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41" r:id="rId2"/>
    <p:sldId id="344" r:id="rId3"/>
    <p:sldId id="335" r:id="rId4"/>
    <p:sldId id="334" r:id="rId5"/>
    <p:sldId id="289" r:id="rId6"/>
    <p:sldId id="312" r:id="rId7"/>
    <p:sldId id="333" r:id="rId8"/>
    <p:sldId id="330" r:id="rId9"/>
    <p:sldId id="331" r:id="rId10"/>
    <p:sldId id="332" r:id="rId11"/>
    <p:sldId id="338" r:id="rId12"/>
    <p:sldId id="339" r:id="rId13"/>
    <p:sldId id="340" r:id="rId14"/>
    <p:sldId id="33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4826CB87-C435-45CA-AECC-F0F9CC70885B}">
          <p14:sldIdLst>
            <p14:sldId id="341"/>
            <p14:sldId id="344"/>
            <p14:sldId id="335"/>
            <p14:sldId id="334"/>
            <p14:sldId id="289"/>
            <p14:sldId id="312"/>
            <p14:sldId id="333"/>
          </p14:sldIdLst>
        </p14:section>
        <p14:section name="Untitled Section" id="{0AFFED48-39A1-48AB-BE97-61C03D0EE361}">
          <p14:sldIdLst>
            <p14:sldId id="331"/>
            <p14:sldId id="330"/>
            <p14:sldId id="332"/>
            <p14:sldId id="338"/>
            <p14:sldId id="339"/>
            <p14:sldId id="340"/>
            <p14:sldId id="33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72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ACA0C-8DE2-461F-BD34-202C148E6B82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54D57-751C-4C0A-A95D-2289F5E3D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843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26ACFF-7B46-4E74-B253-12380F2F5EFC}" type="slidenum">
              <a:rPr lang="en-US" smtClean="0">
                <a:latin typeface="Arial" pitchFamily="34" charset="0"/>
              </a:rPr>
              <a:pPr/>
              <a:t>1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358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C63D68-E74D-486E-9FAE-105E3ECEC1F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3897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C63D68-E74D-486E-9FAE-105E3ECEC1F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8301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32B118-5436-42AC-BB95-FE958A7D7BF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6512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3A10A-2894-4839-9283-F909097A45D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4228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8114-6738-4205-9137-8DBF691921EE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5C80-70EE-4D74-8CEF-D7B2BF3C4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5455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8114-6738-4205-9137-8DBF691921EE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5C80-70EE-4D74-8CEF-D7B2BF3C4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8126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8114-6738-4205-9137-8DBF691921EE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5C80-70EE-4D74-8CEF-D7B2BF3C4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034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8114-6738-4205-9137-8DBF691921EE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5C80-70EE-4D74-8CEF-D7B2BF3C462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6248400"/>
            <a:ext cx="1089766" cy="54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573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8114-6738-4205-9137-8DBF691921EE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5C80-70EE-4D74-8CEF-D7B2BF3C4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002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8114-6738-4205-9137-8DBF691921EE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5C80-70EE-4D74-8CEF-D7B2BF3C4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49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8114-6738-4205-9137-8DBF691921EE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5C80-70EE-4D74-8CEF-D7B2BF3C4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733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8114-6738-4205-9137-8DBF691921EE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5C80-70EE-4D74-8CEF-D7B2BF3C4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582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8114-6738-4205-9137-8DBF691921EE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5C80-70EE-4D74-8CEF-D7B2BF3C462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C:\Users\HP\Downloads\NFSSM_logo_high resolution file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7875" y="-15922"/>
            <a:ext cx="2016125" cy="129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885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8114-6738-4205-9137-8DBF691921EE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5C80-70EE-4D74-8CEF-D7B2BF3C4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535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8114-6738-4205-9137-8DBF691921EE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5C80-70EE-4D74-8CEF-D7B2BF3C4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758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28114-6738-4205-9137-8DBF691921EE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95C80-70EE-4D74-8CEF-D7B2BF3C4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151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477838" y="1140955"/>
            <a:ext cx="4109894" cy="252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4400" b="1" dirty="0" smtClean="0">
                <a:solidFill>
                  <a:srgbClr val="009900"/>
                </a:solidFill>
                <a:latin typeface="+mj-lt"/>
                <a:cs typeface="HG明朝B"/>
              </a:rPr>
              <a:t>Fecal </a:t>
            </a:r>
          </a:p>
          <a:p>
            <a:pPr>
              <a:lnSpc>
                <a:spcPct val="120000"/>
              </a:lnSpc>
            </a:pPr>
            <a:r>
              <a:rPr lang="en-US" altLang="ja-JP" sz="4400" b="1" dirty="0" smtClean="0">
                <a:solidFill>
                  <a:srgbClr val="009900"/>
                </a:solidFill>
                <a:latin typeface="+mj-lt"/>
                <a:cs typeface="HG明朝B"/>
              </a:rPr>
              <a:t>Sludge Management</a:t>
            </a:r>
            <a:endParaRPr lang="en-US" altLang="ja-JP" sz="4400" b="1" dirty="0">
              <a:solidFill>
                <a:srgbClr val="009900"/>
              </a:solidFill>
              <a:latin typeface="+mj-lt"/>
              <a:cs typeface="HG明朝B"/>
            </a:endParaRPr>
          </a:p>
        </p:txBody>
      </p:sp>
      <p:pic>
        <p:nvPicPr>
          <p:cNvPr id="4" name="Picture 3" descr="http://www.thehindu.com/multimedia/dynamic/02257/WATER2_2257687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50000"/>
          <a:stretch/>
        </p:blipFill>
        <p:spPr bwMode="auto">
          <a:xfrm>
            <a:off x="4689063" y="1338470"/>
            <a:ext cx="4152218" cy="505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17500" y="4043743"/>
            <a:ext cx="4270232" cy="234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179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28600"/>
            <a:ext cx="6019800" cy="56356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FSM so far … </a:t>
            </a:r>
            <a:endParaRPr lang="en-US" dirty="0"/>
          </a:p>
        </p:txBody>
      </p:sp>
      <p:pic>
        <p:nvPicPr>
          <p:cNvPr id="5" name="Picture 4" descr="C:\Users\lenovo\Downloads\India (2) (1)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6087" y="1406872"/>
            <a:ext cx="3969564" cy="426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5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4459" y="2863315"/>
            <a:ext cx="137160" cy="1828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Picture 4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3696" y="5082542"/>
            <a:ext cx="137160" cy="1828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Picture 44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8739" y="4255337"/>
            <a:ext cx="137160" cy="1828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Picture 45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2167" y="3939542"/>
            <a:ext cx="137160" cy="1828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Picture 46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027" y="3738439"/>
            <a:ext cx="137160" cy="1828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48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9772" y="4579775"/>
            <a:ext cx="137160" cy="1828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13" name="Straight Connector 12"/>
          <p:cNvCxnSpPr>
            <a:stCxn id="7" idx="1"/>
          </p:cNvCxnSpPr>
          <p:nvPr/>
        </p:nvCxnSpPr>
        <p:spPr>
          <a:xfrm rot="10800000">
            <a:off x="2680139" y="2490953"/>
            <a:ext cx="604321" cy="463803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4" name="Straight Connector 13"/>
          <p:cNvCxnSpPr>
            <a:stCxn id="10" idx="1"/>
            <a:endCxn id="20" idx="3"/>
          </p:cNvCxnSpPr>
          <p:nvPr/>
        </p:nvCxnSpPr>
        <p:spPr>
          <a:xfrm rot="10800000">
            <a:off x="2367709" y="3956820"/>
            <a:ext cx="954459" cy="74163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5" name="Straight Connector 14"/>
          <p:cNvCxnSpPr>
            <a:stCxn id="12" idx="1"/>
          </p:cNvCxnSpPr>
          <p:nvPr/>
        </p:nvCxnSpPr>
        <p:spPr>
          <a:xfrm rot="10800000" flipV="1">
            <a:off x="2869324" y="4671215"/>
            <a:ext cx="670448" cy="452578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47187" y="3829879"/>
            <a:ext cx="765456" cy="126947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7" name="Straight Connector 16"/>
          <p:cNvCxnSpPr>
            <a:stCxn id="8" idx="3"/>
            <a:endCxn id="22" idx="1"/>
          </p:cNvCxnSpPr>
          <p:nvPr/>
        </p:nvCxnSpPr>
        <p:spPr>
          <a:xfrm>
            <a:off x="4050856" y="5173982"/>
            <a:ext cx="1054544" cy="844690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8" name="Straight Connector 17"/>
          <p:cNvCxnSpPr>
            <a:stCxn id="9" idx="3"/>
            <a:endCxn id="23" idx="1"/>
          </p:cNvCxnSpPr>
          <p:nvPr/>
        </p:nvCxnSpPr>
        <p:spPr>
          <a:xfrm>
            <a:off x="4255899" y="4346777"/>
            <a:ext cx="1183372" cy="591428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9" name="Rectangle 18"/>
          <p:cNvSpPr/>
          <p:nvPr/>
        </p:nvSpPr>
        <p:spPr>
          <a:xfrm>
            <a:off x="150502" y="2443403"/>
            <a:ext cx="2864779" cy="602792"/>
          </a:xfrm>
          <a:prstGeom prst="rect">
            <a:avLst/>
          </a:prstGeom>
          <a:ln>
            <a:solidFill>
              <a:srgbClr val="00924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RJ: State policy; 100 towns FSM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0214" y="3344077"/>
            <a:ext cx="1937494" cy="1225483"/>
          </a:xfrm>
          <a:prstGeom prst="rect">
            <a:avLst/>
          </a:prstGeom>
          <a:ln>
            <a:solidFill>
              <a:srgbClr val="00924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MH: CSR for FSM; Technology validation for FSM scale-up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6271" y="5046403"/>
            <a:ext cx="3353511" cy="627669"/>
          </a:xfrm>
          <a:prstGeom prst="rect">
            <a:avLst/>
          </a:prstGeom>
          <a:ln>
            <a:solidFill>
              <a:srgbClr val="00924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KA: FSM under AMRUT; 50 towns budgeted for in 2018;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05400" y="5560344"/>
            <a:ext cx="2879092" cy="916656"/>
          </a:xfrm>
          <a:prstGeom prst="rect">
            <a:avLst/>
          </a:prstGeom>
          <a:ln>
            <a:solidFill>
              <a:srgbClr val="00924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TN: Pioneer in FSM in the country; Large scale FSM intervention in progress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39271" y="4599824"/>
            <a:ext cx="3215998" cy="676762"/>
          </a:xfrm>
          <a:prstGeom prst="rect">
            <a:avLst/>
          </a:prstGeom>
          <a:ln>
            <a:solidFill>
              <a:srgbClr val="00924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AP &amp; TL: 76 + 70 ULBs for FSM tendered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24107" y="3608028"/>
            <a:ext cx="3497345" cy="659876"/>
          </a:xfrm>
          <a:prstGeom prst="rect">
            <a:avLst/>
          </a:prstGeom>
          <a:ln>
            <a:solidFill>
              <a:srgbClr val="00924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432" rIns="2743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Orissa: 9 AMRUT cities; FSM PMU for scaling up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76627" y="1588792"/>
            <a:ext cx="3489287" cy="331450"/>
          </a:xfrm>
          <a:prstGeom prst="rect">
            <a:avLst/>
          </a:prstGeom>
          <a:ln>
            <a:solidFill>
              <a:srgbClr val="00924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UP: Jhansi,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Unnao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, FSM TSU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6" name="Picture 5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4498" y="2853888"/>
            <a:ext cx="137160" cy="1828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27" name="Straight Connector 26"/>
          <p:cNvCxnSpPr>
            <a:stCxn id="26" idx="3"/>
            <a:endCxn id="25" idx="1"/>
          </p:cNvCxnSpPr>
          <p:nvPr/>
        </p:nvCxnSpPr>
        <p:spPr>
          <a:xfrm flipV="1">
            <a:off x="4311658" y="1754517"/>
            <a:ext cx="764969" cy="1190811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pic>
        <p:nvPicPr>
          <p:cNvPr id="56" name="Picture 5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0954" y="1828800"/>
            <a:ext cx="137160" cy="182880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CE5C129D-EF24-471C-A69D-7A4ADB9E5E4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7" name="Picture 46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4146" y="3363887"/>
            <a:ext cx="137160" cy="1828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38" name="Straight Connector 37"/>
          <p:cNvCxnSpPr>
            <a:endCxn id="39" idx="1"/>
          </p:cNvCxnSpPr>
          <p:nvPr/>
        </p:nvCxnSpPr>
        <p:spPr>
          <a:xfrm flipV="1">
            <a:off x="4981306" y="3014139"/>
            <a:ext cx="611039" cy="441188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39" name="Rectangle 38"/>
          <p:cNvSpPr/>
          <p:nvPr/>
        </p:nvSpPr>
        <p:spPr>
          <a:xfrm>
            <a:off x="5592345" y="2684201"/>
            <a:ext cx="3497345" cy="659876"/>
          </a:xfrm>
          <a:prstGeom prst="rect">
            <a:avLst/>
          </a:prstGeom>
          <a:ln>
            <a:solidFill>
              <a:srgbClr val="00924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432" rIns="2743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JH: 6 AMRUT cities; FSM statewide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3093379" y="1710284"/>
            <a:ext cx="566548" cy="209958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44" name="Rectangle 43"/>
          <p:cNvSpPr/>
          <p:nvPr/>
        </p:nvSpPr>
        <p:spPr>
          <a:xfrm>
            <a:off x="228600" y="1408888"/>
            <a:ext cx="2864779" cy="602792"/>
          </a:xfrm>
          <a:prstGeom prst="rect">
            <a:avLst/>
          </a:prstGeom>
          <a:ln>
            <a:solidFill>
              <a:srgbClr val="00924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J&amp;K: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Leh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; Srinagar; Jammu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2" name="Picture 2" descr="C:\Users\HP\Downloads\NFSSM_logo_high resolution file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61" y="0"/>
            <a:ext cx="1371600" cy="88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651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9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2050" y="1600200"/>
            <a:ext cx="8809038" cy="4525963"/>
          </a:xfrm>
        </p:spPr>
        <p:txBody>
          <a:bodyPr/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tx1"/>
                </a:solidFill>
              </a:rPr>
              <a:t>If we can spend enormous social and political capital </a:t>
            </a:r>
            <a:r>
              <a:rPr lang="en-US" sz="4000" b="1" dirty="0" smtClean="0">
                <a:solidFill>
                  <a:schemeClr val="tx1"/>
                </a:solidFill>
              </a:rPr>
              <a:t>to become ODF</a:t>
            </a:r>
            <a:endParaRPr lang="en-US" sz="4000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4000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rgbClr val="FF0000"/>
                </a:solidFill>
              </a:rPr>
              <a:t>Why not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the </a:t>
            </a:r>
            <a:r>
              <a:rPr lang="en-US" sz="4000" b="1" dirty="0">
                <a:solidFill>
                  <a:schemeClr val="tx1"/>
                </a:solidFill>
              </a:rPr>
              <a:t>same effort on preventing unsafe disposal of </a:t>
            </a:r>
            <a:r>
              <a:rPr lang="en-US" sz="4000" b="1" dirty="0" smtClean="0">
                <a:solidFill>
                  <a:schemeClr val="tx1"/>
                </a:solidFill>
              </a:rPr>
              <a:t>FS?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1D8A-54AE-4119-8AC3-F360449D970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pic>
        <p:nvPicPr>
          <p:cNvPr id="5" name="Picture 2" descr="C:\Users\HP\Downloads\NFSSM_logo_high resolution file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61" y="0"/>
            <a:ext cx="1371600" cy="88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228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tx1"/>
                </a:solidFill>
              </a:rPr>
              <a:t>If we truly want to eradicate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tx1"/>
                </a:solidFill>
              </a:rPr>
              <a:t>Manual Scavenging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4000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rgbClr val="FF0000"/>
                </a:solidFill>
              </a:rPr>
              <a:t>Why not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tx1"/>
                </a:solidFill>
              </a:rPr>
              <a:t>invest more in dignified ways of emptying pits/tanks?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1D8A-54AE-4119-8AC3-F360449D970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pic>
        <p:nvPicPr>
          <p:cNvPr id="5" name="Picture 2" descr="C:\Users\HP\Downloads\NFSSM_logo_high resolution file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61" y="0"/>
            <a:ext cx="1371600" cy="88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03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1D8A-54AE-4119-8AC3-F360449D970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77838" y="1589148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500" kern="120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93738" indent="-3476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25525" indent="-3317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60475" indent="-2349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463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tx1"/>
                </a:solidFill>
              </a:rPr>
              <a:t>If we truly believe in social and economic equity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4000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rgbClr val="FF0000"/>
                </a:solidFill>
              </a:rPr>
              <a:t>Why not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tx1"/>
                </a:solidFill>
              </a:rPr>
              <a:t>invest more in FSM </a:t>
            </a:r>
            <a:r>
              <a:rPr lang="en-US" sz="4000" b="1" dirty="0" smtClean="0">
                <a:solidFill>
                  <a:schemeClr val="tx1"/>
                </a:solidFill>
              </a:rPr>
              <a:t>– provide </a:t>
            </a:r>
            <a:r>
              <a:rPr lang="en-US" sz="4000" b="1" dirty="0">
                <a:solidFill>
                  <a:schemeClr val="tx1"/>
                </a:solidFill>
              </a:rPr>
              <a:t>basic sanitation for all, quickly?</a:t>
            </a:r>
          </a:p>
        </p:txBody>
      </p:sp>
      <p:pic>
        <p:nvPicPr>
          <p:cNvPr id="6" name="Picture 2" descr="C:\Users\HP\Downloads\NFSSM_logo_high resolution file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61" y="0"/>
            <a:ext cx="1371600" cy="88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661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7838" y="2858677"/>
            <a:ext cx="8521832" cy="1680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rgbClr val="00B050"/>
                </a:solidFill>
                <a:latin typeface="+mn-lt"/>
              </a:rPr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1D8A-54AE-4119-8AC3-F360449D970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4" name="Picture 2" descr="C:\Users\HP\Downloads\NFSSM_logo_high resolution file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238" y="1384360"/>
            <a:ext cx="3484562" cy="223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626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9632"/>
            <a:ext cx="8235950" cy="5065638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IN" sz="2400" dirty="0" smtClean="0">
                <a:solidFill>
                  <a:srgbClr val="FF0000"/>
                </a:solidFill>
              </a:rPr>
              <a:t>Advantage &amp; Disadvantage of Toilets &amp; Pits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IN" sz="2400" dirty="0" smtClean="0">
                <a:solidFill>
                  <a:srgbClr val="FF0000"/>
                </a:solidFill>
              </a:rPr>
              <a:t>Public </a:t>
            </a:r>
            <a:r>
              <a:rPr lang="en-IN" sz="2400" dirty="0">
                <a:solidFill>
                  <a:srgbClr val="FF0000"/>
                </a:solidFill>
              </a:rPr>
              <a:t>Health    : Especially Children  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IN" sz="2400" dirty="0">
                <a:solidFill>
                  <a:srgbClr val="FF0000"/>
                </a:solidFill>
              </a:rPr>
              <a:t>Environment     : Especially lakes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IN" sz="2400" dirty="0">
                <a:solidFill>
                  <a:srgbClr val="00A550"/>
                </a:solidFill>
              </a:rPr>
              <a:t>Inconvenience  : Visual and smell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IN" sz="2400" dirty="0">
                <a:solidFill>
                  <a:srgbClr val="00A550"/>
                </a:solidFill>
              </a:rPr>
              <a:t>Safety 	      </a:t>
            </a:r>
            <a:r>
              <a:rPr lang="en-IN" sz="2400" dirty="0" smtClean="0">
                <a:solidFill>
                  <a:srgbClr val="00A550"/>
                </a:solidFill>
              </a:rPr>
              <a:t>: </a:t>
            </a:r>
            <a:r>
              <a:rPr lang="en-IN" sz="2400" dirty="0">
                <a:solidFill>
                  <a:srgbClr val="00A550"/>
                </a:solidFill>
              </a:rPr>
              <a:t>Especially for women </a:t>
            </a:r>
            <a:r>
              <a:rPr lang="en-IN" sz="2400" dirty="0"/>
              <a:t>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IN" sz="2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IN" sz="2400" dirty="0">
                <a:solidFill>
                  <a:schemeClr val="tx1"/>
                </a:solidFill>
              </a:rPr>
              <a:t>Toilet (without  treatment) addresses successfully the last two problems </a:t>
            </a:r>
            <a:r>
              <a:rPr lang="en-IN" sz="2400" dirty="0">
                <a:solidFill>
                  <a:srgbClr val="FF0000"/>
                </a:solidFill>
              </a:rPr>
              <a:t>but unintentionally </a:t>
            </a:r>
            <a:r>
              <a:rPr lang="en-IN" sz="2400" dirty="0">
                <a:solidFill>
                  <a:schemeClr val="tx1"/>
                </a:solidFill>
              </a:rPr>
              <a:t>increases the first two </a:t>
            </a:r>
            <a:r>
              <a:rPr lang="en-IN" sz="2400" dirty="0"/>
              <a:t/>
            </a:r>
            <a:br>
              <a:rPr lang="en-IN" sz="2400" dirty="0"/>
            </a:br>
            <a:endParaRPr lang="en-IN" sz="2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IN" sz="2400" dirty="0" smtClean="0">
                <a:solidFill>
                  <a:schemeClr val="tx1"/>
                </a:solidFill>
              </a:rPr>
              <a:t>Problem of sanitation does not </a:t>
            </a:r>
            <a:r>
              <a:rPr lang="en-IN" sz="2400" dirty="0">
                <a:solidFill>
                  <a:schemeClr val="tx1"/>
                </a:solidFill>
              </a:rPr>
              <a:t>end, but starts after building toilets </a:t>
            </a:r>
            <a:r>
              <a:rPr lang="en-IN" sz="2400" dirty="0" smtClean="0">
                <a:solidFill>
                  <a:schemeClr val="tx1"/>
                </a:solidFill>
              </a:rPr>
              <a:t>+ urbanization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Policy Goals of Sanitation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1D8A-54AE-4119-8AC3-F360449D970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2050" name="Picture 2" descr="C:\Users\HP\Downloads\NFSSM_logo_high resolution file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5967089"/>
            <a:ext cx="1371600" cy="88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372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909" y="236716"/>
            <a:ext cx="6338272" cy="750190"/>
          </a:xfrm>
        </p:spPr>
        <p:txBody>
          <a:bodyPr>
            <a:normAutofit fontScale="90000"/>
          </a:bodyPr>
          <a:lstStyle/>
          <a:p>
            <a:r>
              <a:rPr lang="en-US" dirty="0"/>
              <a:t>FSM</a:t>
            </a:r>
          </a:p>
        </p:txBody>
      </p:sp>
      <p:sp>
        <p:nvSpPr>
          <p:cNvPr id="5" name="Rectangle 4"/>
          <p:cNvSpPr/>
          <p:nvPr/>
        </p:nvSpPr>
        <p:spPr>
          <a:xfrm>
            <a:off x="732250" y="4234123"/>
            <a:ext cx="822960" cy="16459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2683" y="4694521"/>
            <a:ext cx="822960" cy="1188720"/>
          </a:xfrm>
          <a:prstGeom prst="rect">
            <a:avLst/>
          </a:prstGeom>
          <a:solidFill>
            <a:srgbClr val="00A5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2792" y="4231641"/>
            <a:ext cx="822960" cy="16459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3225" y="5333075"/>
            <a:ext cx="822960" cy="548640"/>
          </a:xfrm>
          <a:prstGeom prst="rect">
            <a:avLst/>
          </a:prstGeom>
          <a:solidFill>
            <a:srgbClr val="00A5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84295" y="4237340"/>
            <a:ext cx="822960" cy="16459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84728" y="4837043"/>
            <a:ext cx="822960" cy="1050352"/>
          </a:xfrm>
          <a:prstGeom prst="rect">
            <a:avLst/>
          </a:prstGeom>
          <a:solidFill>
            <a:srgbClr val="00A5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949791" y="4233186"/>
            <a:ext cx="822960" cy="16459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50224" y="5789549"/>
            <a:ext cx="822960" cy="98434"/>
          </a:xfrm>
          <a:prstGeom prst="rect">
            <a:avLst/>
          </a:prstGeom>
          <a:solidFill>
            <a:srgbClr val="00A5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01801" y="4233167"/>
            <a:ext cx="822960" cy="16459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02234" y="5487891"/>
            <a:ext cx="822960" cy="391583"/>
          </a:xfrm>
          <a:prstGeom prst="rect">
            <a:avLst/>
          </a:prstGeom>
          <a:solidFill>
            <a:srgbClr val="00A5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345744" y="5883241"/>
            <a:ext cx="8475662" cy="1588"/>
          </a:xfrm>
          <a:prstGeom prst="line">
            <a:avLst/>
          </a:prstGeom>
          <a:ln w="19050" cap="rnd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04800" y="1616306"/>
            <a:ext cx="8839200" cy="235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345744" y="1030194"/>
            <a:ext cx="8839200" cy="572464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Calibri" pitchFamily="34" charset="0"/>
              </a:rPr>
              <a:t>By 2020, 70% of urban toilets will have on-site storage (tanks, pits)</a:t>
            </a:r>
          </a:p>
        </p:txBody>
      </p:sp>
      <p:sp>
        <p:nvSpPr>
          <p:cNvPr id="8" name="Oval 7"/>
          <p:cNvSpPr/>
          <p:nvPr/>
        </p:nvSpPr>
        <p:spPr>
          <a:xfrm>
            <a:off x="5614507" y="3860800"/>
            <a:ext cx="1451428" cy="23077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1D8A-54AE-4119-8AC3-F360449D970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553823" y="3854176"/>
            <a:ext cx="1451428" cy="23077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C:\Users\HP\Downloads\NFSSM_logo_high resolution file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5967089"/>
            <a:ext cx="1371600" cy="88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976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29930"/>
            <a:ext cx="6019800" cy="5635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Overview of Characteristics</a:t>
            </a:r>
            <a:endParaRPr lang="en-US" dirty="0"/>
          </a:p>
        </p:txBody>
      </p:sp>
      <p:sp>
        <p:nvSpPr>
          <p:cNvPr id="189" name="TextBox 188"/>
          <p:cNvSpPr txBox="1"/>
          <p:nvPr/>
        </p:nvSpPr>
        <p:spPr>
          <a:xfrm>
            <a:off x="479946" y="1143136"/>
            <a:ext cx="822431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Calibri" pitchFamily="34" charset="0"/>
              </a:rPr>
              <a:t>FS is almost 100x more polluting than Sewage:</a:t>
            </a:r>
          </a:p>
          <a:p>
            <a:endParaRPr lang="en-US" sz="3000" b="1" dirty="0">
              <a:latin typeface="Calibri" pitchFamily="34" charset="0"/>
            </a:endParaRPr>
          </a:p>
          <a:p>
            <a:endParaRPr lang="en-US" sz="3000" b="1" dirty="0" smtClean="0">
              <a:latin typeface="Calibri" pitchFamily="34" charset="0"/>
            </a:endParaRPr>
          </a:p>
          <a:p>
            <a:endParaRPr lang="en-US" sz="3000" b="1" dirty="0" smtClean="0">
              <a:latin typeface="Calibri" pitchFamily="34" charset="0"/>
            </a:endParaRPr>
          </a:p>
          <a:p>
            <a:endParaRPr lang="en-US" sz="3000" b="1" dirty="0">
              <a:latin typeface="Calibri" pitchFamily="34" charset="0"/>
            </a:endParaRPr>
          </a:p>
          <a:p>
            <a:endParaRPr lang="en-US" sz="3000" b="1" dirty="0" smtClean="0">
              <a:latin typeface="Calibri" pitchFamily="34" charset="0"/>
            </a:endParaRPr>
          </a:p>
          <a:p>
            <a:endParaRPr lang="en-US" sz="3000" b="1" dirty="0">
              <a:latin typeface="Calibri" pitchFamily="34" charset="0"/>
            </a:endParaRPr>
          </a:p>
          <a:p>
            <a:endParaRPr lang="en-US" sz="3000" b="1" dirty="0" smtClean="0">
              <a:latin typeface="Calibri" pitchFamily="34" charset="0"/>
            </a:endParaRPr>
          </a:p>
          <a:p>
            <a:r>
              <a:rPr lang="en-US" sz="3000" b="1" dirty="0" smtClean="0">
                <a:latin typeface="Calibri" pitchFamily="34" charset="0"/>
              </a:rPr>
              <a:t>Characteristics vary widely based on location, season and type of containment tank</a:t>
            </a:r>
            <a:endParaRPr lang="en-US" sz="3000" b="1" dirty="0">
              <a:latin typeface="Calibri" pitchFamily="34" charset="0"/>
            </a:endParaRPr>
          </a:p>
          <a:p>
            <a:endParaRPr lang="en-US" sz="3000" b="1" dirty="0" smtClean="0">
              <a:latin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4096038"/>
              </p:ext>
            </p:extLst>
          </p:nvPr>
        </p:nvGraphicFramePr>
        <p:xfrm>
          <a:off x="960700" y="2019754"/>
          <a:ext cx="7361496" cy="2298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3832"/>
                <a:gridCol w="2453832"/>
                <a:gridCol w="2453832"/>
              </a:tblGrid>
              <a:tr h="57451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Characteristic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Raw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Sewage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Faecal Sludge 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451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BOD (mg / L)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110 – 350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10,000 – 36,000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451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COD (mg / L)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250 – 800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25,000 – 100,000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451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TSS (mg / L)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120 – 400 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10,000 – 40,000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2" descr="C:\Users\HP\Downloads\NFSSM_logo_high resolution file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5967089"/>
            <a:ext cx="1371600" cy="88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599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924800" cy="56356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A solution - FSTP plant, Devanahalli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C129D-EF24-471C-A69D-7A4ADB9E5E4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2333" y="6088559"/>
            <a:ext cx="7334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 smtClean="0"/>
              <a:t>6 KLD – 615 </a:t>
            </a:r>
            <a:r>
              <a:rPr lang="en-IN" sz="3600" dirty="0" err="1" smtClean="0"/>
              <a:t>sqm</a:t>
            </a:r>
            <a:r>
              <a:rPr lang="en-IN" sz="3600" dirty="0" smtClean="0"/>
              <a:t> – 60 lakhs – 4.5 lakhs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xmlns="" val="15244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DCIM\160_2912\IMG_6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1" y="1279525"/>
            <a:ext cx="4114799" cy="2590800"/>
          </a:xfrm>
          <a:prstGeom prst="rect">
            <a:avLst/>
          </a:prstGeom>
          <a:noFill/>
        </p:spPr>
      </p:pic>
      <p:pic>
        <p:nvPicPr>
          <p:cNvPr id="9" name="Picture 3" descr="E:\DCIM\160_2912\IMG_6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1" y="4098925"/>
            <a:ext cx="4111388" cy="2588098"/>
          </a:xfrm>
          <a:prstGeom prst="rect">
            <a:avLst/>
          </a:prstGeom>
          <a:noFill/>
        </p:spPr>
      </p:pic>
      <p:pic>
        <p:nvPicPr>
          <p:cNvPr id="10" name="Picture 4" descr="E:\DCIM\160_2912\IMG_6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1" y="4098925"/>
            <a:ext cx="4153265" cy="2590800"/>
          </a:xfrm>
          <a:prstGeom prst="rect">
            <a:avLst/>
          </a:prstGeom>
          <a:noFill/>
        </p:spPr>
      </p:pic>
      <p:pic>
        <p:nvPicPr>
          <p:cNvPr id="7" name="Picture 2" descr="C:\Users\rohini.j\Desktop\Devanhalli\Construction\IMG-20151120-WA0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1" y="1344930"/>
            <a:ext cx="4114800" cy="2541270"/>
          </a:xfrm>
          <a:prstGeom prst="rect">
            <a:avLst/>
          </a:prstGeom>
          <a:noFill/>
        </p:spPr>
      </p:pic>
      <p:sp>
        <p:nvSpPr>
          <p:cNvPr id="11" name="Title 80"/>
          <p:cNvSpPr txBox="1">
            <a:spLocks/>
          </p:cNvSpPr>
          <p:nvPr/>
        </p:nvSpPr>
        <p:spPr>
          <a:xfrm>
            <a:off x="1371600" y="381000"/>
            <a:ext cx="73914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solidFill>
                  <a:srgbClr val="00B050"/>
                </a:solidFill>
                <a:latin typeface="Arial" pitchFamily="34" charset="0"/>
                <a:ea typeface="+mj-ea"/>
                <a:cs typeface="Arial" pitchFamily="34" charset="0"/>
              </a:rPr>
              <a:t>FSTP </a:t>
            </a:r>
            <a:r>
              <a:rPr lang="en-US" sz="3600" b="1" noProof="0" dirty="0" err="1" smtClean="0">
                <a:solidFill>
                  <a:srgbClr val="00B050"/>
                </a:solidFill>
                <a:latin typeface="Arial" pitchFamily="34" charset="0"/>
                <a:ea typeface="+mj-ea"/>
                <a:cs typeface="Arial" pitchFamily="34" charset="0"/>
              </a:rPr>
              <a:t>Devanahalli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2" name="Picture 2" descr="C:\Users\HP\Downloads\NFSSM_logo_high resolution file-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61" y="0"/>
            <a:ext cx="1371600" cy="88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990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5200" y="144276"/>
            <a:ext cx="5867400" cy="602343"/>
          </a:xfr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US" sz="2800" dirty="0" smtClean="0">
                <a:latin typeface="+mn-lt"/>
                <a:ea typeface="Calibri" charset="0"/>
                <a:cs typeface="Calibri" charset="0"/>
              </a:rPr>
              <a:t>Financial Overview</a:t>
            </a:r>
            <a:endParaRPr lang="en-US" sz="2800" dirty="0">
              <a:latin typeface="+mn-lt"/>
              <a:ea typeface="Calibri" charset="0"/>
              <a:cs typeface="Calibri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07387" y="42225"/>
            <a:ext cx="5532302" cy="9482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28621" y="1146372"/>
            <a:ext cx="2468880" cy="914400"/>
          </a:xfrm>
          <a:prstGeom prst="rect">
            <a:avLst/>
          </a:prstGeom>
          <a:solidFill>
            <a:srgbClr val="00A550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0" dirty="0" smtClean="0">
                <a:solidFill>
                  <a:prstClr val="white"/>
                </a:solidFill>
                <a:latin typeface="Calibri" pitchFamily="34" charset="0"/>
              </a:rPr>
              <a:t>Affordable</a:t>
            </a:r>
            <a:endParaRPr lang="en-US" sz="2600" b="1" kern="0" dirty="0">
              <a:solidFill>
                <a:prstClr val="white"/>
              </a:solidFill>
              <a:latin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0" dirty="0" err="1">
                <a:solidFill>
                  <a:prstClr val="white"/>
                </a:solidFill>
                <a:latin typeface="Calibri" pitchFamily="34" charset="0"/>
              </a:rPr>
              <a:t>CapEx</a:t>
            </a:r>
            <a:endParaRPr lang="en-US" sz="2600" b="1" kern="0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1527" y="1146372"/>
            <a:ext cx="2468880" cy="914400"/>
          </a:xfrm>
          <a:prstGeom prst="rect">
            <a:avLst/>
          </a:prstGeom>
          <a:solidFill>
            <a:srgbClr val="00A550"/>
          </a:solidFill>
        </p:spPr>
        <p:txBody>
          <a:bodyPr wrap="none" rtlCol="0" anchor="ctr">
            <a:noAutofit/>
          </a:bodyPr>
          <a:lstStyle/>
          <a:p>
            <a:pPr algn="ctr">
              <a:defRPr/>
            </a:pPr>
            <a:r>
              <a:rPr lang="en-US" sz="2600" b="1" kern="0" dirty="0">
                <a:solidFill>
                  <a:prstClr val="white"/>
                </a:solidFill>
                <a:latin typeface="Calibri" pitchFamily="34" charset="0"/>
              </a:rPr>
              <a:t>Low </a:t>
            </a:r>
          </a:p>
          <a:p>
            <a:pPr algn="ctr">
              <a:defRPr/>
            </a:pPr>
            <a:r>
              <a:rPr lang="en-US" sz="2600" b="1" kern="0" dirty="0" err="1">
                <a:solidFill>
                  <a:prstClr val="white"/>
                </a:solidFill>
                <a:latin typeface="Calibri" pitchFamily="34" charset="0"/>
              </a:rPr>
              <a:t>OpEx</a:t>
            </a:r>
            <a:endParaRPr lang="en-US" sz="2600" b="1" kern="0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1388" y="1146372"/>
            <a:ext cx="2468880" cy="914400"/>
          </a:xfrm>
          <a:prstGeom prst="rect">
            <a:avLst/>
          </a:prstGeom>
          <a:solidFill>
            <a:srgbClr val="00A550"/>
          </a:solidFill>
        </p:spPr>
        <p:txBody>
          <a:bodyPr wrap="non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0" dirty="0" smtClean="0">
                <a:solidFill>
                  <a:prstClr val="white"/>
                </a:solidFill>
                <a:latin typeface="Calibri" pitchFamily="34" charset="0"/>
              </a:rPr>
              <a:t>Quick, Reliable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0" dirty="0" smtClean="0">
                <a:solidFill>
                  <a:prstClr val="white"/>
                </a:solidFill>
                <a:latin typeface="Calibri" pitchFamily="34" charset="0"/>
              </a:rPr>
              <a:t>Implementation</a:t>
            </a:r>
            <a:endParaRPr lang="en-US" sz="2600" b="1" kern="0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34860" y="2136242"/>
            <a:ext cx="32620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Calibri" pitchFamily="34" charset="0"/>
              </a:rPr>
              <a:t>20x</a:t>
            </a:r>
          </a:p>
          <a:p>
            <a:pPr algn="ctr"/>
            <a:r>
              <a:rPr lang="en-US" sz="2400" b="1" dirty="0">
                <a:latin typeface="Calibri" pitchFamily="34" charset="0"/>
              </a:rPr>
              <a:t>Cheaper than UGD</a:t>
            </a:r>
          </a:p>
          <a:p>
            <a:pPr algn="ctr"/>
            <a:r>
              <a:rPr lang="en-US" sz="2400" b="1" dirty="0">
                <a:latin typeface="Calibri" pitchFamily="34" charset="0"/>
              </a:rPr>
              <a:t>(&lt; </a:t>
            </a:r>
            <a:r>
              <a:rPr lang="en-US" sz="2400" b="1" dirty="0" err="1">
                <a:latin typeface="Calibri" pitchFamily="34" charset="0"/>
              </a:rPr>
              <a:t>Rs</a:t>
            </a:r>
            <a:r>
              <a:rPr lang="en-US" sz="2400" b="1" dirty="0">
                <a:latin typeface="Calibri" pitchFamily="34" charset="0"/>
              </a:rPr>
              <a:t> 500 per capita)</a:t>
            </a:r>
          </a:p>
          <a:p>
            <a:pPr algn="ctr"/>
            <a:endParaRPr lang="en-US" sz="2400" b="1" dirty="0">
              <a:latin typeface="Calibri" pitchFamily="34" charset="0"/>
            </a:endParaRPr>
          </a:p>
          <a:p>
            <a:pPr algn="ctr"/>
            <a:r>
              <a:rPr lang="en-US" sz="2400" b="1" dirty="0">
                <a:latin typeface="Calibri" pitchFamily="34" charset="0"/>
              </a:rPr>
              <a:t>Pop. 100,000 = </a:t>
            </a:r>
            <a:r>
              <a:rPr lang="en-US" sz="2400" b="1" dirty="0" err="1">
                <a:latin typeface="Calibri" pitchFamily="34" charset="0"/>
              </a:rPr>
              <a:t>Rs</a:t>
            </a:r>
            <a:r>
              <a:rPr lang="en-US" sz="2400" b="1" dirty="0">
                <a:latin typeface="Calibri" pitchFamily="34" charset="0"/>
              </a:rPr>
              <a:t> 5Cr.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85991" y="2143828"/>
            <a:ext cx="26418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Calibri" pitchFamily="34" charset="0"/>
              </a:rPr>
              <a:t>Rs</a:t>
            </a:r>
            <a:r>
              <a:rPr lang="en-US" sz="2400" b="1" dirty="0" smtClean="0">
                <a:latin typeface="Calibri" pitchFamily="34" charset="0"/>
              </a:rPr>
              <a:t> 2.50 </a:t>
            </a:r>
            <a:r>
              <a:rPr lang="en-US" sz="2400" b="1" dirty="0">
                <a:latin typeface="Calibri" pitchFamily="34" charset="0"/>
              </a:rPr>
              <a:t>/ capita / </a:t>
            </a:r>
            <a:r>
              <a:rPr lang="en-US" sz="2400" b="1" dirty="0" smtClean="0">
                <a:latin typeface="Calibri" pitchFamily="34" charset="0"/>
              </a:rPr>
              <a:t>month</a:t>
            </a:r>
            <a:endParaRPr lang="en-US" sz="2400" b="1" dirty="0">
              <a:latin typeface="Calibri" pitchFamily="34" charset="0"/>
            </a:endParaRPr>
          </a:p>
          <a:p>
            <a:pPr algn="ctr"/>
            <a:endParaRPr lang="en-US" sz="2400" b="1" dirty="0" smtClean="0">
              <a:latin typeface="Calibri" pitchFamily="34" charset="0"/>
            </a:endParaRPr>
          </a:p>
          <a:p>
            <a:pPr algn="ctr"/>
            <a:r>
              <a:rPr lang="en-US" sz="2400" b="1" dirty="0" smtClean="0">
                <a:latin typeface="Calibri" pitchFamily="34" charset="0"/>
              </a:rPr>
              <a:t>Pop</a:t>
            </a:r>
            <a:r>
              <a:rPr lang="en-US" sz="2400" b="1" dirty="0">
                <a:latin typeface="Calibri" pitchFamily="34" charset="0"/>
              </a:rPr>
              <a:t>. 100,000 = </a:t>
            </a:r>
            <a:r>
              <a:rPr lang="en-US" sz="2400" b="1" dirty="0" err="1">
                <a:latin typeface="Calibri" pitchFamily="34" charset="0"/>
              </a:rPr>
              <a:t>Rs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smtClean="0">
                <a:latin typeface="Calibri" pitchFamily="34" charset="0"/>
              </a:rPr>
              <a:t>30 </a:t>
            </a:r>
            <a:r>
              <a:rPr lang="en-US" sz="2400" b="1" dirty="0" err="1" smtClean="0">
                <a:latin typeface="Calibri" pitchFamily="34" charset="0"/>
              </a:rPr>
              <a:t>Lacs</a:t>
            </a:r>
            <a:r>
              <a:rPr lang="en-US" sz="2400" b="1" dirty="0" smtClean="0">
                <a:latin typeface="Calibri" pitchFamily="34" charset="0"/>
              </a:rPr>
              <a:t> / year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1388" y="2136242"/>
            <a:ext cx="2468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&lt; 1 year</a:t>
            </a:r>
          </a:p>
          <a:p>
            <a:pPr algn="ctr"/>
            <a:endParaRPr lang="en-US" sz="2400" b="1" dirty="0" smtClean="0">
              <a:latin typeface="Calibri" pitchFamily="34" charset="0"/>
            </a:endParaRPr>
          </a:p>
          <a:p>
            <a:pPr algn="ctr"/>
            <a:r>
              <a:rPr lang="en-US" sz="2400" b="1" dirty="0" smtClean="0">
                <a:latin typeface="Calibri" pitchFamily="34" charset="0"/>
              </a:rPr>
              <a:t>No complex failure modes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505202" y="4249808"/>
            <a:ext cx="8100000" cy="0"/>
          </a:xfrm>
          <a:prstGeom prst="line">
            <a:avLst/>
          </a:prstGeom>
          <a:noFill/>
          <a:ln w="38100" cap="flat" cmpd="sng" algn="ctr">
            <a:solidFill>
              <a:srgbClr val="4EB3CF"/>
            </a:solidFill>
            <a:prstDash val="soli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937782" y="4314881"/>
            <a:ext cx="3262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Govt. Funds</a:t>
            </a:r>
          </a:p>
          <a:p>
            <a:pPr algn="ctr"/>
            <a:r>
              <a:rPr lang="en-US" sz="2400" dirty="0" smtClean="0">
                <a:latin typeface="Calibri" pitchFamily="34" charset="0"/>
              </a:rPr>
              <a:t>PPP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32310" y="4306596"/>
            <a:ext cx="28565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User fee - desludging</a:t>
            </a:r>
          </a:p>
          <a:p>
            <a:pPr algn="ctr"/>
            <a:r>
              <a:rPr lang="en-US" sz="2400" b="1" dirty="0" smtClean="0">
                <a:latin typeface="Calibri" pitchFamily="34" charset="0"/>
              </a:rPr>
              <a:t>Sale of sludge</a:t>
            </a:r>
          </a:p>
          <a:p>
            <a:pPr algn="ctr"/>
            <a:r>
              <a:rPr lang="en-US" sz="2400" b="1" dirty="0" smtClean="0">
                <a:latin typeface="Calibri" pitchFamily="34" charset="0"/>
              </a:rPr>
              <a:t>Tipping Fees</a:t>
            </a:r>
          </a:p>
          <a:p>
            <a:pPr algn="ctr"/>
            <a:r>
              <a:rPr lang="en-US" sz="2400" dirty="0">
                <a:latin typeface="Calibri" pitchFamily="34" charset="0"/>
              </a:rPr>
              <a:t>ULB Budget</a:t>
            </a:r>
          </a:p>
          <a:p>
            <a:pPr algn="ctr"/>
            <a:r>
              <a:rPr lang="en-US" sz="2400" dirty="0">
                <a:latin typeface="Calibri" pitchFamily="34" charset="0"/>
              </a:rPr>
              <a:t>Water / Property Tax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8137" y="5546805"/>
            <a:ext cx="3414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Calibri" pitchFamily="34" charset="0"/>
              </a:rPr>
              <a:t>Over time, can become self-sustaining for ULB</a:t>
            </a:r>
            <a:endParaRPr lang="en-US" sz="2400" b="1" i="1" dirty="0">
              <a:latin typeface="Calibri" pitchFamily="34" charset="0"/>
            </a:endParaRPr>
          </a:p>
        </p:txBody>
      </p:sp>
      <p:pic>
        <p:nvPicPr>
          <p:cNvPr id="14" name="Picture 2" descr="C:\Users\HP\Downloads\NFSSM_logo_high resolution file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61" y="0"/>
            <a:ext cx="1371600" cy="88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6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2" grpId="0"/>
      <p:bldP spid="35" grpId="0"/>
      <p:bldP spid="36" grpId="0"/>
      <p:bldP spid="16" grpId="0"/>
      <p:bldP spid="17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ownloads\4. decentralized+centralized+F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32" y="250937"/>
            <a:ext cx="9131968" cy="645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906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7640" y="1048731"/>
            <a:ext cx="8568966" cy="87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538" indent="-23653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7,000 towns with 400 Million people (600Mn by 2030)</a:t>
            </a:r>
          </a:p>
          <a:p>
            <a:pPr marL="236538" indent="-23653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All cities need combination of approaches to solve challenge</a:t>
            </a:r>
            <a:r>
              <a:rPr lang="en-US" sz="2200" b="1" dirty="0" smtClean="0">
                <a:latin typeface="+mn-lt"/>
              </a:rPr>
              <a:t>:</a:t>
            </a:r>
            <a:endParaRPr lang="en-US" sz="2200" dirty="0" smtClean="0">
              <a:latin typeface="+mn-lt"/>
            </a:endParaRPr>
          </a:p>
        </p:txBody>
      </p:sp>
      <p:sp>
        <p:nvSpPr>
          <p:cNvPr id="7" name="Title 80"/>
          <p:cNvSpPr>
            <a:spLocks noGrp="1"/>
          </p:cNvSpPr>
          <p:nvPr>
            <p:ph type="title"/>
          </p:nvPr>
        </p:nvSpPr>
        <p:spPr>
          <a:xfrm>
            <a:off x="2057400" y="234820"/>
            <a:ext cx="6934200" cy="6033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Wastewater Infrastructure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65125" y="2168165"/>
          <a:ext cx="8483600" cy="3817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673"/>
                <a:gridCol w="4223208"/>
                <a:gridCol w="2023719"/>
              </a:tblGrid>
              <a:tr h="405353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Approach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Notes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Cap Ex per Capita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11236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+mn-lt"/>
                        </a:rPr>
                        <a:t>1. Centralized Sewerage Systems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2713" indent="-112713" algn="l"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Difficult and disruptive</a:t>
                      </a:r>
                    </a:p>
                    <a:p>
                      <a:pPr marL="112713" indent="-112713" algn="l"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Many failed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/ partial treatment</a:t>
                      </a: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2713" indent="-112713" algn="ctr">
                        <a:buFont typeface="Arial" pitchFamily="34" charset="0"/>
                        <a:buNone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Rs 20,000</a:t>
                      </a:r>
                    </a:p>
                    <a:p>
                      <a:pPr marL="112713" indent="-112713" algn="ctr">
                        <a:buFont typeface="Arial" pitchFamily="34" charset="0"/>
                        <a:buNone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[pop 200,000=</a:t>
                      </a:r>
                    </a:p>
                    <a:p>
                      <a:pPr marL="112713" indent="-112713" algn="ctr">
                        <a:buFont typeface="Arial" pitchFamily="34" charset="0"/>
                        <a:buNone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Rs 400Cr]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77971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+mn-lt"/>
                        </a:rPr>
                        <a:t>2. De-centralized Wastewater Treatment Systems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12713" indent="-112713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Implement in phased manner</a:t>
                      </a:r>
                    </a:p>
                    <a:p>
                      <a:pPr marL="112713" indent="-112713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Local re-cycling of water</a:t>
                      </a:r>
                    </a:p>
                    <a:p>
                      <a:pPr marL="112713" indent="-112713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Regulations—bulk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generators invest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12713" indent="-112713" algn="ctr">
                        <a:buFont typeface="Arial" pitchFamily="34" charset="0"/>
                        <a:buNone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Rs 4,000 – 6,000</a:t>
                      </a:r>
                    </a:p>
                    <a:p>
                      <a:pPr marL="112713" indent="-112713" algn="ctr">
                        <a:buFont typeface="Arial" pitchFamily="34" charset="0"/>
                        <a:buNone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[Rs 100Cr]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121789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+mn-lt"/>
                        </a:rPr>
                        <a:t>3. Faecal Sludge Management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Very simple, quick and low cost</a:t>
                      </a:r>
                    </a:p>
                    <a:p>
                      <a:pPr marL="112713" marR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Need good logistics operations</a:t>
                      </a:r>
                    </a:p>
                    <a:p>
                      <a:pPr marL="112713" marR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Technical skills not easily available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2713" indent="-112713" algn="ctr">
                        <a:buFont typeface="Arial" pitchFamily="34" charset="0"/>
                        <a:buNone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Rs 750</a:t>
                      </a:r>
                    </a:p>
                    <a:p>
                      <a:pPr marL="112713" indent="-112713" algn="ctr">
                        <a:buFont typeface="Arial" pitchFamily="34" charset="0"/>
                        <a:buNone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[Rs 15Cr]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8" name="Picture 2" descr="C:\Users\HP\Downloads\NFSSM_logo_high resolution file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77861"/>
            <a:ext cx="1371600" cy="88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34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25117</TotalTime>
  <Words>496</Words>
  <Application>Microsoft Office PowerPoint</Application>
  <PresentationFormat>On-screen Show (4:3)</PresentationFormat>
  <Paragraphs>128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Policy Goals of Sanitation </vt:lpstr>
      <vt:lpstr>FSM</vt:lpstr>
      <vt:lpstr>Overview of Characteristics</vt:lpstr>
      <vt:lpstr>A solution - FSTP plant, Devanahalli</vt:lpstr>
      <vt:lpstr>Slide 6</vt:lpstr>
      <vt:lpstr>Financial Overview</vt:lpstr>
      <vt:lpstr>Slide 8</vt:lpstr>
      <vt:lpstr>Wastewater Infrastructure</vt:lpstr>
      <vt:lpstr>FSM so far … </vt:lpstr>
      <vt:lpstr>Question 1</vt:lpstr>
      <vt:lpstr>Question 2</vt:lpstr>
      <vt:lpstr>Question 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on inclusion of resolution for FSM implementation</dc:title>
  <dc:creator>Kanakeshwar Kanaka Raj Devangan</dc:creator>
  <cp:lastModifiedBy>MSS</cp:lastModifiedBy>
  <cp:revision>173</cp:revision>
  <dcterms:created xsi:type="dcterms:W3CDTF">2016-10-24T05:25:54Z</dcterms:created>
  <dcterms:modified xsi:type="dcterms:W3CDTF">2018-07-27T09:40:56Z</dcterms:modified>
</cp:coreProperties>
</file>