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3" r:id="rId2"/>
    <p:sldId id="305" r:id="rId3"/>
    <p:sldId id="264" r:id="rId4"/>
    <p:sldId id="295" r:id="rId5"/>
    <p:sldId id="306" r:id="rId6"/>
    <p:sldId id="307" r:id="rId7"/>
    <p:sldId id="309" r:id="rId8"/>
    <p:sldId id="311" r:id="rId9"/>
    <p:sldId id="312" r:id="rId10"/>
    <p:sldId id="310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1A042"/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021"/>
    <p:restoredTop sz="94643"/>
  </p:normalViewPr>
  <p:slideViewPr>
    <p:cSldViewPr>
      <p:cViewPr varScale="1">
        <p:scale>
          <a:sx n="83" d="100"/>
          <a:sy n="83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0.14683908045977026"/>
          <c:y val="3.5714285714285712E-2"/>
          <c:w val="0.73234172775816853"/>
          <c:h val="0.892857142857142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Rs Crore</c:v>
                </c:pt>
              </c:strCache>
            </c:strRef>
          </c:tx>
          <c:explosion val="11"/>
          <c:dPt>
            <c:idx val="0"/>
            <c:spPr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0800000" scaled="0"/>
                <a:tileRect/>
              </a:gradFill>
            </c:spPr>
          </c:dPt>
          <c:dPt>
            <c:idx val="1"/>
            <c:spPr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c:spPr>
          </c:dPt>
          <c:dPt>
            <c:idx val="2"/>
            <c:spPr>
              <a:solidFill>
                <a:schemeClr val="bg2">
                  <a:lumMod val="50000"/>
                </a:schemeClr>
              </a:solidFill>
            </c:spPr>
          </c:dPt>
          <c:dPt>
            <c:idx val="4"/>
            <c:spPr>
              <a:solidFill>
                <a:srgbClr val="81A042"/>
              </a:solidFill>
            </c:spPr>
          </c:dPt>
          <c:dLbls>
            <c:dLbl>
              <c:idx val="0"/>
              <c:layout>
                <c:manualLayout>
                  <c:x val="-0.16205459770114944"/>
                  <c:y val="0.15698936070491198"/>
                </c:manualLayout>
              </c:layout>
              <c:tx>
                <c:rich>
                  <a:bodyPr/>
                  <a:lstStyle/>
                  <a:p>
                    <a:pPr>
                      <a:defRPr lang="en-US"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dirty="0" smtClean="0"/>
                      <a:t>Water Supply </a:t>
                    </a:r>
                  </a:p>
                  <a:p>
                    <a:pPr>
                      <a:defRPr lang="en-US"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dirty="0" smtClean="0"/>
                      <a:t>2202.70 Cr </a:t>
                    </a:r>
                    <a:r>
                      <a:rPr lang="en-US" sz="1400" dirty="0" smtClean="0">
                        <a:solidFill>
                          <a:srgbClr val="C00000"/>
                        </a:solidFill>
                      </a:rPr>
                      <a:t>34%</a:t>
                    </a:r>
                    <a:endParaRPr lang="en-US" sz="1400" dirty="0">
                      <a:solidFill>
                        <a:srgbClr val="C00000"/>
                      </a:solidFill>
                    </a:endParaRPr>
                  </a:p>
                </c:rich>
              </c:tx>
              <c:spPr/>
              <c:showVal val="1"/>
              <c:showCatName val="1"/>
              <c:showSerName val="1"/>
            </c:dLbl>
            <c:dLbl>
              <c:idx val="1"/>
              <c:layout>
                <c:manualLayout>
                  <c:x val="0.13230218798081275"/>
                  <c:y val="-0.27306336707911527"/>
                </c:manualLayout>
              </c:layout>
              <c:tx>
                <c:rich>
                  <a:bodyPr/>
                  <a:lstStyle/>
                  <a:p>
                    <a:pPr>
                      <a:defRPr lang="en-US"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dirty="0" smtClean="0"/>
                      <a:t>Sewerage </a:t>
                    </a:r>
                  </a:p>
                  <a:p>
                    <a:pPr>
                      <a:defRPr lang="en-US"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dirty="0" smtClean="0"/>
                      <a:t>3581.20 Cr </a:t>
                    </a:r>
                    <a:r>
                      <a:rPr lang="en-US" sz="1400" dirty="0" smtClean="0">
                        <a:solidFill>
                          <a:srgbClr val="C00000"/>
                        </a:solidFill>
                      </a:rPr>
                      <a:t>55%</a:t>
                    </a:r>
                    <a:endParaRPr lang="en-US" sz="1400" dirty="0">
                      <a:solidFill>
                        <a:srgbClr val="C00000"/>
                      </a:solidFill>
                    </a:endParaRPr>
                  </a:p>
                </c:rich>
              </c:tx>
              <c:spPr/>
              <c:showVal val="1"/>
              <c:showCatName val="1"/>
              <c:showSerName val="1"/>
            </c:dLbl>
            <c:dLbl>
              <c:idx val="2"/>
              <c:layout>
                <c:manualLayout>
                  <c:x val="-0.13785367454068237"/>
                  <c:y val="0.1537037037037037"/>
                </c:manualLayout>
              </c:layout>
              <c:tx>
                <c:rich>
                  <a:bodyPr/>
                  <a:lstStyle/>
                  <a:p>
                    <a:pPr>
                      <a:defRPr lang="en-US"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dirty="0" smtClean="0"/>
                      <a:t> Drainage</a:t>
                    </a:r>
                  </a:p>
                  <a:p>
                    <a:pPr>
                      <a:defRPr lang="en-US"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dirty="0" smtClean="0"/>
                      <a:t>263.01 Cr  </a:t>
                    </a:r>
                    <a:r>
                      <a:rPr lang="en-US" sz="1400" dirty="0" smtClean="0">
                        <a:solidFill>
                          <a:srgbClr val="C00000"/>
                        </a:solidFill>
                      </a:rPr>
                      <a:t>4.5%</a:t>
                    </a:r>
                    <a:endParaRPr lang="en-US" sz="1400" dirty="0">
                      <a:solidFill>
                        <a:srgbClr val="C00000"/>
                      </a:solidFill>
                    </a:endParaRPr>
                  </a:p>
                </c:rich>
              </c:tx>
              <c:spPr/>
              <c:showVal val="1"/>
              <c:showCatName val="1"/>
              <c:showSerName val="1"/>
            </c:dLbl>
            <c:dLbl>
              <c:idx val="3"/>
              <c:layout>
                <c:manualLayout>
                  <c:x val="-0.10207879483814521"/>
                  <c:y val="3.7037037037037086E-3"/>
                </c:manualLayout>
              </c:layout>
              <c:tx>
                <c:rich>
                  <a:bodyPr/>
                  <a:lstStyle/>
                  <a:p>
                    <a:pPr>
                      <a:defRPr lang="en-US"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dirty="0" smtClean="0"/>
                      <a:t> Urban transport</a:t>
                    </a:r>
                  </a:p>
                  <a:p>
                    <a:pPr>
                      <a:defRPr lang="en-US"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dirty="0" smtClean="0"/>
                      <a:t>261.89 Cr </a:t>
                    </a:r>
                    <a:r>
                      <a:rPr lang="en-US" sz="1400" dirty="0" smtClean="0">
                        <a:solidFill>
                          <a:srgbClr val="C00000"/>
                        </a:solidFill>
                      </a:rPr>
                      <a:t>4%</a:t>
                    </a:r>
                    <a:endParaRPr lang="en-US" sz="1400" dirty="0">
                      <a:solidFill>
                        <a:srgbClr val="C00000"/>
                      </a:solidFill>
                    </a:endParaRPr>
                  </a:p>
                </c:rich>
              </c:tx>
              <c:spPr/>
              <c:showVal val="1"/>
              <c:showCatName val="1"/>
              <c:showSerName val="1"/>
            </c:dLbl>
            <c:dLbl>
              <c:idx val="4"/>
              <c:layout>
                <c:manualLayout>
                  <c:x val="0.21850529459679635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lang="en-US"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dirty="0" smtClean="0"/>
                      <a:t>Green Spaces </a:t>
                    </a:r>
                  </a:p>
                  <a:p>
                    <a:pPr>
                      <a:defRPr lang="en-US"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dirty="0" smtClean="0"/>
                      <a:t>150.98 Cr  </a:t>
                    </a:r>
                    <a:r>
                      <a:rPr lang="en-US" sz="1400" dirty="0" smtClean="0">
                        <a:solidFill>
                          <a:srgbClr val="C00000"/>
                        </a:solidFill>
                      </a:rPr>
                      <a:t>2.5%</a:t>
                    </a:r>
                    <a:r>
                      <a:rPr lang="en-US" sz="1400" dirty="0" smtClean="0"/>
                      <a:t> </a:t>
                    </a:r>
                    <a:endParaRPr lang="en-US" sz="1400" dirty="0"/>
                  </a:p>
                </c:rich>
              </c:tx>
              <c:spPr/>
              <c:showVal val="1"/>
              <c:showCatName val="1"/>
              <c:showSerName val="1"/>
            </c:dLbl>
            <c:txPr>
              <a:bodyPr/>
              <a:lstStyle/>
              <a:p>
                <a:pPr>
                  <a:defRPr lang="en-US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Val val="1"/>
            <c:showCatName val="1"/>
            <c:showSerName val="1"/>
            <c:showLeaderLines val="1"/>
          </c:dLbls>
          <c:cat>
            <c:strRef>
              <c:f>Sheet1!$A$2:$A$6</c:f>
              <c:strCache>
                <c:ptCount val="5"/>
                <c:pt idx="0">
                  <c:v>Water Supply: </c:v>
                </c:pt>
                <c:pt idx="1">
                  <c:v>Sewerage</c:v>
                </c:pt>
                <c:pt idx="2">
                  <c:v>Drainage</c:v>
                </c:pt>
                <c:pt idx="3">
                  <c:v>Urban Transport</c:v>
                </c:pt>
                <c:pt idx="4">
                  <c:v>Green Space and Parks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2202.6999999999998</c:v>
                </c:pt>
                <c:pt idx="1">
                  <c:v>3581.2</c:v>
                </c:pt>
                <c:pt idx="2">
                  <c:v>263.01</c:v>
                </c:pt>
                <c:pt idx="3">
                  <c:v>261.89</c:v>
                </c:pt>
                <c:pt idx="4">
                  <c:v>150.97999999999999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92924376640419992"/>
          <c:w val="1"/>
          <c:h val="5.8336614173228434E-2"/>
        </c:manualLayout>
      </c:layout>
      <c:spPr>
        <a:solidFill>
          <a:schemeClr val="bg2"/>
        </a:solidFill>
      </c:spPr>
      <c:txPr>
        <a:bodyPr/>
        <a:lstStyle/>
        <a:p>
          <a:pPr>
            <a:defRPr lang="en-US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>
        <c:manualLayout>
          <c:layoutTarget val="inner"/>
          <c:xMode val="edge"/>
          <c:yMode val="edge"/>
          <c:x val="9.8214285714285726E-2"/>
          <c:y val="1.5935871821992405E-2"/>
          <c:w val="0.7617537260967383"/>
          <c:h val="0.79984604536373261"/>
        </c:manualLayout>
      </c:layout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Central Share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33.33% 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50 %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Population &gt; 10 Lakh
</c:v>
                </c:pt>
                <c:pt idx="1">
                  <c:v>Population up-to 10 Lakh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33.33</c:v>
                </c:pt>
                <c:pt idx="1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 Share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50 %</a:t>
                    </a:r>
                    <a:endParaRPr lang="en-US"/>
                  </a:p>
                </c:rich>
              </c:tx>
              <c:showVal val="1"/>
              <c:showSer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40 %</a:t>
                    </a:r>
                    <a:endParaRPr lang="en-US"/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  <c:showSerName val="1"/>
          </c:dLbls>
          <c:cat>
            <c:strRef>
              <c:f>Sheet1!$A$2:$A$3</c:f>
              <c:strCache>
                <c:ptCount val="2"/>
                <c:pt idx="0">
                  <c:v>Population &gt; 10 Lakh
</c:v>
                </c:pt>
                <c:pt idx="1">
                  <c:v>Population up-to 10 Lakh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50</c:v>
                </c:pt>
                <c:pt idx="1">
                  <c:v>40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ULB Share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lang="en-US"/>
                    </a:pPr>
                    <a:r>
                      <a:rPr lang="en-US" dirty="0" smtClean="0"/>
                      <a:t>16.67 %</a:t>
                    </a:r>
                    <a:endParaRPr lang="en-US" dirty="0"/>
                  </a:p>
                </c:rich>
              </c:tx>
              <c:spPr/>
              <c:showVal val="1"/>
              <c:showSer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10 %</a:t>
                    </a:r>
                    <a:endParaRPr lang="en-US"/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  <c:showSerName val="1"/>
          </c:dLbls>
          <c:cat>
            <c:strRef>
              <c:f>Sheet1!$A$2:$A$3</c:f>
              <c:strCache>
                <c:ptCount val="2"/>
                <c:pt idx="0">
                  <c:v>Population &gt; 10 Lakh
</c:v>
                </c:pt>
                <c:pt idx="1">
                  <c:v>Population up-to 10 Lakh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16.670000000000005</c:v>
                </c:pt>
                <c:pt idx="1">
                  <c:v>10</c:v>
                </c:pt>
              </c:numCache>
            </c:numRef>
          </c:val>
        </c:ser>
        <c:overlap val="100"/>
        <c:axId val="161356032"/>
        <c:axId val="161394688"/>
      </c:barChart>
      <c:catAx>
        <c:axId val="16135603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600" b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61394688"/>
        <c:crosses val="autoZero"/>
        <c:auto val="1"/>
        <c:lblAlgn val="ctr"/>
        <c:lblOffset val="100"/>
      </c:catAx>
      <c:valAx>
        <c:axId val="161394688"/>
        <c:scaling>
          <c:orientation val="minMax"/>
        </c:scaling>
        <c:delete val="1"/>
        <c:axPos val="l"/>
        <c:numFmt formatCode="0%" sourceLinked="1"/>
        <c:minorTickMark val="cross"/>
        <c:tickLblPos val="nextTo"/>
        <c:crossAx val="161356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90555835793963257"/>
          <c:w val="0.97573772028496453"/>
          <c:h val="9.4441642060367467E-2"/>
        </c:manualLayout>
      </c:layout>
      <c:txPr>
        <a:bodyPr/>
        <a:lstStyle/>
        <a:p>
          <a:pPr>
            <a:defRPr lang="en-US" b="1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0.50862</cdr:x>
      <cdr:y>0.05085</cdr:y>
    </cdr:from>
    <cdr:to>
      <cdr:x>0.62931</cdr:x>
      <cdr:y>0.0512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4495800" y="228600"/>
          <a:ext cx="1066800" cy="158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0.10811</cdr:x>
      <cdr:y>0.53968</cdr:y>
    </cdr:from>
    <cdr:to>
      <cdr:x>0.20633</cdr:x>
      <cdr:y>0.53999</cdr:y>
    </cdr:to>
    <cdr:sp macro="" textlink="">
      <cdr:nvSpPr>
        <cdr:cNvPr id="5" name="Straight Connector 4"/>
        <cdr:cNvSpPr/>
      </cdr:nvSpPr>
      <cdr:spPr>
        <a:xfrm xmlns:a="http://schemas.openxmlformats.org/drawingml/2006/main" rot="10800000">
          <a:off x="914400" y="2590800"/>
          <a:ext cx="830764" cy="148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0.09821</cdr:x>
      <cdr:y>0.00031</cdr:y>
    </cdr:to>
    <cdr:sp macro="" textlink="">
      <cdr:nvSpPr>
        <cdr:cNvPr id="6" name="Straight Connector 5"/>
        <cdr:cNvSpPr/>
      </cdr:nvSpPr>
      <cdr:spPr>
        <a:xfrm xmlns:a="http://schemas.openxmlformats.org/drawingml/2006/main" rot="10800000">
          <a:off x="0" y="0"/>
          <a:ext cx="838200" cy="158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0.09821</cdr:x>
      <cdr:y>0.00031</cdr:y>
    </cdr:to>
    <cdr:sp macro="" textlink="">
      <cdr:nvSpPr>
        <cdr:cNvPr id="7" name="Straight Connector 6"/>
        <cdr:cNvSpPr/>
      </cdr:nvSpPr>
      <cdr:spPr>
        <a:xfrm xmlns:a="http://schemas.openxmlformats.org/drawingml/2006/main" rot="10800000">
          <a:off x="0" y="0"/>
          <a:ext cx="838200" cy="158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0.10811</cdr:x>
      <cdr:y>0.34565</cdr:y>
    </cdr:from>
    <cdr:to>
      <cdr:x>0.20633</cdr:x>
      <cdr:y>0.34596</cdr:y>
    </cdr:to>
    <cdr:sp macro="" textlink="">
      <cdr:nvSpPr>
        <cdr:cNvPr id="11" name="Straight Connector 10"/>
        <cdr:cNvSpPr/>
      </cdr:nvSpPr>
      <cdr:spPr>
        <a:xfrm xmlns:a="http://schemas.openxmlformats.org/drawingml/2006/main" rot="10800000">
          <a:off x="914400" y="1659340"/>
          <a:ext cx="830764" cy="148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0.09918</cdr:x>
      <cdr:y>0.39043</cdr:y>
    </cdr:from>
    <cdr:to>
      <cdr:x>0.20633</cdr:x>
      <cdr:y>0.47998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838868" y="1874311"/>
          <a:ext cx="906296" cy="4298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IN" sz="1100" dirty="0" smtClean="0"/>
            <a:t>20% Minimum </a:t>
          </a:r>
        </a:p>
        <a:p xmlns:a="http://schemas.openxmlformats.org/drawingml/2006/main">
          <a:r>
            <a:rPr lang="en-IN" sz="1100" dirty="0" smtClean="0"/>
            <a:t>State Share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0.16168</cdr:x>
      <cdr:y>0.34565</cdr:y>
    </cdr:from>
    <cdr:to>
      <cdr:x>0.16187</cdr:x>
      <cdr:y>0.40535</cdr:y>
    </cdr:to>
    <cdr:sp macro="" textlink="">
      <cdr:nvSpPr>
        <cdr:cNvPr id="14" name="Straight Arrow Connector 13"/>
        <cdr:cNvSpPr/>
      </cdr:nvSpPr>
      <cdr:spPr>
        <a:xfrm xmlns:a="http://schemas.openxmlformats.org/drawingml/2006/main" rot="5400000" flipH="1" flipV="1">
          <a:off x="1225011" y="1801834"/>
          <a:ext cx="286596" cy="160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0.16159</cdr:x>
      <cdr:y>0.48013</cdr:y>
    </cdr:from>
    <cdr:to>
      <cdr:x>0.16178</cdr:x>
      <cdr:y>0.53984</cdr:y>
    </cdr:to>
    <cdr:sp macro="" textlink="">
      <cdr:nvSpPr>
        <cdr:cNvPr id="16" name="Straight Arrow Connector 15"/>
        <cdr:cNvSpPr/>
      </cdr:nvSpPr>
      <cdr:spPr>
        <a:xfrm xmlns:a="http://schemas.openxmlformats.org/drawingml/2006/main" rot="5400000">
          <a:off x="1224226" y="2447443"/>
          <a:ext cx="286643" cy="160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89E64810-71B8-4AD4-9CCD-74502894409C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4242C3D5-A40F-47E3-A153-BC95B2A66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0208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0CA79640-492B-4BB8-896B-5B93B5679C39}" type="datetimeFigureOut">
              <a:rPr lang="en-IN" smtClean="0"/>
              <a:pPr/>
              <a:t>26-07-2018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63" tIns="47781" rIns="95563" bIns="477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A281F34F-F3D6-4F94-B610-995FFC841D5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37218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1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6125C4-D243-44A6-8602-2CF13BB0A2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959383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1F34F-F3D6-4F94-B610-995FFC841D55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43DF-3359-4161-8757-009B2415398D}" type="datetime1">
              <a:rPr lang="en-IN" smtClean="0"/>
              <a:pPr/>
              <a:t>26-07-2018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AMRUT in MP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32BC-DC5B-4E1C-8567-3641D9DFB7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19522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333B-3DD8-4106-8ABA-57F1142E9C94}" type="datetime1">
              <a:rPr lang="en-IN" smtClean="0"/>
              <a:pPr/>
              <a:t>26-07-2018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AMRUT in MP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32BC-DC5B-4E1C-8567-3641D9DFB7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8268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0A1B-F73E-4F4D-869C-8B845EC967B8}" type="datetime1">
              <a:rPr lang="en-IN" smtClean="0"/>
              <a:pPr/>
              <a:t>26-07-2018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AMRUT in MP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32BC-DC5B-4E1C-8567-3641D9DFB7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19174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940905" y="781877"/>
            <a:ext cx="8229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19876" y="828261"/>
            <a:ext cx="82296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1" y="38429"/>
            <a:ext cx="7543800" cy="743448"/>
          </a:xfrm>
        </p:spPr>
        <p:txBody>
          <a:bodyPr/>
          <a:lstStyle>
            <a:lvl1pPr>
              <a:defRPr>
                <a:latin typeface="Tw Cen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22959" y="1205948"/>
            <a:ext cx="7543801" cy="4663146"/>
          </a:xfrm>
        </p:spPr>
        <p:txBody>
          <a:bodyPr/>
          <a:lstStyle>
            <a:lvl1pPr>
              <a:defRPr>
                <a:latin typeface="Tw Cen MT" pitchFamily="34" charset="0"/>
              </a:defRPr>
            </a:lvl1pPr>
            <a:lvl2pPr>
              <a:defRPr>
                <a:latin typeface="Tw Cen MT" pitchFamily="34" charset="0"/>
              </a:defRPr>
            </a:lvl2pPr>
            <a:lvl3pPr>
              <a:defRPr>
                <a:latin typeface="Tw Cen MT" pitchFamily="34" charset="0"/>
              </a:defRPr>
            </a:lvl3pPr>
            <a:lvl4pPr>
              <a:defRPr>
                <a:latin typeface="Tw Cen MT" pitchFamily="34" charset="0"/>
              </a:defRPr>
            </a:lvl4pPr>
            <a:lvl5pPr>
              <a:defRPr>
                <a:latin typeface="Tw Cen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690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78CC-87C9-4245-BC07-DE22EBB3C710}" type="datetime1">
              <a:rPr lang="en-IN" smtClean="0"/>
              <a:pPr/>
              <a:t>26-07-2018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AMRUT in MP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32BC-DC5B-4E1C-8567-3641D9DFB7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7486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539B-27BC-440E-B7D5-F25D0BFFAA3B}" type="datetime1">
              <a:rPr lang="en-IN" smtClean="0"/>
              <a:pPr/>
              <a:t>26-07-2018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AMRUT in MP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32BC-DC5B-4E1C-8567-3641D9DFB7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38801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F92D-CB38-44EB-BB32-CD0283982F78}" type="datetime1">
              <a:rPr lang="en-IN" smtClean="0"/>
              <a:pPr/>
              <a:t>26-07-2018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AMRUT in MP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32BC-DC5B-4E1C-8567-3641D9DFB7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8813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D710C-C80F-46F6-969F-BADEB35ABAE5}" type="datetime1">
              <a:rPr lang="en-IN" smtClean="0"/>
              <a:pPr/>
              <a:t>26-07-2018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AMRUT in MP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32BC-DC5B-4E1C-8567-3641D9DFB7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524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4FE2-EEAF-4D81-ABE2-53199683F046}" type="datetime1">
              <a:rPr lang="en-IN" smtClean="0"/>
              <a:pPr/>
              <a:t>26-07-2018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AMRUT in MP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32BC-DC5B-4E1C-8567-3641D9DFB7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82088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BD1A-CAB5-49AC-BDE1-04FA2522C641}" type="datetime1">
              <a:rPr lang="en-IN" smtClean="0"/>
              <a:pPr/>
              <a:t>26-07-2018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AMRUT in MP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32BC-DC5B-4E1C-8567-3641D9DFB7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5986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A1B2F-477A-446F-85CB-34AFA258251A}" type="datetime1">
              <a:rPr lang="en-IN" smtClean="0"/>
              <a:pPr/>
              <a:t>26-07-2018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AMRUT in MP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32BC-DC5B-4E1C-8567-3641D9DFB7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71848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7360-1C13-482F-B4F7-67AE3D77A0E5}" type="datetime1">
              <a:rPr lang="en-IN" smtClean="0"/>
              <a:pPr/>
              <a:t>26-07-2018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AMRUT in MP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32BC-DC5B-4E1C-8567-3641D9DFB7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15425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4526E-C225-49A4-8951-75393AFF0BF9}" type="datetime1">
              <a:rPr lang="en-IN" smtClean="0"/>
              <a:pPr/>
              <a:t>26-07-2018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AMRUT in MP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32BC-DC5B-4E1C-8567-3641D9DFB7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0573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0" y="2404408"/>
            <a:ext cx="9144000" cy="193899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39750" indent="-539750" algn="ctr" eaLnBrk="0" hangingPunct="0">
              <a:defRPr/>
            </a:pPr>
            <a:r>
              <a:rPr lang="en-US" sz="4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AMRUT </a:t>
            </a:r>
          </a:p>
          <a:p>
            <a:pPr marL="539750" indent="-539750" algn="ctr" eaLnBrk="0" hangingPunct="0">
              <a:defRPr/>
            </a:pP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</a:p>
          <a:p>
            <a:pPr marL="539750" indent="-539750" algn="ctr" eaLnBrk="0" hangingPunct="0">
              <a:defRPr/>
            </a:pP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Madhya Pradesh</a:t>
            </a:r>
            <a:endParaRPr lang="en-IN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6AA26-3AE3-40C1-A196-56DFE5A58FF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0" y="1184803"/>
            <a:ext cx="9144000" cy="7201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1002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Urban Development and Housing Department</a:t>
            </a:r>
          </a:p>
          <a:p>
            <a:pPr algn="ctr" defTabSz="914400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Government of Madhya Pradesh</a:t>
            </a:r>
            <a:endParaRPr lang="en-I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0" y="5486400"/>
            <a:ext cx="9144000" cy="119109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1002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Lucknow, </a:t>
            </a:r>
          </a:p>
          <a:p>
            <a:pPr algn="ctr" defTabSz="914400" fontAlgn="auto">
              <a:lnSpc>
                <a:spcPct val="85000"/>
              </a:lnSpc>
              <a:spcAft>
                <a:spcPts val="0"/>
              </a:spcAft>
              <a:defRPr/>
            </a:pPr>
            <a:endParaRPr lang="en-US" sz="28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Dated 27</a:t>
            </a:r>
            <a:r>
              <a:rPr lang="en-US" sz="2800" i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July, 2018</a:t>
            </a:r>
            <a:endParaRPr 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1234966" cy="108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AMRUT in MP</a:t>
            </a:r>
            <a:endParaRPr lang="en-IN"/>
          </a:p>
        </p:txBody>
      </p:sp>
      <p:pic>
        <p:nvPicPr>
          <p:cNvPr id="1026" name="Picture 2" descr="C:\Users\DELL\Desktop\AMRUT PHOTOES\AMRUT-Logo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8113" y="0"/>
            <a:ext cx="1385887" cy="1018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474" y="678649"/>
            <a:ext cx="6590010" cy="4951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32BC-DC5B-4E1C-8567-3641D9DFB756}" type="slidenum">
              <a:rPr lang="en-IN" smtClean="0"/>
              <a:pPr/>
              <a:t>10</a:t>
            </a:fld>
            <a:endParaRPr lang="en-IN"/>
          </a:p>
        </p:txBody>
      </p:sp>
      <p:sp>
        <p:nvSpPr>
          <p:cNvPr id="6" name="Footer Placeholder 7"/>
          <p:cNvSpPr txBox="1">
            <a:spLocks/>
          </p:cNvSpPr>
          <p:nvPr/>
        </p:nvSpPr>
        <p:spPr>
          <a:xfrm>
            <a:off x="6248400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AMRUT in MP</a:t>
            </a:r>
            <a:endParaRPr kumimoji="0" lang="en-IN" sz="1200" b="0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1234966" cy="108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DELL\Desktop\AMRUT PHOTOES\AMRUT-Logo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8113" y="0"/>
            <a:ext cx="1385887" cy="1018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03966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3403"/>
            <a:ext cx="9143999" cy="70788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39750" indent="-53975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Details of SAAP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0" y="76200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8163" lvl="2" indent="-455613" algn="just" eaLnBrk="0" hangingPunct="0">
              <a:lnSpc>
                <a:spcPct val="125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IN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34 Cities covered under the Mission.</a:t>
            </a:r>
          </a:p>
          <a:p>
            <a:pPr marL="538163" indent="-455613" algn="just" eaLnBrk="0" hangingPunct="0">
              <a:lnSpc>
                <a:spcPct val="125000"/>
              </a:lnSpc>
              <a:spcBef>
                <a:spcPts val="600"/>
              </a:spcBef>
              <a:buSzPct val="106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year Perspective Plan for Project size of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Rs. 6459.78 Cr.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8163" lvl="2" indent="-455613" algn="just" eaLnBrk="0" hangingPunct="0">
              <a:lnSpc>
                <a:spcPct val="125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IN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Projects Under SAAP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152400" y="2362200"/>
          <a:ext cx="8839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32BC-DC5B-4E1C-8567-3641D9DFB756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pPr algn="r"/>
            <a:r>
              <a:rPr lang="en-IN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AMRUT in MP</a:t>
            </a:r>
            <a:endParaRPr lang="en-IN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4330"/>
            <a:ext cx="9143999" cy="70788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39750" indent="-539750" algn="ctr" eaLnBrk="0" hangingPunct="0">
              <a:defRPr/>
            </a:pP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State initiative- Funding Pattern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533400" y="1447800"/>
          <a:ext cx="8458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32BC-DC5B-4E1C-8567-3641D9DFB756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pPr algn="r"/>
            <a:r>
              <a:rPr lang="en-IN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AMRUT in MP</a:t>
            </a:r>
            <a:endParaRPr lang="en-IN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216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noFill/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39750" indent="-53975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Implementation Arrangements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0" y="840224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00113" lvl="2" indent="-817563" algn="just" eaLnBrk="0" hangingPunct="0">
              <a:lnSpc>
                <a:spcPct val="125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Project Preparation by Towns through qualified Consultants. </a:t>
            </a:r>
          </a:p>
          <a:p>
            <a:pPr marL="900113" lvl="2" indent="-817563" algn="just" eaLnBrk="0" hangingPunct="0">
              <a:lnSpc>
                <a:spcPct val="125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Project appraisal by SLTC chaired by Mission Director and SHPSC chaired by the C.S. </a:t>
            </a:r>
          </a:p>
          <a:p>
            <a:pPr marL="900113" lvl="2" indent="-817563" algn="just" eaLnBrk="0" hangingPunct="0">
              <a:lnSpc>
                <a:spcPct val="125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Project Implementation by Towns under closed supervision of State PMU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pPr marL="900113" lvl="2" indent="-817563" algn="just" eaLnBrk="0" hangingPunct="0">
              <a:lnSpc>
                <a:spcPct val="125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Fully Transparent e-procurement of works by ULBs on standard Bidding Document having clear and objective qualification condition and post construction maintenance.</a:t>
            </a:r>
          </a:p>
          <a:p>
            <a:pPr marL="900113" lvl="2" indent="-817563" algn="just" eaLnBrk="0" hangingPunct="0">
              <a:lnSpc>
                <a:spcPct val="125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Two consultancy organizations working as PDMC for supervision and quality control under Engineer in Chief. </a:t>
            </a:r>
          </a:p>
          <a:p>
            <a:pPr marL="900113" lvl="2" indent="-817563" algn="just" eaLnBrk="0" hangingPunct="0">
              <a:lnSpc>
                <a:spcPct val="125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Third party monitoring by IRMA consultant.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32BC-DC5B-4E1C-8567-3641D9DFB756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AMRUT in MP</a:t>
            </a:r>
            <a:endParaRPr lang="en-IN"/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6248400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1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AMRUT in MP</a:t>
            </a:r>
            <a:endParaRPr kumimoji="0" lang="en-IN" sz="1200" b="0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39750" indent="-539750" algn="ctr" eaLnBrk="0" hangingPunct="0">
              <a:defRPr/>
            </a:pP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State Initiatives 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52400" y="1219200"/>
            <a:ext cx="8839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8163" lvl="2" indent="-455613" algn="just" eaLnBrk="0" hangingPunct="0">
              <a:lnSpc>
                <a:spcPct val="125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Water Supply</a:t>
            </a:r>
          </a:p>
          <a:p>
            <a:pPr marL="896938" lvl="3" indent="-357188" algn="just" eaLnBrk="0" hangingPunct="0">
              <a:lnSpc>
                <a:spcPct val="125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896938" algn="l"/>
                <a:tab pos="985838" algn="l"/>
              </a:tabLst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Consequent to study existing water supply facility, DMA restructuring of Towns including gaps in distribution network and treatment facility taken up. </a:t>
            </a:r>
          </a:p>
          <a:p>
            <a:pPr marL="896938" lvl="3" indent="-357188" algn="just" eaLnBrk="0" hangingPunct="0">
              <a:lnSpc>
                <a:spcPct val="125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896938" algn="l"/>
                <a:tab pos="985838" algn="l"/>
              </a:tabLst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Complete town covered by PLC and SCADA from source to DMA for quantity and quality monitoring. </a:t>
            </a:r>
          </a:p>
          <a:p>
            <a:pPr marL="896938" lvl="3" indent="-357188" algn="just" eaLnBrk="0" hangingPunct="0">
              <a:lnSpc>
                <a:spcPct val="125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896938" algn="l"/>
                <a:tab pos="985838" algn="l"/>
              </a:tabLst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 &amp; M for complete town built up in the projects for 5 years after completion. </a:t>
            </a:r>
          </a:p>
          <a:p>
            <a:pPr marL="896938" lvl="3" indent="-357188" algn="just" eaLnBrk="0" hangingPunct="0">
              <a:lnSpc>
                <a:spcPct val="125000"/>
              </a:lnSpc>
              <a:spcBef>
                <a:spcPts val="600"/>
              </a:spcBef>
              <a:buFont typeface="Wingdings" pitchFamily="2" charset="2"/>
              <a:buChar char="§"/>
              <a:tabLst>
                <a:tab pos="896938" algn="l"/>
                <a:tab pos="985838" algn="l"/>
              </a:tabLst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Financial approval of projects by calculating IRR and cities are required to change user charges so calculated.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32BC-DC5B-4E1C-8567-3641D9DFB756}" type="slidenum">
              <a:rPr lang="en-IN" smtClean="0"/>
              <a:pPr/>
              <a:t>5</a:t>
            </a:fld>
            <a:endParaRPr lang="en-IN"/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6248400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AMRUT in MP</a:t>
            </a:r>
            <a:endParaRPr kumimoji="0" lang="en-IN" sz="1200" b="0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0" y="838200"/>
            <a:ext cx="9144000" cy="55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8163" lvl="2" indent="-455613" algn="just" eaLnBrk="0" hangingPunct="0">
              <a:lnSpc>
                <a:spcPct val="125000"/>
              </a:lnSpc>
              <a:spcBef>
                <a:spcPts val="600"/>
              </a:spcBef>
              <a:buAutoNum type="arabicPeriod" startAt="2"/>
              <a:tabLst>
                <a:tab pos="538163" algn="l"/>
              </a:tabLst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Sewerage Projects </a:t>
            </a:r>
          </a:p>
          <a:p>
            <a:pPr marL="465138" lvl="1" indent="-344488">
              <a:lnSpc>
                <a:spcPct val="125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Conventional methodology of drain tapping and sewage pumping to STP discontinued. Conventional designing of centralized sewer network involving  multiple pumping reviewed.</a:t>
            </a:r>
          </a:p>
          <a:p>
            <a:pPr marL="465138" indent="-344488">
              <a:lnSpc>
                <a:spcPct val="125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all Sewerage Projects the work starting from house service connection to Sewage Treatment Plant are being taken up based on geographical zoning. </a:t>
            </a:r>
          </a:p>
          <a:p>
            <a:pPr marL="465138" lvl="3" indent="-344488" algn="just" eaLnBrk="0" hangingPunct="0">
              <a:lnSpc>
                <a:spcPct val="125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Decentralized or semi–centralized STPs to ensure gravity flow with no-pumping/ bare minimum pumping. </a:t>
            </a:r>
          </a:p>
          <a:p>
            <a:pPr marL="465138" lvl="3" indent="-344488" algn="just" eaLnBrk="0" hangingPunct="0">
              <a:lnSpc>
                <a:spcPct val="125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years post construction O &amp; M inbuilt in the projects.</a:t>
            </a:r>
          </a:p>
          <a:p>
            <a:pPr marL="465138" lvl="3" indent="-344488" algn="just" eaLnBrk="0" hangingPunct="0">
              <a:lnSpc>
                <a:spcPct val="125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Technology free tendering with defined out put parameters. Bid criteria is CAPEX+ (10 years O &amp; M + Power guarantee) with NPV discount factor financial approval of projects by calculating IRR and cities are required to change user charges so calculated.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32BC-DC5B-4E1C-8567-3641D9DFB756}" type="slidenum">
              <a:rPr lang="en-IN" smtClean="0"/>
              <a:pPr/>
              <a:t>6</a:t>
            </a:fld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AMRUT in MP</a:t>
            </a:r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39750" indent="-539750" algn="ctr" eaLnBrk="0" hangingPunct="0">
              <a:defRPr/>
            </a:pP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State Initiatives </a:t>
            </a:r>
          </a:p>
        </p:txBody>
      </p:sp>
      <p:sp>
        <p:nvSpPr>
          <p:cNvPr id="9" name="Footer Placeholder 7"/>
          <p:cNvSpPr txBox="1">
            <a:spLocks/>
          </p:cNvSpPr>
          <p:nvPr/>
        </p:nvSpPr>
        <p:spPr>
          <a:xfrm>
            <a:off x="6248400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AMRUT in MP</a:t>
            </a:r>
            <a:endParaRPr kumimoji="0" lang="en-IN" sz="1200" b="0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39000" y="911336"/>
            <a:ext cx="190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(Rs. in Crores)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1371598"/>
          <a:ext cx="8686800" cy="5105400"/>
        </p:xfrm>
        <a:graphic>
          <a:graphicData uri="http://schemas.openxmlformats.org/drawingml/2006/table">
            <a:tbl>
              <a:tblPr/>
              <a:tblGrid>
                <a:gridCol w="1519508"/>
                <a:gridCol w="772347"/>
                <a:gridCol w="693001"/>
                <a:gridCol w="799222"/>
                <a:gridCol w="705185"/>
                <a:gridCol w="772347"/>
                <a:gridCol w="800487"/>
                <a:gridCol w="905070"/>
                <a:gridCol w="814564"/>
                <a:gridCol w="905069"/>
              </a:tblGrid>
              <a:tr h="5160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Sector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Sanctioned Projects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Work Completed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Under Progress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Under Tendering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Expend-iture 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4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City (Projects) 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Nos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Amount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City (Projects) 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Nos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Amount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City (Projects) 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Nos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Amount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City (Projects) 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Nos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Amount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23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Water Supply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 (29)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2115.8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03 (05)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89.99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(23)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2015.81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 (01)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657.36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3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Sewerage and Septage Management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 (24)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3580.2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 (01)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(23)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3514.2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415.67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Drainage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08 (08)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202.35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 (06)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179.47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 (02)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22.88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Urban Transport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(32)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241.93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(17)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116.57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(15)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125.36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Others (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Parks)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(92)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105.59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(17)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8.37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 (60)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70.34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(15)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26.88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4.65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Grand Total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(185)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6245.87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(23)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164.36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 (129)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5896.39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(33)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185.12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1077.68</a:t>
                      </a:r>
                    </a:p>
                  </a:txBody>
                  <a:tcPr marL="3898" marR="3898" marT="3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39750" indent="-539750" eaLnBrk="0" hangingPunct="0">
              <a:spcBef>
                <a:spcPts val="0"/>
              </a:spcBef>
              <a:defRPr/>
            </a:pPr>
            <a:r>
              <a:rPr lang="en-IN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Progress</a:t>
            </a:r>
            <a:endParaRPr lang="en-IN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7"/>
          <p:cNvSpPr txBox="1">
            <a:spLocks/>
          </p:cNvSpPr>
          <p:nvPr/>
        </p:nvSpPr>
        <p:spPr>
          <a:xfrm>
            <a:off x="6248400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AMRUT in MP</a:t>
            </a:r>
            <a:endParaRPr kumimoji="0" lang="en-IN" sz="1200" b="0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239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32BC-DC5B-4E1C-8567-3641D9DFB756}" type="slidenum">
              <a:rPr lang="en-IN" smtClean="0"/>
              <a:pPr/>
              <a:t>8</a:t>
            </a:fld>
            <a:endParaRPr lang="en-IN"/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6248400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AMRUT in MP</a:t>
            </a:r>
            <a:endParaRPr kumimoji="0" lang="en-IN" sz="1200" b="0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 descr="C:\Users\DELL\Desktop\AMRUT PHOTOES\Sewerage\sEHORE sEWERAGE (2).jpg"/>
          <p:cNvPicPr>
            <a:picLocks noChangeAspect="1" noChangeArrowheads="1"/>
          </p:cNvPicPr>
          <p:nvPr/>
        </p:nvPicPr>
        <p:blipFill>
          <a:blip r:embed="rId2" cstate="print"/>
          <a:srcRect l="10835" r="1129" b="10536"/>
          <a:stretch>
            <a:fillRect/>
          </a:stretch>
        </p:blipFill>
        <p:spPr bwMode="auto">
          <a:xfrm>
            <a:off x="0" y="0"/>
            <a:ext cx="4953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DELL\Desktop\AMRUT PHOTOES\Sewerage\DSC08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36418" y="3221183"/>
            <a:ext cx="3200399" cy="4073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DELL\Desktop\AMRUT PHOTOES\Sewerage\sEHORE sEWERAGE (2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0"/>
            <a:ext cx="44196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DELL\Desktop\AMRUT PHOTOES\Sewerage\DJI_0105.JPG"/>
          <p:cNvPicPr>
            <a:picLocks noChangeAspect="1" noChangeArrowheads="1"/>
          </p:cNvPicPr>
          <p:nvPr/>
        </p:nvPicPr>
        <p:blipFill>
          <a:blip r:embed="rId5" cstate="print"/>
          <a:srcRect l="-3125" b="1197"/>
          <a:stretch>
            <a:fillRect/>
          </a:stretch>
        </p:blipFill>
        <p:spPr bwMode="auto">
          <a:xfrm>
            <a:off x="3843618" y="3810000"/>
            <a:ext cx="5300382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1665"/>
          </a:xfr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39750" indent="-539750" algn="r" eaLnBrk="0" hangingPunct="0">
              <a:spcBef>
                <a:spcPts val="0"/>
              </a:spcBef>
              <a:defRPr/>
            </a:pPr>
            <a:r>
              <a:rPr lang="en-IN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Sewage Project </a:t>
            </a:r>
            <a:r>
              <a:rPr lang="en-IN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Sehore</a:t>
            </a:r>
            <a:r>
              <a:rPr lang="en-IN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MP </a:t>
            </a:r>
            <a:endParaRPr lang="en-IN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AMRUT in MP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32BC-DC5B-4E1C-8567-3641D9DFB756}" type="slidenum">
              <a:rPr lang="en-IN" smtClean="0"/>
              <a:pPr/>
              <a:t>9</a:t>
            </a:fld>
            <a:endParaRPr lang="en-IN"/>
          </a:p>
        </p:txBody>
      </p:sp>
      <p:pic>
        <p:nvPicPr>
          <p:cNvPr id="3075" name="Picture 3" descr="C:\Users\DELL\Desktop\AMRUT PHOTOES\Water Supply\Rewa water supply (1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DELL\Desktop\AMRUT PHOTOES\Water Supply\Rewa water supply (5).jpg"/>
          <p:cNvPicPr>
            <a:picLocks noChangeAspect="1" noChangeArrowheads="1"/>
          </p:cNvPicPr>
          <p:nvPr/>
        </p:nvPicPr>
        <p:blipFill>
          <a:blip r:embed="rId3"/>
          <a:srcRect l="16539" b="7692"/>
          <a:stretch>
            <a:fillRect/>
          </a:stretch>
        </p:blipFill>
        <p:spPr bwMode="auto">
          <a:xfrm>
            <a:off x="1" y="4819544"/>
            <a:ext cx="3276600" cy="2038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DELL\Desktop\AMRUT PHOTOES\Water Supply\Rewa water supply (14).jpg"/>
          <p:cNvPicPr>
            <a:picLocks noChangeAspect="1" noChangeArrowheads="1"/>
          </p:cNvPicPr>
          <p:nvPr/>
        </p:nvPicPr>
        <p:blipFill>
          <a:blip r:embed="rId4" cstate="print"/>
          <a:srcRect r="3704" b="16667"/>
          <a:stretch>
            <a:fillRect/>
          </a:stretch>
        </p:blipFill>
        <p:spPr bwMode="auto">
          <a:xfrm>
            <a:off x="0" y="-1"/>
            <a:ext cx="2209800" cy="2549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DELL\Desktop\AMRUT PHOTOES\Water Supply\rewa OHT 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5551" y="0"/>
            <a:ext cx="2038449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DELL\Desktop\AMRUT PHOTOES\Water Supply\HARNEY COLONY OHT 1000 KL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6733782" y="4447782"/>
            <a:ext cx="2743200" cy="2077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1665"/>
          </a:xfr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39750" indent="-539750" eaLnBrk="0" hangingPunct="0">
              <a:spcBef>
                <a:spcPts val="0"/>
              </a:spcBef>
              <a:defRPr/>
            </a:pPr>
            <a:r>
              <a:rPr lang="en-IN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Water Supply Project </a:t>
            </a:r>
            <a:r>
              <a:rPr lang="en-IN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Rewa</a:t>
            </a:r>
            <a:r>
              <a:rPr lang="en-IN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MP </a:t>
            </a:r>
            <a:endParaRPr lang="en-IN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601</Words>
  <Application>Microsoft Office PowerPoint</Application>
  <PresentationFormat>On-screen Show (4:3)</PresentationFormat>
  <Paragraphs>153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Progress</vt:lpstr>
      <vt:lpstr>Sewage Project Sehore MP </vt:lpstr>
      <vt:lpstr>Water Supply Project Rewa MP 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Sumit</dc:creator>
  <cp:lastModifiedBy>HP</cp:lastModifiedBy>
  <cp:revision>97</cp:revision>
  <cp:lastPrinted>2017-12-07T10:52:00Z</cp:lastPrinted>
  <dcterms:created xsi:type="dcterms:W3CDTF">2016-10-16T10:05:33Z</dcterms:created>
  <dcterms:modified xsi:type="dcterms:W3CDTF">2018-07-26T05:37:46Z</dcterms:modified>
</cp:coreProperties>
</file>