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6"/>
  </p:notesMasterIdLst>
  <p:handoutMasterIdLst>
    <p:handoutMasterId r:id="rId27"/>
  </p:handoutMasterIdLst>
  <p:sldIdLst>
    <p:sldId id="256" r:id="rId2"/>
    <p:sldId id="298" r:id="rId3"/>
    <p:sldId id="305" r:id="rId4"/>
    <p:sldId id="327" r:id="rId5"/>
    <p:sldId id="278" r:id="rId6"/>
    <p:sldId id="303" r:id="rId7"/>
    <p:sldId id="328" r:id="rId8"/>
    <p:sldId id="312" r:id="rId9"/>
    <p:sldId id="313" r:id="rId10"/>
    <p:sldId id="314" r:id="rId11"/>
    <p:sldId id="316" r:id="rId12"/>
    <p:sldId id="317" r:id="rId13"/>
    <p:sldId id="325" r:id="rId14"/>
    <p:sldId id="326" r:id="rId15"/>
    <p:sldId id="319" r:id="rId16"/>
    <p:sldId id="320" r:id="rId17"/>
    <p:sldId id="269" r:id="rId18"/>
    <p:sldId id="323" r:id="rId19"/>
    <p:sldId id="270" r:id="rId20"/>
    <p:sldId id="307" r:id="rId21"/>
    <p:sldId id="329" r:id="rId22"/>
    <p:sldId id="302" r:id="rId23"/>
    <p:sldId id="321" r:id="rId24"/>
    <p:sldId id="288" r:id="rId25"/>
  </p:sldIdLst>
  <p:sldSz cx="9144000" cy="6858000" type="screen4x3"/>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0066FF"/>
    <a:srgbClr val="3B8A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7491" autoAdjust="0"/>
  </p:normalViewPr>
  <p:slideViewPr>
    <p:cSldViewPr>
      <p:cViewPr>
        <p:scale>
          <a:sx n="112" d="100"/>
          <a:sy n="112" d="100"/>
        </p:scale>
        <p:origin x="-533" y="6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892" y="-108"/>
      </p:cViewPr>
      <p:guideLst>
        <p:guide orient="horz" pos="3224"/>
        <p:guide pos="223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P%20CDMA\Desktop\Report%20Collected%20Tax%202"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N"/>
  <c:chart>
    <c:plotArea>
      <c:layout>
        <c:manualLayout>
          <c:layoutTarget val="inner"/>
          <c:xMode val="edge"/>
          <c:yMode val="edge"/>
          <c:x val="0.23963992782152241"/>
          <c:y val="5.3530874430169906E-2"/>
          <c:w val="0.4288521161417323"/>
          <c:h val="0.42712322143942538"/>
        </c:manualLayout>
      </c:layout>
      <c:barChart>
        <c:barDir val="col"/>
        <c:grouping val="clustered"/>
        <c:ser>
          <c:idx val="0"/>
          <c:order val="0"/>
          <c:cat>
            <c:strRef>
              <c:f>Sheet1!$A$15:$A$16</c:f>
              <c:strCache>
                <c:ptCount val="2"/>
                <c:pt idx="0">
                  <c:v>Applications</c:v>
                </c:pt>
                <c:pt idx="1">
                  <c:v>Processed</c:v>
                </c:pt>
              </c:strCache>
            </c:strRef>
          </c:cat>
          <c:val>
            <c:numRef>
              <c:f>Sheet1!$B$15:$B$16</c:f>
              <c:numCache>
                <c:formatCode>General</c:formatCode>
                <c:ptCount val="2"/>
                <c:pt idx="0">
                  <c:v>49490</c:v>
                </c:pt>
                <c:pt idx="1">
                  <c:v>44502</c:v>
                </c:pt>
              </c:numCache>
            </c:numRef>
          </c:val>
        </c:ser>
        <c:axId val="94013696"/>
        <c:axId val="55848960"/>
      </c:barChart>
      <c:catAx>
        <c:axId val="94013696"/>
        <c:scaling>
          <c:orientation val="minMax"/>
        </c:scaling>
        <c:axPos val="b"/>
        <c:tickLblPos val="nextTo"/>
        <c:txPr>
          <a:bodyPr/>
          <a:lstStyle/>
          <a:p>
            <a:pPr>
              <a:defRPr lang="en-US"/>
            </a:pPr>
            <a:endParaRPr lang="en-US"/>
          </a:p>
        </c:txPr>
        <c:crossAx val="55848960"/>
        <c:crosses val="autoZero"/>
        <c:auto val="1"/>
        <c:lblAlgn val="ctr"/>
        <c:lblOffset val="100"/>
      </c:catAx>
      <c:valAx>
        <c:axId val="55848960"/>
        <c:scaling>
          <c:orientation val="minMax"/>
        </c:scaling>
        <c:axPos val="l"/>
        <c:majorGridlines/>
        <c:numFmt formatCode="General" sourceLinked="1"/>
        <c:tickLblPos val="nextTo"/>
        <c:txPr>
          <a:bodyPr/>
          <a:lstStyle/>
          <a:p>
            <a:pPr>
              <a:defRPr lang="en-US"/>
            </a:pPr>
            <a:endParaRPr lang="en-US"/>
          </a:p>
        </c:txPr>
        <c:crossAx val="94013696"/>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IN"/>
  <c:chart>
    <c:autoTitleDeleted val="1"/>
    <c:plotArea>
      <c:layout/>
      <c:barChart>
        <c:barDir val="col"/>
        <c:grouping val="clustered"/>
        <c:ser>
          <c:idx val="0"/>
          <c:order val="0"/>
          <c:tx>
            <c:strRef>
              <c:f>Sheet1!$B$1</c:f>
              <c:strCache>
                <c:ptCount val="1"/>
                <c:pt idx="0">
                  <c:v>Complaints</c:v>
                </c:pt>
              </c:strCache>
            </c:strRef>
          </c:tx>
          <c:cat>
            <c:strRef>
              <c:f>Sheet1!$A$2:$A$6</c:f>
              <c:strCache>
                <c:ptCount val="5"/>
                <c:pt idx="0">
                  <c:v>Received</c:v>
                </c:pt>
                <c:pt idx="1">
                  <c:v>Redressed within SLA</c:v>
                </c:pt>
                <c:pt idx="2">
                  <c:v>Beyond SA</c:v>
                </c:pt>
                <c:pt idx="3">
                  <c:v>Pending within SLA</c:v>
                </c:pt>
                <c:pt idx="4">
                  <c:v>Beyond SLA</c:v>
                </c:pt>
              </c:strCache>
            </c:strRef>
          </c:cat>
          <c:val>
            <c:numRef>
              <c:f>Sheet1!$B$2:$B$6</c:f>
              <c:numCache>
                <c:formatCode>General</c:formatCode>
                <c:ptCount val="5"/>
                <c:pt idx="0">
                  <c:v>135441</c:v>
                </c:pt>
                <c:pt idx="1">
                  <c:v>98676</c:v>
                </c:pt>
                <c:pt idx="2">
                  <c:v>30268</c:v>
                </c:pt>
                <c:pt idx="3">
                  <c:v>1024</c:v>
                </c:pt>
                <c:pt idx="4">
                  <c:v>328</c:v>
                </c:pt>
              </c:numCache>
            </c:numRef>
          </c:val>
        </c:ser>
        <c:ser>
          <c:idx val="1"/>
          <c:order val="1"/>
          <c:tx>
            <c:strRef>
              <c:f>Sheet1!$C$1</c:f>
              <c:strCache>
                <c:ptCount val="1"/>
                <c:pt idx="0">
                  <c:v>Services</c:v>
                </c:pt>
              </c:strCache>
            </c:strRef>
          </c:tx>
          <c:cat>
            <c:strRef>
              <c:f>Sheet1!$A$2:$A$6</c:f>
              <c:strCache>
                <c:ptCount val="5"/>
                <c:pt idx="0">
                  <c:v>Received</c:v>
                </c:pt>
                <c:pt idx="1">
                  <c:v>Redressed within SLA</c:v>
                </c:pt>
                <c:pt idx="2">
                  <c:v>Beyond SA</c:v>
                </c:pt>
                <c:pt idx="3">
                  <c:v>Pending within SLA</c:v>
                </c:pt>
                <c:pt idx="4">
                  <c:v>Beyond SLA</c:v>
                </c:pt>
              </c:strCache>
            </c:strRef>
          </c:cat>
          <c:val>
            <c:numRef>
              <c:f>Sheet1!$C$2:$C$6</c:f>
              <c:numCache>
                <c:formatCode>General</c:formatCode>
                <c:ptCount val="5"/>
                <c:pt idx="0">
                  <c:v>74850</c:v>
                </c:pt>
                <c:pt idx="1">
                  <c:v>14904</c:v>
                </c:pt>
                <c:pt idx="2">
                  <c:v>53893</c:v>
                </c:pt>
                <c:pt idx="3">
                  <c:v>1312</c:v>
                </c:pt>
                <c:pt idx="4">
                  <c:v>83</c:v>
                </c:pt>
              </c:numCache>
            </c:numRef>
          </c:val>
        </c:ser>
        <c:axId val="108310912"/>
        <c:axId val="108312448"/>
      </c:barChart>
      <c:catAx>
        <c:axId val="108310912"/>
        <c:scaling>
          <c:orientation val="minMax"/>
        </c:scaling>
        <c:axPos val="b"/>
        <c:majorTickMark val="none"/>
        <c:tickLblPos val="nextTo"/>
        <c:txPr>
          <a:bodyPr/>
          <a:lstStyle/>
          <a:p>
            <a:pPr>
              <a:defRPr lang="en-US"/>
            </a:pPr>
            <a:endParaRPr lang="en-US"/>
          </a:p>
        </c:txPr>
        <c:crossAx val="108312448"/>
        <c:crosses val="autoZero"/>
        <c:auto val="1"/>
        <c:lblAlgn val="ctr"/>
        <c:lblOffset val="100"/>
      </c:catAx>
      <c:valAx>
        <c:axId val="108312448"/>
        <c:scaling>
          <c:orientation val="minMax"/>
          <c:max val="136000"/>
          <c:min val="0"/>
        </c:scaling>
        <c:axPos val="l"/>
        <c:numFmt formatCode="General" sourceLinked="1"/>
        <c:majorTickMark val="none"/>
        <c:tickLblPos val="nextTo"/>
        <c:txPr>
          <a:bodyPr/>
          <a:lstStyle/>
          <a:p>
            <a:pPr>
              <a:defRPr lang="en-US"/>
            </a:pPr>
            <a:endParaRPr lang="en-US"/>
          </a:p>
        </c:txPr>
        <c:crossAx val="108310912"/>
        <c:crosses val="autoZero"/>
        <c:crossBetween val="between"/>
      </c:valAx>
      <c:dTable>
        <c:showHorzBorder val="1"/>
        <c:showVertBorder val="1"/>
        <c:showOutline val="1"/>
        <c:showKeys val="1"/>
        <c:txPr>
          <a:bodyPr/>
          <a:lstStyle/>
          <a:p>
            <a:pPr rtl="0">
              <a:defRPr lang="en-US" sz="1200"/>
            </a:pPr>
            <a:endParaRPr lang="en-US"/>
          </a:p>
        </c:txPr>
      </c:dTable>
    </c:plotArea>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EF3314-E02F-4389-BA19-EF6FDD730CA4}"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en-US"/>
        </a:p>
      </dgm:t>
    </dgm:pt>
    <dgm:pt modelId="{4ABF720A-BD1E-41FC-954E-632F5B56440B}">
      <dgm:prSet custT="1"/>
      <dgm:spPr/>
      <dgm:t>
        <a:bodyPr/>
        <a:lstStyle/>
        <a:p>
          <a:pPr algn="just"/>
          <a:r>
            <a:rPr lang="en-IN" sz="1800" b="1" dirty="0">
              <a:solidFill>
                <a:schemeClr val="tx1"/>
              </a:solidFill>
            </a:rPr>
            <a:t>Payment of mutation fee at </a:t>
          </a:r>
          <a:r>
            <a:rPr lang="en-IN" sz="1800" b="1" dirty="0" smtClean="0">
              <a:solidFill>
                <a:schemeClr val="tx1"/>
              </a:solidFill>
            </a:rPr>
            <a:t>the time </a:t>
          </a:r>
          <a:r>
            <a:rPr lang="en-IN" sz="1800" b="1" dirty="0">
              <a:solidFill>
                <a:schemeClr val="tx1"/>
              </a:solidFill>
            </a:rPr>
            <a:t>of Registration</a:t>
          </a:r>
        </a:p>
      </dgm:t>
    </dgm:pt>
    <dgm:pt modelId="{91B47F21-CA49-41C9-B7A3-EA055367BCB6}" type="parTrans" cxnId="{5D9A0C35-4FAB-4324-A669-0F1EE02D43AA}">
      <dgm:prSet/>
      <dgm:spPr/>
      <dgm:t>
        <a:bodyPr/>
        <a:lstStyle/>
        <a:p>
          <a:endParaRPr lang="en-US"/>
        </a:p>
      </dgm:t>
    </dgm:pt>
    <dgm:pt modelId="{E03A700A-CFCB-445B-A6CC-763D50F4CC1D}" type="sibTrans" cxnId="{5D9A0C35-4FAB-4324-A669-0F1EE02D43AA}">
      <dgm:prSet/>
      <dgm:spPr/>
      <dgm:t>
        <a:bodyPr/>
        <a:lstStyle/>
        <a:p>
          <a:endParaRPr lang="en-US"/>
        </a:p>
      </dgm:t>
    </dgm:pt>
    <dgm:pt modelId="{E96ACFCD-34B4-40B0-8095-E8CE3E7B8D5F}">
      <dgm:prSet custT="1"/>
      <dgm:spPr/>
      <dgm:t>
        <a:bodyPr/>
        <a:lstStyle/>
        <a:p>
          <a:pPr algn="just"/>
          <a:r>
            <a:rPr lang="en-IN" sz="1800" b="1" dirty="0">
              <a:solidFill>
                <a:schemeClr val="tx1"/>
              </a:solidFill>
            </a:rPr>
            <a:t>Capture of Property Information </a:t>
          </a:r>
          <a:r>
            <a:rPr lang="en-IN" sz="1800" b="1" dirty="0" smtClean="0">
              <a:solidFill>
                <a:schemeClr val="tx1"/>
              </a:solidFill>
            </a:rPr>
            <a:t>&amp; </a:t>
          </a:r>
          <a:r>
            <a:rPr lang="en-IN" sz="1800" b="1" dirty="0">
              <a:solidFill>
                <a:schemeClr val="tx1"/>
              </a:solidFill>
            </a:rPr>
            <a:t>automatic transfer of data.</a:t>
          </a:r>
        </a:p>
      </dgm:t>
    </dgm:pt>
    <dgm:pt modelId="{BE8D6003-C129-4AE4-A4EC-A085DAA12DCA}" type="parTrans" cxnId="{600612DC-A9AF-4C99-9C8A-B7D1E4F79B64}">
      <dgm:prSet/>
      <dgm:spPr/>
      <dgm:t>
        <a:bodyPr/>
        <a:lstStyle/>
        <a:p>
          <a:endParaRPr lang="en-US"/>
        </a:p>
      </dgm:t>
    </dgm:pt>
    <dgm:pt modelId="{2D8075E9-1E1A-4136-884D-F6865710AA14}" type="sibTrans" cxnId="{600612DC-A9AF-4C99-9C8A-B7D1E4F79B64}">
      <dgm:prSet/>
      <dgm:spPr/>
      <dgm:t>
        <a:bodyPr/>
        <a:lstStyle/>
        <a:p>
          <a:endParaRPr lang="en-US"/>
        </a:p>
      </dgm:t>
    </dgm:pt>
    <dgm:pt modelId="{EDB3A366-E546-4CE1-A206-DECDAD674C0F}">
      <dgm:prSet custT="1"/>
      <dgm:spPr/>
      <dgm:t>
        <a:bodyPr/>
        <a:lstStyle/>
        <a:p>
          <a:pPr algn="just"/>
          <a:r>
            <a:rPr lang="en-IN" sz="1800" b="1" dirty="0">
              <a:solidFill>
                <a:schemeClr val="tx1"/>
              </a:solidFill>
            </a:rPr>
            <a:t>Issue online certificate</a:t>
          </a:r>
        </a:p>
      </dgm:t>
    </dgm:pt>
    <dgm:pt modelId="{99B217A8-F2CD-4643-B70B-C76222EA50D3}" type="parTrans" cxnId="{D006DA1E-C2B1-44EE-8741-C8B7990A034E}">
      <dgm:prSet/>
      <dgm:spPr/>
      <dgm:t>
        <a:bodyPr/>
        <a:lstStyle/>
        <a:p>
          <a:endParaRPr lang="en-US"/>
        </a:p>
      </dgm:t>
    </dgm:pt>
    <dgm:pt modelId="{27A3BB90-5716-429D-BA29-CE15FFB09196}" type="sibTrans" cxnId="{D006DA1E-C2B1-44EE-8741-C8B7990A034E}">
      <dgm:prSet/>
      <dgm:spPr/>
      <dgm:t>
        <a:bodyPr/>
        <a:lstStyle/>
        <a:p>
          <a:endParaRPr lang="en-US"/>
        </a:p>
      </dgm:t>
    </dgm:pt>
    <dgm:pt modelId="{879BAD66-AA1A-45C6-8B1F-83358CCA13D2}" type="pres">
      <dgm:prSet presAssocID="{73EF3314-E02F-4389-BA19-EF6FDD730CA4}" presName="outerComposite" presStyleCnt="0">
        <dgm:presLayoutVars>
          <dgm:chMax val="5"/>
          <dgm:dir/>
          <dgm:resizeHandles val="exact"/>
        </dgm:presLayoutVars>
      </dgm:prSet>
      <dgm:spPr/>
      <dgm:t>
        <a:bodyPr/>
        <a:lstStyle/>
        <a:p>
          <a:endParaRPr lang="en-US"/>
        </a:p>
      </dgm:t>
    </dgm:pt>
    <dgm:pt modelId="{22E72162-501C-4CA4-8CA3-05CEA05E9584}" type="pres">
      <dgm:prSet presAssocID="{73EF3314-E02F-4389-BA19-EF6FDD730CA4}" presName="dummyMaxCanvas" presStyleCnt="0">
        <dgm:presLayoutVars/>
      </dgm:prSet>
      <dgm:spPr/>
    </dgm:pt>
    <dgm:pt modelId="{787DBB5A-E17E-4488-91B1-327468962F75}" type="pres">
      <dgm:prSet presAssocID="{73EF3314-E02F-4389-BA19-EF6FDD730CA4}" presName="ThreeNodes_1" presStyleLbl="node1" presStyleIdx="0" presStyleCnt="3">
        <dgm:presLayoutVars>
          <dgm:bulletEnabled val="1"/>
        </dgm:presLayoutVars>
      </dgm:prSet>
      <dgm:spPr/>
      <dgm:t>
        <a:bodyPr/>
        <a:lstStyle/>
        <a:p>
          <a:endParaRPr lang="en-US"/>
        </a:p>
      </dgm:t>
    </dgm:pt>
    <dgm:pt modelId="{2A8B9414-22FF-413C-B391-C963E39050FC}" type="pres">
      <dgm:prSet presAssocID="{73EF3314-E02F-4389-BA19-EF6FDD730CA4}" presName="ThreeNodes_2" presStyleLbl="node1" presStyleIdx="1" presStyleCnt="3">
        <dgm:presLayoutVars>
          <dgm:bulletEnabled val="1"/>
        </dgm:presLayoutVars>
      </dgm:prSet>
      <dgm:spPr/>
      <dgm:t>
        <a:bodyPr/>
        <a:lstStyle/>
        <a:p>
          <a:endParaRPr lang="en-US"/>
        </a:p>
      </dgm:t>
    </dgm:pt>
    <dgm:pt modelId="{6ADE332D-694C-4EBA-A868-351505AAF819}" type="pres">
      <dgm:prSet presAssocID="{73EF3314-E02F-4389-BA19-EF6FDD730CA4}" presName="ThreeNodes_3" presStyleLbl="node1" presStyleIdx="2" presStyleCnt="3">
        <dgm:presLayoutVars>
          <dgm:bulletEnabled val="1"/>
        </dgm:presLayoutVars>
      </dgm:prSet>
      <dgm:spPr/>
      <dgm:t>
        <a:bodyPr/>
        <a:lstStyle/>
        <a:p>
          <a:endParaRPr lang="en-US"/>
        </a:p>
      </dgm:t>
    </dgm:pt>
    <dgm:pt modelId="{FF1837D1-E869-4415-AB44-FD63AE0CF582}" type="pres">
      <dgm:prSet presAssocID="{73EF3314-E02F-4389-BA19-EF6FDD730CA4}" presName="ThreeConn_1-2" presStyleLbl="fgAccFollowNode1" presStyleIdx="0" presStyleCnt="2">
        <dgm:presLayoutVars>
          <dgm:bulletEnabled val="1"/>
        </dgm:presLayoutVars>
      </dgm:prSet>
      <dgm:spPr/>
      <dgm:t>
        <a:bodyPr/>
        <a:lstStyle/>
        <a:p>
          <a:endParaRPr lang="en-US"/>
        </a:p>
      </dgm:t>
    </dgm:pt>
    <dgm:pt modelId="{34756FA0-6DBC-40D4-93C2-F553ECFC485A}" type="pres">
      <dgm:prSet presAssocID="{73EF3314-E02F-4389-BA19-EF6FDD730CA4}" presName="ThreeConn_2-3" presStyleLbl="fgAccFollowNode1" presStyleIdx="1" presStyleCnt="2">
        <dgm:presLayoutVars>
          <dgm:bulletEnabled val="1"/>
        </dgm:presLayoutVars>
      </dgm:prSet>
      <dgm:spPr/>
      <dgm:t>
        <a:bodyPr/>
        <a:lstStyle/>
        <a:p>
          <a:endParaRPr lang="en-US"/>
        </a:p>
      </dgm:t>
    </dgm:pt>
    <dgm:pt modelId="{B4714758-ED94-49AA-8254-9F5B9ACE35C7}" type="pres">
      <dgm:prSet presAssocID="{73EF3314-E02F-4389-BA19-EF6FDD730CA4}" presName="ThreeNodes_1_text" presStyleLbl="node1" presStyleIdx="2" presStyleCnt="3">
        <dgm:presLayoutVars>
          <dgm:bulletEnabled val="1"/>
        </dgm:presLayoutVars>
      </dgm:prSet>
      <dgm:spPr/>
      <dgm:t>
        <a:bodyPr/>
        <a:lstStyle/>
        <a:p>
          <a:endParaRPr lang="en-US"/>
        </a:p>
      </dgm:t>
    </dgm:pt>
    <dgm:pt modelId="{FB66E48F-E781-44FA-97D8-AD3A65E0A71A}" type="pres">
      <dgm:prSet presAssocID="{73EF3314-E02F-4389-BA19-EF6FDD730CA4}" presName="ThreeNodes_2_text" presStyleLbl="node1" presStyleIdx="2" presStyleCnt="3">
        <dgm:presLayoutVars>
          <dgm:bulletEnabled val="1"/>
        </dgm:presLayoutVars>
      </dgm:prSet>
      <dgm:spPr/>
      <dgm:t>
        <a:bodyPr/>
        <a:lstStyle/>
        <a:p>
          <a:endParaRPr lang="en-US"/>
        </a:p>
      </dgm:t>
    </dgm:pt>
    <dgm:pt modelId="{3EC455E4-F15C-43D4-99DC-45CBC6C2E225}" type="pres">
      <dgm:prSet presAssocID="{73EF3314-E02F-4389-BA19-EF6FDD730CA4}" presName="ThreeNodes_3_text" presStyleLbl="node1" presStyleIdx="2" presStyleCnt="3">
        <dgm:presLayoutVars>
          <dgm:bulletEnabled val="1"/>
        </dgm:presLayoutVars>
      </dgm:prSet>
      <dgm:spPr/>
      <dgm:t>
        <a:bodyPr/>
        <a:lstStyle/>
        <a:p>
          <a:endParaRPr lang="en-US"/>
        </a:p>
      </dgm:t>
    </dgm:pt>
  </dgm:ptLst>
  <dgm:cxnLst>
    <dgm:cxn modelId="{0A1C5015-D1AD-45E8-A450-8E4CC266493B}" type="presOf" srcId="{2D8075E9-1E1A-4136-884D-F6865710AA14}" destId="{34756FA0-6DBC-40D4-93C2-F553ECFC485A}" srcOrd="0" destOrd="0" presId="urn:microsoft.com/office/officeart/2005/8/layout/vProcess5"/>
    <dgm:cxn modelId="{72ACC605-300D-4BCB-806A-BC30B791313D}" type="presOf" srcId="{E96ACFCD-34B4-40B0-8095-E8CE3E7B8D5F}" destId="{FB66E48F-E781-44FA-97D8-AD3A65E0A71A}" srcOrd="1" destOrd="0" presId="urn:microsoft.com/office/officeart/2005/8/layout/vProcess5"/>
    <dgm:cxn modelId="{D006DA1E-C2B1-44EE-8741-C8B7990A034E}" srcId="{73EF3314-E02F-4389-BA19-EF6FDD730CA4}" destId="{EDB3A366-E546-4CE1-A206-DECDAD674C0F}" srcOrd="2" destOrd="0" parTransId="{99B217A8-F2CD-4643-B70B-C76222EA50D3}" sibTransId="{27A3BB90-5716-429D-BA29-CE15FFB09196}"/>
    <dgm:cxn modelId="{5D9A0C35-4FAB-4324-A669-0F1EE02D43AA}" srcId="{73EF3314-E02F-4389-BA19-EF6FDD730CA4}" destId="{4ABF720A-BD1E-41FC-954E-632F5B56440B}" srcOrd="0" destOrd="0" parTransId="{91B47F21-CA49-41C9-B7A3-EA055367BCB6}" sibTransId="{E03A700A-CFCB-445B-A6CC-763D50F4CC1D}"/>
    <dgm:cxn modelId="{BF9CDAC8-C3DD-459A-A90E-36443885B9E7}" type="presOf" srcId="{E96ACFCD-34B4-40B0-8095-E8CE3E7B8D5F}" destId="{2A8B9414-22FF-413C-B391-C963E39050FC}" srcOrd="0" destOrd="0" presId="urn:microsoft.com/office/officeart/2005/8/layout/vProcess5"/>
    <dgm:cxn modelId="{00753219-128E-4556-AD2B-01CCF455BDE0}" type="presOf" srcId="{4ABF720A-BD1E-41FC-954E-632F5B56440B}" destId="{787DBB5A-E17E-4488-91B1-327468962F75}" srcOrd="0" destOrd="0" presId="urn:microsoft.com/office/officeart/2005/8/layout/vProcess5"/>
    <dgm:cxn modelId="{C9E9B6DC-6BCF-4CBC-809B-3D31203DEE00}" type="presOf" srcId="{EDB3A366-E546-4CE1-A206-DECDAD674C0F}" destId="{6ADE332D-694C-4EBA-A868-351505AAF819}" srcOrd="0" destOrd="0" presId="urn:microsoft.com/office/officeart/2005/8/layout/vProcess5"/>
    <dgm:cxn modelId="{EA7071D6-6A3D-4A98-AB0C-A66393E41DD7}" type="presOf" srcId="{4ABF720A-BD1E-41FC-954E-632F5B56440B}" destId="{B4714758-ED94-49AA-8254-9F5B9ACE35C7}" srcOrd="1" destOrd="0" presId="urn:microsoft.com/office/officeart/2005/8/layout/vProcess5"/>
    <dgm:cxn modelId="{69C1E5FC-E121-4BC6-9817-A76141C95742}" type="presOf" srcId="{EDB3A366-E546-4CE1-A206-DECDAD674C0F}" destId="{3EC455E4-F15C-43D4-99DC-45CBC6C2E225}" srcOrd="1" destOrd="0" presId="urn:microsoft.com/office/officeart/2005/8/layout/vProcess5"/>
    <dgm:cxn modelId="{8A0B5185-0B11-4FBE-A982-673F2B794C09}" type="presOf" srcId="{E03A700A-CFCB-445B-A6CC-763D50F4CC1D}" destId="{FF1837D1-E869-4415-AB44-FD63AE0CF582}" srcOrd="0" destOrd="0" presId="urn:microsoft.com/office/officeart/2005/8/layout/vProcess5"/>
    <dgm:cxn modelId="{A4219589-ACD7-49F7-9C24-52D6DE494DDE}" type="presOf" srcId="{73EF3314-E02F-4389-BA19-EF6FDD730CA4}" destId="{879BAD66-AA1A-45C6-8B1F-83358CCA13D2}" srcOrd="0" destOrd="0" presId="urn:microsoft.com/office/officeart/2005/8/layout/vProcess5"/>
    <dgm:cxn modelId="{600612DC-A9AF-4C99-9C8A-B7D1E4F79B64}" srcId="{73EF3314-E02F-4389-BA19-EF6FDD730CA4}" destId="{E96ACFCD-34B4-40B0-8095-E8CE3E7B8D5F}" srcOrd="1" destOrd="0" parTransId="{BE8D6003-C129-4AE4-A4EC-A085DAA12DCA}" sibTransId="{2D8075E9-1E1A-4136-884D-F6865710AA14}"/>
    <dgm:cxn modelId="{523071EC-0E29-43FE-A3B5-C96224A2B572}" type="presParOf" srcId="{879BAD66-AA1A-45C6-8B1F-83358CCA13D2}" destId="{22E72162-501C-4CA4-8CA3-05CEA05E9584}" srcOrd="0" destOrd="0" presId="urn:microsoft.com/office/officeart/2005/8/layout/vProcess5"/>
    <dgm:cxn modelId="{818FE6A2-5885-48E8-8585-42F08663F90B}" type="presParOf" srcId="{879BAD66-AA1A-45C6-8B1F-83358CCA13D2}" destId="{787DBB5A-E17E-4488-91B1-327468962F75}" srcOrd="1" destOrd="0" presId="urn:microsoft.com/office/officeart/2005/8/layout/vProcess5"/>
    <dgm:cxn modelId="{93CAF44B-30D5-4FF8-AA80-65EFEADEFC6F}" type="presParOf" srcId="{879BAD66-AA1A-45C6-8B1F-83358CCA13D2}" destId="{2A8B9414-22FF-413C-B391-C963E39050FC}" srcOrd="2" destOrd="0" presId="urn:microsoft.com/office/officeart/2005/8/layout/vProcess5"/>
    <dgm:cxn modelId="{B7A5C9D4-CA76-4A80-85FC-7470AB82DE33}" type="presParOf" srcId="{879BAD66-AA1A-45C6-8B1F-83358CCA13D2}" destId="{6ADE332D-694C-4EBA-A868-351505AAF819}" srcOrd="3" destOrd="0" presId="urn:microsoft.com/office/officeart/2005/8/layout/vProcess5"/>
    <dgm:cxn modelId="{6206DB2E-4DCB-49CB-94D8-AEFDF6F6A624}" type="presParOf" srcId="{879BAD66-AA1A-45C6-8B1F-83358CCA13D2}" destId="{FF1837D1-E869-4415-AB44-FD63AE0CF582}" srcOrd="4" destOrd="0" presId="urn:microsoft.com/office/officeart/2005/8/layout/vProcess5"/>
    <dgm:cxn modelId="{DC0D411D-CDF4-428B-A3F7-7ACB692F1AF5}" type="presParOf" srcId="{879BAD66-AA1A-45C6-8B1F-83358CCA13D2}" destId="{34756FA0-6DBC-40D4-93C2-F553ECFC485A}" srcOrd="5" destOrd="0" presId="urn:microsoft.com/office/officeart/2005/8/layout/vProcess5"/>
    <dgm:cxn modelId="{2E670621-557B-4A6C-AF55-E379B45AA01B}" type="presParOf" srcId="{879BAD66-AA1A-45C6-8B1F-83358CCA13D2}" destId="{B4714758-ED94-49AA-8254-9F5B9ACE35C7}" srcOrd="6" destOrd="0" presId="urn:microsoft.com/office/officeart/2005/8/layout/vProcess5"/>
    <dgm:cxn modelId="{4D56F27E-628E-43DA-8EDD-CAE4B02F6312}" type="presParOf" srcId="{879BAD66-AA1A-45C6-8B1F-83358CCA13D2}" destId="{FB66E48F-E781-44FA-97D8-AD3A65E0A71A}" srcOrd="7" destOrd="0" presId="urn:microsoft.com/office/officeart/2005/8/layout/vProcess5"/>
    <dgm:cxn modelId="{12984E34-A7F5-43B5-82C1-2846307751E2}" type="presParOf" srcId="{879BAD66-AA1A-45C6-8B1F-83358CCA13D2}" destId="{3EC455E4-F15C-43D4-99DC-45CBC6C2E225}" srcOrd="8" destOrd="0" presId="urn:microsoft.com/office/officeart/2005/8/layout/vProcess5"/>
  </dgm:cxnLst>
  <dgm:bg/>
  <dgm:whole/>
</dgm:dataModel>
</file>

<file path=ppt/diagrams/data2.xml><?xml version="1.0" encoding="utf-8"?>
<dgm:dataModel xmlns:dgm="http://schemas.openxmlformats.org/drawingml/2006/diagram" xmlns:a="http://schemas.openxmlformats.org/drawingml/2006/main">
  <dgm:ptLst>
    <dgm:pt modelId="{BF6CBAA5-E58C-484D-81EC-E3689C574C7A}"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5D2C67F8-5760-4A25-9339-55D21EE72E20}">
      <dgm:prSet phldrT="[Text]" custT="1"/>
      <dgm:spPr/>
      <dgm:t>
        <a:bodyPr/>
        <a:lstStyle/>
        <a:p>
          <a:r>
            <a:rPr lang="en-IN" sz="2400" b="1" dirty="0" smtClean="0"/>
            <a:t>Assessment of </a:t>
          </a:r>
          <a:endParaRPr lang="en-US" sz="2400" b="1" dirty="0"/>
        </a:p>
      </dgm:t>
    </dgm:pt>
    <dgm:pt modelId="{42EDCB73-0C2C-4683-94F1-C886FF128595}" type="parTrans" cxnId="{882C0A1F-981E-4739-879B-6CBA00C82D9C}">
      <dgm:prSet/>
      <dgm:spPr/>
      <dgm:t>
        <a:bodyPr/>
        <a:lstStyle/>
        <a:p>
          <a:endParaRPr lang="en-US"/>
        </a:p>
      </dgm:t>
    </dgm:pt>
    <dgm:pt modelId="{A7E5A346-685E-4F17-A2B5-E7CA7253C3B4}" type="sibTrans" cxnId="{882C0A1F-981E-4739-879B-6CBA00C82D9C}">
      <dgm:prSet/>
      <dgm:spPr/>
      <dgm:t>
        <a:bodyPr/>
        <a:lstStyle/>
        <a:p>
          <a:endParaRPr lang="en-US"/>
        </a:p>
      </dgm:t>
    </dgm:pt>
    <dgm:pt modelId="{AA95EF97-392F-4AEB-8809-8DE9D1A77E64}">
      <dgm:prSet custT="1"/>
      <dgm:spPr/>
      <dgm:t>
        <a:bodyPr/>
        <a:lstStyle/>
        <a:p>
          <a:r>
            <a:rPr lang="en-IN" sz="1800" smtClean="0"/>
            <a:t>Property Tax</a:t>
          </a:r>
          <a:endParaRPr lang="en-US" sz="1800"/>
        </a:p>
      </dgm:t>
    </dgm:pt>
    <dgm:pt modelId="{0FFD3F07-FFE8-4BDB-A650-0A75AA58EE40}" type="parTrans" cxnId="{7BF7C7EC-69BF-4BBA-BC49-A62DB395358C}">
      <dgm:prSet/>
      <dgm:spPr/>
      <dgm:t>
        <a:bodyPr/>
        <a:lstStyle/>
        <a:p>
          <a:endParaRPr lang="en-US"/>
        </a:p>
      </dgm:t>
    </dgm:pt>
    <dgm:pt modelId="{8E3923F9-893A-4100-9031-AE568719A55A}" type="sibTrans" cxnId="{7BF7C7EC-69BF-4BBA-BC49-A62DB395358C}">
      <dgm:prSet/>
      <dgm:spPr/>
      <dgm:t>
        <a:bodyPr/>
        <a:lstStyle/>
        <a:p>
          <a:endParaRPr lang="en-US"/>
        </a:p>
      </dgm:t>
    </dgm:pt>
    <dgm:pt modelId="{190E7BE1-2BF7-42A0-9A89-E0C058B1529D}">
      <dgm:prSet custT="1"/>
      <dgm:spPr/>
      <dgm:t>
        <a:bodyPr/>
        <a:lstStyle/>
        <a:p>
          <a:r>
            <a:rPr lang="en-IN" sz="1800" dirty="0" smtClean="0"/>
            <a:t>Vacant Land Tax</a:t>
          </a:r>
        </a:p>
      </dgm:t>
    </dgm:pt>
    <dgm:pt modelId="{8A620F64-CCCB-4262-A281-C5051E2E4E27}" type="parTrans" cxnId="{384E5576-8C74-49E5-B21C-2722DBE90923}">
      <dgm:prSet/>
      <dgm:spPr/>
      <dgm:t>
        <a:bodyPr/>
        <a:lstStyle/>
        <a:p>
          <a:endParaRPr lang="en-US"/>
        </a:p>
      </dgm:t>
    </dgm:pt>
    <dgm:pt modelId="{983B2F76-9742-4E52-8CCE-989195BBCBFE}" type="sibTrans" cxnId="{384E5576-8C74-49E5-B21C-2722DBE90923}">
      <dgm:prSet/>
      <dgm:spPr/>
      <dgm:t>
        <a:bodyPr/>
        <a:lstStyle/>
        <a:p>
          <a:endParaRPr lang="en-US"/>
        </a:p>
      </dgm:t>
    </dgm:pt>
    <dgm:pt modelId="{C9E97AC9-5F5D-425E-8EB0-5DB78458ACF4}">
      <dgm:prSet phldrT="[Text]" custT="1"/>
      <dgm:spPr/>
      <dgm:t>
        <a:bodyPr/>
        <a:lstStyle/>
        <a:p>
          <a:r>
            <a:rPr lang="en-IN" sz="2400" b="1" dirty="0" smtClean="0"/>
            <a:t>Services</a:t>
          </a:r>
          <a:endParaRPr lang="en-US" sz="2400" b="1" dirty="0"/>
        </a:p>
      </dgm:t>
    </dgm:pt>
    <dgm:pt modelId="{05CE2D1C-5361-4923-AD53-5B40FAFB7C21}" type="parTrans" cxnId="{0B4DC003-897B-4C02-8871-6472AA8E3540}">
      <dgm:prSet/>
      <dgm:spPr/>
      <dgm:t>
        <a:bodyPr/>
        <a:lstStyle/>
        <a:p>
          <a:endParaRPr lang="en-US"/>
        </a:p>
      </dgm:t>
    </dgm:pt>
    <dgm:pt modelId="{66B76326-5186-4864-9EAC-E18793EF5990}" type="sibTrans" cxnId="{0B4DC003-897B-4C02-8871-6472AA8E3540}">
      <dgm:prSet/>
      <dgm:spPr/>
      <dgm:t>
        <a:bodyPr/>
        <a:lstStyle/>
        <a:p>
          <a:endParaRPr lang="en-US"/>
        </a:p>
      </dgm:t>
    </dgm:pt>
    <dgm:pt modelId="{CBC7C105-A7BD-4EF6-A247-C8ADE377BF55}">
      <dgm:prSet phldrT="[Text]" custT="1"/>
      <dgm:spPr/>
      <dgm:t>
        <a:bodyPr/>
        <a:lstStyle/>
        <a:p>
          <a:r>
            <a:rPr lang="en-IN" sz="1800" dirty="0" smtClean="0"/>
            <a:t>Birth &amp; Death Certificates</a:t>
          </a:r>
          <a:endParaRPr lang="en-US" sz="1800" dirty="0"/>
        </a:p>
      </dgm:t>
    </dgm:pt>
    <dgm:pt modelId="{759CDBF7-2A85-4728-9874-A55AE15AA7B0}" type="parTrans" cxnId="{C3C8C0EF-A6CC-48C1-92AE-359299DFF7A8}">
      <dgm:prSet/>
      <dgm:spPr/>
      <dgm:t>
        <a:bodyPr/>
        <a:lstStyle/>
        <a:p>
          <a:endParaRPr lang="en-US"/>
        </a:p>
      </dgm:t>
    </dgm:pt>
    <dgm:pt modelId="{61BF5845-8010-41B1-8703-155729A3282D}" type="sibTrans" cxnId="{C3C8C0EF-A6CC-48C1-92AE-359299DFF7A8}">
      <dgm:prSet/>
      <dgm:spPr/>
      <dgm:t>
        <a:bodyPr/>
        <a:lstStyle/>
        <a:p>
          <a:endParaRPr lang="en-US"/>
        </a:p>
      </dgm:t>
    </dgm:pt>
    <dgm:pt modelId="{EB2D2452-51DB-45E7-B131-CCEA40BE42D4}">
      <dgm:prSet custT="1"/>
      <dgm:spPr/>
      <dgm:t>
        <a:bodyPr/>
        <a:lstStyle/>
        <a:p>
          <a:r>
            <a:rPr lang="en-IN" sz="1800" smtClean="0"/>
            <a:t>Correction of Birth Certificates</a:t>
          </a:r>
          <a:endParaRPr lang="en-IN" sz="1800" dirty="0" smtClean="0"/>
        </a:p>
      </dgm:t>
    </dgm:pt>
    <dgm:pt modelId="{17899095-0A79-4C09-BBA0-54A68406E21A}" type="parTrans" cxnId="{5A1D2AD6-320E-432E-812E-20AAFB6B4EDD}">
      <dgm:prSet/>
      <dgm:spPr/>
      <dgm:t>
        <a:bodyPr/>
        <a:lstStyle/>
        <a:p>
          <a:endParaRPr lang="en-US"/>
        </a:p>
      </dgm:t>
    </dgm:pt>
    <dgm:pt modelId="{52EF3E16-5A8F-4703-8E1C-0DB8660570A8}" type="sibTrans" cxnId="{5A1D2AD6-320E-432E-812E-20AAFB6B4EDD}">
      <dgm:prSet/>
      <dgm:spPr/>
      <dgm:t>
        <a:bodyPr/>
        <a:lstStyle/>
        <a:p>
          <a:endParaRPr lang="en-US"/>
        </a:p>
      </dgm:t>
    </dgm:pt>
    <dgm:pt modelId="{5F211B8B-05C6-4827-9D01-E9477411693F}">
      <dgm:prSet custT="1"/>
      <dgm:spPr/>
      <dgm:t>
        <a:bodyPr/>
        <a:lstStyle/>
        <a:p>
          <a:r>
            <a:rPr lang="en-IN" sz="1800" smtClean="0"/>
            <a:t>Assessment of </a:t>
          </a:r>
          <a:endParaRPr lang="en-IN" sz="1800" dirty="0" smtClean="0"/>
        </a:p>
      </dgm:t>
    </dgm:pt>
    <dgm:pt modelId="{F8CC65E2-B3CF-44E9-8ECC-1B9DB785FB9F}" type="parTrans" cxnId="{D8612BAD-37F4-40A2-BDDD-4E22D1A5BA13}">
      <dgm:prSet/>
      <dgm:spPr/>
      <dgm:t>
        <a:bodyPr/>
        <a:lstStyle/>
        <a:p>
          <a:endParaRPr lang="en-US"/>
        </a:p>
      </dgm:t>
    </dgm:pt>
    <dgm:pt modelId="{52A5F7F1-C2DF-4269-8EA7-D61838579262}" type="sibTrans" cxnId="{D8612BAD-37F4-40A2-BDDD-4E22D1A5BA13}">
      <dgm:prSet/>
      <dgm:spPr/>
      <dgm:t>
        <a:bodyPr/>
        <a:lstStyle/>
        <a:p>
          <a:endParaRPr lang="en-US"/>
        </a:p>
      </dgm:t>
    </dgm:pt>
    <dgm:pt modelId="{0D8F974D-EFE6-445F-ADFE-CE0D821F04D7}">
      <dgm:prSet custT="1"/>
      <dgm:spPr/>
      <dgm:t>
        <a:bodyPr/>
        <a:lstStyle/>
        <a:p>
          <a:r>
            <a:rPr lang="en-IN" sz="1800" dirty="0" smtClean="0"/>
            <a:t>Trade License</a:t>
          </a:r>
        </a:p>
      </dgm:t>
    </dgm:pt>
    <dgm:pt modelId="{CCA944AA-6AB0-49E4-BF2A-780CF110C28F}" type="parTrans" cxnId="{C8FDDCCF-F601-4C60-8A5C-0ACFD3DAC6A5}">
      <dgm:prSet/>
      <dgm:spPr/>
      <dgm:t>
        <a:bodyPr/>
        <a:lstStyle/>
        <a:p>
          <a:endParaRPr lang="en-US"/>
        </a:p>
      </dgm:t>
    </dgm:pt>
    <dgm:pt modelId="{D67518BA-06D8-482C-980D-51DC84E50104}" type="sibTrans" cxnId="{C8FDDCCF-F601-4C60-8A5C-0ACFD3DAC6A5}">
      <dgm:prSet/>
      <dgm:spPr/>
      <dgm:t>
        <a:bodyPr/>
        <a:lstStyle/>
        <a:p>
          <a:endParaRPr lang="en-US"/>
        </a:p>
      </dgm:t>
    </dgm:pt>
    <dgm:pt modelId="{40DDDA66-8620-42D7-83AD-A08491860B2D}">
      <dgm:prSet custT="1"/>
      <dgm:spPr/>
      <dgm:t>
        <a:bodyPr/>
        <a:lstStyle/>
        <a:p>
          <a:r>
            <a:rPr lang="en-IN" sz="1800" dirty="0" smtClean="0"/>
            <a:t>Renewal of Trade License</a:t>
          </a:r>
        </a:p>
      </dgm:t>
    </dgm:pt>
    <dgm:pt modelId="{133F0379-FAEC-4C10-BC35-1964ED7427C9}" type="parTrans" cxnId="{8F64A900-80C4-4CDC-B881-99CE8C6F7C02}">
      <dgm:prSet/>
      <dgm:spPr/>
      <dgm:t>
        <a:bodyPr/>
        <a:lstStyle/>
        <a:p>
          <a:endParaRPr lang="en-US"/>
        </a:p>
      </dgm:t>
    </dgm:pt>
    <dgm:pt modelId="{0FFCDFE6-B3F4-4B26-A529-A93713AE700E}" type="sibTrans" cxnId="{8F64A900-80C4-4CDC-B881-99CE8C6F7C02}">
      <dgm:prSet/>
      <dgm:spPr/>
      <dgm:t>
        <a:bodyPr/>
        <a:lstStyle/>
        <a:p>
          <a:endParaRPr lang="en-US"/>
        </a:p>
      </dgm:t>
    </dgm:pt>
    <dgm:pt modelId="{7991EF73-17E8-486C-99FE-49D585492C3C}">
      <dgm:prSet custT="1"/>
      <dgm:spPr/>
      <dgm:t>
        <a:bodyPr/>
        <a:lstStyle/>
        <a:p>
          <a:r>
            <a:rPr lang="en-IN" sz="1800" smtClean="0"/>
            <a:t>Advertisement License</a:t>
          </a:r>
          <a:endParaRPr lang="en-IN" sz="1800" dirty="0" smtClean="0"/>
        </a:p>
      </dgm:t>
    </dgm:pt>
    <dgm:pt modelId="{46AE7699-A7DC-46E2-8882-A14AECB4F94C}" type="parTrans" cxnId="{C88A7CA5-E053-4A39-8F68-10A0B89DD011}">
      <dgm:prSet/>
      <dgm:spPr/>
      <dgm:t>
        <a:bodyPr/>
        <a:lstStyle/>
        <a:p>
          <a:endParaRPr lang="en-US"/>
        </a:p>
      </dgm:t>
    </dgm:pt>
    <dgm:pt modelId="{4BA6D36C-918A-4911-B627-3298CD569A8C}" type="sibTrans" cxnId="{C88A7CA5-E053-4A39-8F68-10A0B89DD011}">
      <dgm:prSet/>
      <dgm:spPr/>
      <dgm:t>
        <a:bodyPr/>
        <a:lstStyle/>
        <a:p>
          <a:endParaRPr lang="en-US"/>
        </a:p>
      </dgm:t>
    </dgm:pt>
    <dgm:pt modelId="{194FC289-3121-4303-BCE8-B4BB94B978E2}">
      <dgm:prSet custT="1"/>
      <dgm:spPr/>
      <dgm:t>
        <a:bodyPr/>
        <a:lstStyle/>
        <a:p>
          <a:r>
            <a:rPr lang="en-IN" sz="1800" dirty="0" smtClean="0"/>
            <a:t>Water Supply connection</a:t>
          </a:r>
        </a:p>
      </dgm:t>
    </dgm:pt>
    <dgm:pt modelId="{09CD3469-A94F-4288-A1B6-0258ACFAF593}" type="parTrans" cxnId="{FC2E848A-044E-47FA-9C0D-CB4DE5802131}">
      <dgm:prSet/>
      <dgm:spPr/>
      <dgm:t>
        <a:bodyPr/>
        <a:lstStyle/>
        <a:p>
          <a:endParaRPr lang="en-US"/>
        </a:p>
      </dgm:t>
    </dgm:pt>
    <dgm:pt modelId="{C0A4C30A-7514-43A9-9619-3F4E9280BFE8}" type="sibTrans" cxnId="{FC2E848A-044E-47FA-9C0D-CB4DE5802131}">
      <dgm:prSet/>
      <dgm:spPr/>
      <dgm:t>
        <a:bodyPr/>
        <a:lstStyle/>
        <a:p>
          <a:endParaRPr lang="en-US"/>
        </a:p>
      </dgm:t>
    </dgm:pt>
    <dgm:pt modelId="{0642C156-6E21-44AF-A023-139035F710A4}">
      <dgm:prSet custT="1"/>
      <dgm:spPr/>
      <dgm:t>
        <a:bodyPr/>
        <a:lstStyle/>
        <a:p>
          <a:r>
            <a:rPr lang="en-IN" sz="1800" smtClean="0"/>
            <a:t>Mutation</a:t>
          </a:r>
          <a:endParaRPr lang="en-IN" sz="1800" dirty="0" smtClean="0"/>
        </a:p>
      </dgm:t>
    </dgm:pt>
    <dgm:pt modelId="{C8F8D8B0-11B0-4310-8B84-F00F3111FC28}" type="parTrans" cxnId="{6A27155B-202E-4FE2-AE65-8359DE1AF61E}">
      <dgm:prSet/>
      <dgm:spPr/>
      <dgm:t>
        <a:bodyPr/>
        <a:lstStyle/>
        <a:p>
          <a:endParaRPr lang="en-US"/>
        </a:p>
      </dgm:t>
    </dgm:pt>
    <dgm:pt modelId="{2D8D6841-4D2D-4E2A-8311-CC0797A57883}" type="sibTrans" cxnId="{6A27155B-202E-4FE2-AE65-8359DE1AF61E}">
      <dgm:prSet/>
      <dgm:spPr/>
      <dgm:t>
        <a:bodyPr/>
        <a:lstStyle/>
        <a:p>
          <a:endParaRPr lang="en-US"/>
        </a:p>
      </dgm:t>
    </dgm:pt>
    <dgm:pt modelId="{A0B038D8-F3C4-4EAC-878C-38E3109CCA62}">
      <dgm:prSet custT="1"/>
      <dgm:spPr/>
      <dgm:t>
        <a:bodyPr/>
        <a:lstStyle/>
        <a:p>
          <a:r>
            <a:rPr lang="en-IN" sz="1800" dirty="0" smtClean="0"/>
            <a:t>Building Permission</a:t>
          </a:r>
        </a:p>
      </dgm:t>
    </dgm:pt>
    <dgm:pt modelId="{AFF29C4A-1B49-414E-8171-0AD77F9C3C70}" type="parTrans" cxnId="{BCB6A051-4294-4D1B-9B78-27D74DD5C918}">
      <dgm:prSet/>
      <dgm:spPr/>
      <dgm:t>
        <a:bodyPr/>
        <a:lstStyle/>
        <a:p>
          <a:endParaRPr lang="en-US"/>
        </a:p>
      </dgm:t>
    </dgm:pt>
    <dgm:pt modelId="{A0C9440C-2262-411E-9461-BB113FAA294B}" type="sibTrans" cxnId="{BCB6A051-4294-4D1B-9B78-27D74DD5C918}">
      <dgm:prSet/>
      <dgm:spPr/>
      <dgm:t>
        <a:bodyPr/>
        <a:lstStyle/>
        <a:p>
          <a:endParaRPr lang="en-US"/>
        </a:p>
      </dgm:t>
    </dgm:pt>
    <dgm:pt modelId="{F90C4926-682D-4045-A30B-2FDB913964F4}">
      <dgm:prSet custT="1"/>
      <dgm:spPr/>
      <dgm:t>
        <a:bodyPr/>
        <a:lstStyle/>
        <a:p>
          <a:r>
            <a:rPr lang="en-IN" sz="1800" dirty="0" smtClean="0"/>
            <a:t>Road Cutting Permission</a:t>
          </a:r>
        </a:p>
      </dgm:t>
    </dgm:pt>
    <dgm:pt modelId="{6685D6F1-7EB9-4084-AA53-D8850FAD7456}" type="parTrans" cxnId="{1E34FFBE-D316-44F6-9B3C-F43C1506F7F0}">
      <dgm:prSet/>
      <dgm:spPr/>
      <dgm:t>
        <a:bodyPr/>
        <a:lstStyle/>
        <a:p>
          <a:endParaRPr lang="en-US"/>
        </a:p>
      </dgm:t>
    </dgm:pt>
    <dgm:pt modelId="{E4F85987-3836-4E3B-A9C0-CD689C6FD567}" type="sibTrans" cxnId="{1E34FFBE-D316-44F6-9B3C-F43C1506F7F0}">
      <dgm:prSet/>
      <dgm:spPr/>
      <dgm:t>
        <a:bodyPr/>
        <a:lstStyle/>
        <a:p>
          <a:endParaRPr lang="en-US"/>
        </a:p>
      </dgm:t>
    </dgm:pt>
    <dgm:pt modelId="{AB34A997-D260-440C-BDC6-46E0899BDCA1}">
      <dgm:prSet phldrT="[Text]" custT="1"/>
      <dgm:spPr/>
      <dgm:t>
        <a:bodyPr/>
        <a:lstStyle/>
        <a:p>
          <a:r>
            <a:rPr lang="en-IN" sz="2400" b="1" dirty="0" smtClean="0"/>
            <a:t>Payment</a:t>
          </a:r>
          <a:endParaRPr lang="en-US" sz="2400" b="1" dirty="0"/>
        </a:p>
      </dgm:t>
    </dgm:pt>
    <dgm:pt modelId="{17CDB731-43E2-4ABB-83EF-E86CE5796024}" type="parTrans" cxnId="{B5A925A4-A54B-4C10-A55A-153648ABBB02}">
      <dgm:prSet/>
      <dgm:spPr/>
      <dgm:t>
        <a:bodyPr/>
        <a:lstStyle/>
        <a:p>
          <a:endParaRPr lang="en-US"/>
        </a:p>
      </dgm:t>
    </dgm:pt>
    <dgm:pt modelId="{C0C5EB33-6DB1-46DD-B93A-DBD2C9DB8E7F}" type="sibTrans" cxnId="{B5A925A4-A54B-4C10-A55A-153648ABBB02}">
      <dgm:prSet/>
      <dgm:spPr/>
      <dgm:t>
        <a:bodyPr/>
        <a:lstStyle/>
        <a:p>
          <a:endParaRPr lang="en-US"/>
        </a:p>
      </dgm:t>
    </dgm:pt>
    <dgm:pt modelId="{D4C0F18D-92CF-4A60-AC7B-A410BC1AB321}">
      <dgm:prSet phldrT="[Text]" custT="1"/>
      <dgm:spPr/>
      <dgm:t>
        <a:bodyPr/>
        <a:lstStyle/>
        <a:p>
          <a:r>
            <a:rPr lang="en-IN" sz="1800" dirty="0" smtClean="0"/>
            <a:t>Property Tax</a:t>
          </a:r>
          <a:endParaRPr lang="en-US" sz="1800" dirty="0"/>
        </a:p>
      </dgm:t>
    </dgm:pt>
    <dgm:pt modelId="{A4C857F9-23ED-4EBB-9BB8-541DD27B8AAF}" type="parTrans" cxnId="{9ECE3321-88F3-4A7C-B9FE-13CBCA4E0E5C}">
      <dgm:prSet/>
      <dgm:spPr/>
      <dgm:t>
        <a:bodyPr/>
        <a:lstStyle/>
        <a:p>
          <a:endParaRPr lang="en-US"/>
        </a:p>
      </dgm:t>
    </dgm:pt>
    <dgm:pt modelId="{1CB3FE23-99BE-4E4C-A864-A88D280F1D3D}" type="sibTrans" cxnId="{9ECE3321-88F3-4A7C-B9FE-13CBCA4E0E5C}">
      <dgm:prSet/>
      <dgm:spPr/>
      <dgm:t>
        <a:bodyPr/>
        <a:lstStyle/>
        <a:p>
          <a:endParaRPr lang="en-US"/>
        </a:p>
      </dgm:t>
    </dgm:pt>
    <dgm:pt modelId="{01093F60-78CE-4A0F-B71F-82E6B013FEE4}">
      <dgm:prSet phldrT="[Text]" custT="1"/>
      <dgm:spPr/>
      <dgm:t>
        <a:bodyPr/>
        <a:lstStyle/>
        <a:p>
          <a:r>
            <a:rPr lang="en-IN" sz="1800" dirty="0" smtClean="0"/>
            <a:t>Vacant Land Tax</a:t>
          </a:r>
          <a:endParaRPr lang="en-US" sz="1800" dirty="0"/>
        </a:p>
      </dgm:t>
    </dgm:pt>
    <dgm:pt modelId="{2171B6A5-D48F-4195-A7E4-C3AFB6C16D29}" type="parTrans" cxnId="{3C4A7490-57DB-4BF5-977C-A393C557D1B0}">
      <dgm:prSet/>
      <dgm:spPr/>
      <dgm:t>
        <a:bodyPr/>
        <a:lstStyle/>
        <a:p>
          <a:endParaRPr lang="en-US"/>
        </a:p>
      </dgm:t>
    </dgm:pt>
    <dgm:pt modelId="{E16E1E2D-E873-4824-8D4F-126CCB397295}" type="sibTrans" cxnId="{3C4A7490-57DB-4BF5-977C-A393C557D1B0}">
      <dgm:prSet/>
      <dgm:spPr/>
      <dgm:t>
        <a:bodyPr/>
        <a:lstStyle/>
        <a:p>
          <a:endParaRPr lang="en-US"/>
        </a:p>
      </dgm:t>
    </dgm:pt>
    <dgm:pt modelId="{FE2F4AF6-FDCB-4872-8C22-76B70C1C5CCE}">
      <dgm:prSet phldrT="[Text]" custT="1"/>
      <dgm:spPr/>
      <dgm:t>
        <a:bodyPr/>
        <a:lstStyle/>
        <a:p>
          <a:r>
            <a:rPr lang="en-IN" sz="1800" dirty="0" smtClean="0"/>
            <a:t>Water Charges</a:t>
          </a:r>
          <a:endParaRPr lang="en-US" sz="1800" dirty="0"/>
        </a:p>
      </dgm:t>
    </dgm:pt>
    <dgm:pt modelId="{7D25A016-74BB-44DF-B618-A5BFC85B296C}" type="parTrans" cxnId="{0281132F-F34B-4026-82C7-9BD18A70E690}">
      <dgm:prSet/>
      <dgm:spPr/>
      <dgm:t>
        <a:bodyPr/>
        <a:lstStyle/>
        <a:p>
          <a:endParaRPr lang="en-US"/>
        </a:p>
      </dgm:t>
    </dgm:pt>
    <dgm:pt modelId="{987A25D3-2203-4A9F-82A5-BC9D267A20AB}" type="sibTrans" cxnId="{0281132F-F34B-4026-82C7-9BD18A70E690}">
      <dgm:prSet/>
      <dgm:spPr/>
      <dgm:t>
        <a:bodyPr/>
        <a:lstStyle/>
        <a:p>
          <a:endParaRPr lang="en-US"/>
        </a:p>
      </dgm:t>
    </dgm:pt>
    <dgm:pt modelId="{AA8778B0-00E2-494B-B2BE-B9A0E047E268}" type="pres">
      <dgm:prSet presAssocID="{BF6CBAA5-E58C-484D-81EC-E3689C574C7A}" presName="Name0" presStyleCnt="0">
        <dgm:presLayoutVars>
          <dgm:dir/>
          <dgm:animLvl val="lvl"/>
          <dgm:resizeHandles val="exact"/>
        </dgm:presLayoutVars>
      </dgm:prSet>
      <dgm:spPr/>
      <dgm:t>
        <a:bodyPr/>
        <a:lstStyle/>
        <a:p>
          <a:endParaRPr lang="en-US"/>
        </a:p>
      </dgm:t>
    </dgm:pt>
    <dgm:pt modelId="{122BB2C1-D5CB-4391-A097-8DC3A04CB929}" type="pres">
      <dgm:prSet presAssocID="{5D2C67F8-5760-4A25-9339-55D21EE72E20}" presName="composite" presStyleCnt="0"/>
      <dgm:spPr/>
    </dgm:pt>
    <dgm:pt modelId="{1712C08D-59FD-4B23-8BB3-FDBC11B64C78}" type="pres">
      <dgm:prSet presAssocID="{5D2C67F8-5760-4A25-9339-55D21EE72E20}" presName="parTx" presStyleLbl="alignNode1" presStyleIdx="0" presStyleCnt="3" custScaleY="100000">
        <dgm:presLayoutVars>
          <dgm:chMax val="0"/>
          <dgm:chPref val="0"/>
          <dgm:bulletEnabled val="1"/>
        </dgm:presLayoutVars>
      </dgm:prSet>
      <dgm:spPr/>
      <dgm:t>
        <a:bodyPr/>
        <a:lstStyle/>
        <a:p>
          <a:endParaRPr lang="en-US"/>
        </a:p>
      </dgm:t>
    </dgm:pt>
    <dgm:pt modelId="{1F580737-46FE-43C5-AA71-53DB20C3DFB5}" type="pres">
      <dgm:prSet presAssocID="{5D2C67F8-5760-4A25-9339-55D21EE72E20}" presName="desTx" presStyleLbl="alignAccFollowNode1" presStyleIdx="0" presStyleCnt="3">
        <dgm:presLayoutVars>
          <dgm:bulletEnabled val="1"/>
        </dgm:presLayoutVars>
      </dgm:prSet>
      <dgm:spPr/>
      <dgm:t>
        <a:bodyPr/>
        <a:lstStyle/>
        <a:p>
          <a:endParaRPr lang="en-US"/>
        </a:p>
      </dgm:t>
    </dgm:pt>
    <dgm:pt modelId="{6EA9B53A-9BF8-4303-B6A1-F4B4BD6FEEC6}" type="pres">
      <dgm:prSet presAssocID="{A7E5A346-685E-4F17-A2B5-E7CA7253C3B4}" presName="space" presStyleCnt="0"/>
      <dgm:spPr/>
    </dgm:pt>
    <dgm:pt modelId="{9A534ABD-32B4-4C57-9512-B064BCC06576}" type="pres">
      <dgm:prSet presAssocID="{C9E97AC9-5F5D-425E-8EB0-5DB78458ACF4}" presName="composite" presStyleCnt="0"/>
      <dgm:spPr/>
    </dgm:pt>
    <dgm:pt modelId="{F60D6A4F-0DBE-4CD0-8DAF-69004BB4FD3B}" type="pres">
      <dgm:prSet presAssocID="{C9E97AC9-5F5D-425E-8EB0-5DB78458ACF4}" presName="parTx" presStyleLbl="alignNode1" presStyleIdx="1" presStyleCnt="3" custScaleX="125168" custScaleY="100000">
        <dgm:presLayoutVars>
          <dgm:chMax val="0"/>
          <dgm:chPref val="0"/>
          <dgm:bulletEnabled val="1"/>
        </dgm:presLayoutVars>
      </dgm:prSet>
      <dgm:spPr/>
      <dgm:t>
        <a:bodyPr/>
        <a:lstStyle/>
        <a:p>
          <a:endParaRPr lang="en-US"/>
        </a:p>
      </dgm:t>
    </dgm:pt>
    <dgm:pt modelId="{66A9DD24-62EA-45D2-B59A-5596EDC884DE}" type="pres">
      <dgm:prSet presAssocID="{C9E97AC9-5F5D-425E-8EB0-5DB78458ACF4}" presName="desTx" presStyleLbl="alignAccFollowNode1" presStyleIdx="1" presStyleCnt="3" custScaleX="125168">
        <dgm:presLayoutVars>
          <dgm:bulletEnabled val="1"/>
        </dgm:presLayoutVars>
      </dgm:prSet>
      <dgm:spPr/>
      <dgm:t>
        <a:bodyPr/>
        <a:lstStyle/>
        <a:p>
          <a:endParaRPr lang="en-US"/>
        </a:p>
      </dgm:t>
    </dgm:pt>
    <dgm:pt modelId="{63589B89-A64D-440B-9DFC-6BEBC9572A80}" type="pres">
      <dgm:prSet presAssocID="{66B76326-5186-4864-9EAC-E18793EF5990}" presName="space" presStyleCnt="0"/>
      <dgm:spPr/>
    </dgm:pt>
    <dgm:pt modelId="{B0086846-E8AD-4926-9301-317661D3BFAB}" type="pres">
      <dgm:prSet presAssocID="{AB34A997-D260-440C-BDC6-46E0899BDCA1}" presName="composite" presStyleCnt="0"/>
      <dgm:spPr/>
    </dgm:pt>
    <dgm:pt modelId="{DFC3A4D5-C19F-4A0E-902C-519AE903A56E}" type="pres">
      <dgm:prSet presAssocID="{AB34A997-D260-440C-BDC6-46E0899BDCA1}" presName="parTx" presStyleLbl="alignNode1" presStyleIdx="2" presStyleCnt="3" custScaleY="100000">
        <dgm:presLayoutVars>
          <dgm:chMax val="0"/>
          <dgm:chPref val="0"/>
          <dgm:bulletEnabled val="1"/>
        </dgm:presLayoutVars>
      </dgm:prSet>
      <dgm:spPr/>
      <dgm:t>
        <a:bodyPr/>
        <a:lstStyle/>
        <a:p>
          <a:endParaRPr lang="en-US"/>
        </a:p>
      </dgm:t>
    </dgm:pt>
    <dgm:pt modelId="{81B531D8-114B-4F8D-8F01-CC6C7995AA08}" type="pres">
      <dgm:prSet presAssocID="{AB34A997-D260-440C-BDC6-46E0899BDCA1}" presName="desTx" presStyleLbl="alignAccFollowNode1" presStyleIdx="2" presStyleCnt="3">
        <dgm:presLayoutVars>
          <dgm:bulletEnabled val="1"/>
        </dgm:presLayoutVars>
      </dgm:prSet>
      <dgm:spPr/>
      <dgm:t>
        <a:bodyPr/>
        <a:lstStyle/>
        <a:p>
          <a:endParaRPr lang="en-US"/>
        </a:p>
      </dgm:t>
    </dgm:pt>
  </dgm:ptLst>
  <dgm:cxnLst>
    <dgm:cxn modelId="{0281132F-F34B-4026-82C7-9BD18A70E690}" srcId="{AB34A997-D260-440C-BDC6-46E0899BDCA1}" destId="{FE2F4AF6-FDCB-4872-8C22-76B70C1C5CCE}" srcOrd="2" destOrd="0" parTransId="{7D25A016-74BB-44DF-B618-A5BFC85B296C}" sibTransId="{987A25D3-2203-4A9F-82A5-BC9D267A20AB}"/>
    <dgm:cxn modelId="{7BF7C7EC-69BF-4BBA-BC49-A62DB395358C}" srcId="{5D2C67F8-5760-4A25-9339-55D21EE72E20}" destId="{AA95EF97-392F-4AEB-8809-8DE9D1A77E64}" srcOrd="0" destOrd="0" parTransId="{0FFD3F07-FFE8-4BDB-A650-0A75AA58EE40}" sibTransId="{8E3923F9-893A-4100-9031-AE568719A55A}"/>
    <dgm:cxn modelId="{1E34FFBE-D316-44F6-9B3C-F43C1506F7F0}" srcId="{C9E97AC9-5F5D-425E-8EB0-5DB78458ACF4}" destId="{F90C4926-682D-4045-A30B-2FDB913964F4}" srcOrd="9" destOrd="0" parTransId="{6685D6F1-7EB9-4084-AA53-D8850FAD7456}" sibTransId="{E4F85987-3836-4E3B-A9C0-CD689C6FD567}"/>
    <dgm:cxn modelId="{CF997A5D-E1A6-47F8-B601-D3B2B89B68FA}" type="presOf" srcId="{AA95EF97-392F-4AEB-8809-8DE9D1A77E64}" destId="{1F580737-46FE-43C5-AA71-53DB20C3DFB5}" srcOrd="0" destOrd="0" presId="urn:microsoft.com/office/officeart/2005/8/layout/hList1"/>
    <dgm:cxn modelId="{BCB6A051-4294-4D1B-9B78-27D74DD5C918}" srcId="{C9E97AC9-5F5D-425E-8EB0-5DB78458ACF4}" destId="{A0B038D8-F3C4-4EAC-878C-38E3109CCA62}" srcOrd="8" destOrd="0" parTransId="{AFF29C4A-1B49-414E-8171-0AD77F9C3C70}" sibTransId="{A0C9440C-2262-411E-9461-BB113FAA294B}"/>
    <dgm:cxn modelId="{3C4A7490-57DB-4BF5-977C-A393C557D1B0}" srcId="{AB34A997-D260-440C-BDC6-46E0899BDCA1}" destId="{01093F60-78CE-4A0F-B71F-82E6B013FEE4}" srcOrd="1" destOrd="0" parTransId="{2171B6A5-D48F-4195-A7E4-C3AFB6C16D29}" sibTransId="{E16E1E2D-E873-4824-8D4F-126CCB397295}"/>
    <dgm:cxn modelId="{09197DA9-E1F8-410F-89F2-92EB933AA803}" type="presOf" srcId="{0D8F974D-EFE6-445F-ADFE-CE0D821F04D7}" destId="{66A9DD24-62EA-45D2-B59A-5596EDC884DE}" srcOrd="0" destOrd="3" presId="urn:microsoft.com/office/officeart/2005/8/layout/hList1"/>
    <dgm:cxn modelId="{C88A7CA5-E053-4A39-8F68-10A0B89DD011}" srcId="{C9E97AC9-5F5D-425E-8EB0-5DB78458ACF4}" destId="{7991EF73-17E8-486C-99FE-49D585492C3C}" srcOrd="5" destOrd="0" parTransId="{46AE7699-A7DC-46E2-8882-A14AECB4F94C}" sibTransId="{4BA6D36C-918A-4911-B627-3298CD569A8C}"/>
    <dgm:cxn modelId="{2BE5601D-DE6A-4DEC-9C18-6D0E1AEBE4C0}" type="presOf" srcId="{5F211B8B-05C6-4827-9D01-E9477411693F}" destId="{66A9DD24-62EA-45D2-B59A-5596EDC884DE}" srcOrd="0" destOrd="2" presId="urn:microsoft.com/office/officeart/2005/8/layout/hList1"/>
    <dgm:cxn modelId="{8F64A900-80C4-4CDC-B881-99CE8C6F7C02}" srcId="{C9E97AC9-5F5D-425E-8EB0-5DB78458ACF4}" destId="{40DDDA66-8620-42D7-83AD-A08491860B2D}" srcOrd="4" destOrd="0" parTransId="{133F0379-FAEC-4C10-BC35-1964ED7427C9}" sibTransId="{0FFCDFE6-B3F4-4B26-A529-A93713AE700E}"/>
    <dgm:cxn modelId="{B5B6574E-C56E-4433-A61A-550108C85504}" type="presOf" srcId="{40DDDA66-8620-42D7-83AD-A08491860B2D}" destId="{66A9DD24-62EA-45D2-B59A-5596EDC884DE}" srcOrd="0" destOrd="4" presId="urn:microsoft.com/office/officeart/2005/8/layout/hList1"/>
    <dgm:cxn modelId="{A788BE60-1D90-487E-B483-2EA961364CA2}" type="presOf" srcId="{EB2D2452-51DB-45E7-B131-CCEA40BE42D4}" destId="{66A9DD24-62EA-45D2-B59A-5596EDC884DE}" srcOrd="0" destOrd="1" presId="urn:microsoft.com/office/officeart/2005/8/layout/hList1"/>
    <dgm:cxn modelId="{9ECE3321-88F3-4A7C-B9FE-13CBCA4E0E5C}" srcId="{AB34A997-D260-440C-BDC6-46E0899BDCA1}" destId="{D4C0F18D-92CF-4A60-AC7B-A410BC1AB321}" srcOrd="0" destOrd="0" parTransId="{A4C857F9-23ED-4EBB-9BB8-541DD27B8AAF}" sibTransId="{1CB3FE23-99BE-4E4C-A864-A88D280F1D3D}"/>
    <dgm:cxn modelId="{34CE4253-9E1E-4B08-81B8-9F5B202CBBC1}" type="presOf" srcId="{C9E97AC9-5F5D-425E-8EB0-5DB78458ACF4}" destId="{F60D6A4F-0DBE-4CD0-8DAF-69004BB4FD3B}" srcOrd="0" destOrd="0" presId="urn:microsoft.com/office/officeart/2005/8/layout/hList1"/>
    <dgm:cxn modelId="{D8612BAD-37F4-40A2-BDDD-4E22D1A5BA13}" srcId="{C9E97AC9-5F5D-425E-8EB0-5DB78458ACF4}" destId="{5F211B8B-05C6-4827-9D01-E9477411693F}" srcOrd="2" destOrd="0" parTransId="{F8CC65E2-B3CF-44E9-8ECC-1B9DB785FB9F}" sibTransId="{52A5F7F1-C2DF-4269-8EA7-D61838579262}"/>
    <dgm:cxn modelId="{C0BDA45A-BAFB-47E8-A889-AE478D86F608}" type="presOf" srcId="{F90C4926-682D-4045-A30B-2FDB913964F4}" destId="{66A9DD24-62EA-45D2-B59A-5596EDC884DE}" srcOrd="0" destOrd="9" presId="urn:microsoft.com/office/officeart/2005/8/layout/hList1"/>
    <dgm:cxn modelId="{8D2A2256-585D-4E85-9131-A171C2F56E46}" type="presOf" srcId="{194FC289-3121-4303-BCE8-B4BB94B978E2}" destId="{66A9DD24-62EA-45D2-B59A-5596EDC884DE}" srcOrd="0" destOrd="6" presId="urn:microsoft.com/office/officeart/2005/8/layout/hList1"/>
    <dgm:cxn modelId="{BE20412A-1ED4-4AE9-93A1-E19CA27E0056}" type="presOf" srcId="{190E7BE1-2BF7-42A0-9A89-E0C058B1529D}" destId="{1F580737-46FE-43C5-AA71-53DB20C3DFB5}" srcOrd="0" destOrd="1" presId="urn:microsoft.com/office/officeart/2005/8/layout/hList1"/>
    <dgm:cxn modelId="{FC2E848A-044E-47FA-9C0D-CB4DE5802131}" srcId="{C9E97AC9-5F5D-425E-8EB0-5DB78458ACF4}" destId="{194FC289-3121-4303-BCE8-B4BB94B978E2}" srcOrd="6" destOrd="0" parTransId="{09CD3469-A94F-4288-A1B6-0258ACFAF593}" sibTransId="{C0A4C30A-7514-43A9-9619-3F4E9280BFE8}"/>
    <dgm:cxn modelId="{B5A925A4-A54B-4C10-A55A-153648ABBB02}" srcId="{BF6CBAA5-E58C-484D-81EC-E3689C574C7A}" destId="{AB34A997-D260-440C-BDC6-46E0899BDCA1}" srcOrd="2" destOrd="0" parTransId="{17CDB731-43E2-4ABB-83EF-E86CE5796024}" sibTransId="{C0C5EB33-6DB1-46DD-B93A-DBD2C9DB8E7F}"/>
    <dgm:cxn modelId="{D6E6B5E8-9FB1-4A2A-A5CB-F52E978F5958}" type="presOf" srcId="{0642C156-6E21-44AF-A023-139035F710A4}" destId="{66A9DD24-62EA-45D2-B59A-5596EDC884DE}" srcOrd="0" destOrd="7" presId="urn:microsoft.com/office/officeart/2005/8/layout/hList1"/>
    <dgm:cxn modelId="{07EC731B-CD38-4A7A-827A-C3B451BB1328}" type="presOf" srcId="{AB34A997-D260-440C-BDC6-46E0899BDCA1}" destId="{DFC3A4D5-C19F-4A0E-902C-519AE903A56E}" srcOrd="0" destOrd="0" presId="urn:microsoft.com/office/officeart/2005/8/layout/hList1"/>
    <dgm:cxn modelId="{1D6C3C6E-0AF2-413B-8F2A-0881B56AA430}" type="presOf" srcId="{D4C0F18D-92CF-4A60-AC7B-A410BC1AB321}" destId="{81B531D8-114B-4F8D-8F01-CC6C7995AA08}" srcOrd="0" destOrd="0" presId="urn:microsoft.com/office/officeart/2005/8/layout/hList1"/>
    <dgm:cxn modelId="{88154195-E66B-480D-9451-6276C2176DF2}" type="presOf" srcId="{5D2C67F8-5760-4A25-9339-55D21EE72E20}" destId="{1712C08D-59FD-4B23-8BB3-FDBC11B64C78}" srcOrd="0" destOrd="0" presId="urn:microsoft.com/office/officeart/2005/8/layout/hList1"/>
    <dgm:cxn modelId="{2D7DC5A2-68F3-43FD-9AB1-71E0F76E86B1}" type="presOf" srcId="{FE2F4AF6-FDCB-4872-8C22-76B70C1C5CCE}" destId="{81B531D8-114B-4F8D-8F01-CC6C7995AA08}" srcOrd="0" destOrd="2" presId="urn:microsoft.com/office/officeart/2005/8/layout/hList1"/>
    <dgm:cxn modelId="{0B4DC003-897B-4C02-8871-6472AA8E3540}" srcId="{BF6CBAA5-E58C-484D-81EC-E3689C574C7A}" destId="{C9E97AC9-5F5D-425E-8EB0-5DB78458ACF4}" srcOrd="1" destOrd="0" parTransId="{05CE2D1C-5361-4923-AD53-5B40FAFB7C21}" sibTransId="{66B76326-5186-4864-9EAC-E18793EF5990}"/>
    <dgm:cxn modelId="{C32B02E3-9D1D-4EB0-879E-42D9DFB1090C}" type="presOf" srcId="{A0B038D8-F3C4-4EAC-878C-38E3109CCA62}" destId="{66A9DD24-62EA-45D2-B59A-5596EDC884DE}" srcOrd="0" destOrd="8" presId="urn:microsoft.com/office/officeart/2005/8/layout/hList1"/>
    <dgm:cxn modelId="{EB3B6EEF-E9E4-41F7-A777-DEAE8F5E9F49}" type="presOf" srcId="{CBC7C105-A7BD-4EF6-A247-C8ADE377BF55}" destId="{66A9DD24-62EA-45D2-B59A-5596EDC884DE}" srcOrd="0" destOrd="0" presId="urn:microsoft.com/office/officeart/2005/8/layout/hList1"/>
    <dgm:cxn modelId="{C3C8C0EF-A6CC-48C1-92AE-359299DFF7A8}" srcId="{C9E97AC9-5F5D-425E-8EB0-5DB78458ACF4}" destId="{CBC7C105-A7BD-4EF6-A247-C8ADE377BF55}" srcOrd="0" destOrd="0" parTransId="{759CDBF7-2A85-4728-9874-A55AE15AA7B0}" sibTransId="{61BF5845-8010-41B1-8703-155729A3282D}"/>
    <dgm:cxn modelId="{FE2B6427-B95E-4A6F-9D42-36B68877CDC8}" type="presOf" srcId="{7991EF73-17E8-486C-99FE-49D585492C3C}" destId="{66A9DD24-62EA-45D2-B59A-5596EDC884DE}" srcOrd="0" destOrd="5" presId="urn:microsoft.com/office/officeart/2005/8/layout/hList1"/>
    <dgm:cxn modelId="{968596C4-FB79-4343-9132-A5BCF5A0BE7E}" type="presOf" srcId="{BF6CBAA5-E58C-484D-81EC-E3689C574C7A}" destId="{AA8778B0-00E2-494B-B2BE-B9A0E047E268}" srcOrd="0" destOrd="0" presId="urn:microsoft.com/office/officeart/2005/8/layout/hList1"/>
    <dgm:cxn modelId="{384E5576-8C74-49E5-B21C-2722DBE90923}" srcId="{5D2C67F8-5760-4A25-9339-55D21EE72E20}" destId="{190E7BE1-2BF7-42A0-9A89-E0C058B1529D}" srcOrd="1" destOrd="0" parTransId="{8A620F64-CCCB-4262-A281-C5051E2E4E27}" sibTransId="{983B2F76-9742-4E52-8CCE-989195BBCBFE}"/>
    <dgm:cxn modelId="{5A1D2AD6-320E-432E-812E-20AAFB6B4EDD}" srcId="{C9E97AC9-5F5D-425E-8EB0-5DB78458ACF4}" destId="{EB2D2452-51DB-45E7-B131-CCEA40BE42D4}" srcOrd="1" destOrd="0" parTransId="{17899095-0A79-4C09-BBA0-54A68406E21A}" sibTransId="{52EF3E16-5A8F-4703-8E1C-0DB8660570A8}"/>
    <dgm:cxn modelId="{882C0A1F-981E-4739-879B-6CBA00C82D9C}" srcId="{BF6CBAA5-E58C-484D-81EC-E3689C574C7A}" destId="{5D2C67F8-5760-4A25-9339-55D21EE72E20}" srcOrd="0" destOrd="0" parTransId="{42EDCB73-0C2C-4683-94F1-C886FF128595}" sibTransId="{A7E5A346-685E-4F17-A2B5-E7CA7253C3B4}"/>
    <dgm:cxn modelId="{7A41D7ED-988B-44F3-9C74-3531EFCDC558}" type="presOf" srcId="{01093F60-78CE-4A0F-B71F-82E6B013FEE4}" destId="{81B531D8-114B-4F8D-8F01-CC6C7995AA08}" srcOrd="0" destOrd="1" presId="urn:microsoft.com/office/officeart/2005/8/layout/hList1"/>
    <dgm:cxn modelId="{6A27155B-202E-4FE2-AE65-8359DE1AF61E}" srcId="{C9E97AC9-5F5D-425E-8EB0-5DB78458ACF4}" destId="{0642C156-6E21-44AF-A023-139035F710A4}" srcOrd="7" destOrd="0" parTransId="{C8F8D8B0-11B0-4310-8B84-F00F3111FC28}" sibTransId="{2D8D6841-4D2D-4E2A-8311-CC0797A57883}"/>
    <dgm:cxn modelId="{C8FDDCCF-F601-4C60-8A5C-0ACFD3DAC6A5}" srcId="{C9E97AC9-5F5D-425E-8EB0-5DB78458ACF4}" destId="{0D8F974D-EFE6-445F-ADFE-CE0D821F04D7}" srcOrd="3" destOrd="0" parTransId="{CCA944AA-6AB0-49E4-BF2A-780CF110C28F}" sibTransId="{D67518BA-06D8-482C-980D-51DC84E50104}"/>
    <dgm:cxn modelId="{758E85F9-98D4-4380-9D6B-EDF7F0B2824D}" type="presParOf" srcId="{AA8778B0-00E2-494B-B2BE-B9A0E047E268}" destId="{122BB2C1-D5CB-4391-A097-8DC3A04CB929}" srcOrd="0" destOrd="0" presId="urn:microsoft.com/office/officeart/2005/8/layout/hList1"/>
    <dgm:cxn modelId="{FCAB7996-9E6E-47EF-874E-641F906268AF}" type="presParOf" srcId="{122BB2C1-D5CB-4391-A097-8DC3A04CB929}" destId="{1712C08D-59FD-4B23-8BB3-FDBC11B64C78}" srcOrd="0" destOrd="0" presId="urn:microsoft.com/office/officeart/2005/8/layout/hList1"/>
    <dgm:cxn modelId="{99D98DE3-3ED4-4461-918E-31FEE2C59120}" type="presParOf" srcId="{122BB2C1-D5CB-4391-A097-8DC3A04CB929}" destId="{1F580737-46FE-43C5-AA71-53DB20C3DFB5}" srcOrd="1" destOrd="0" presId="urn:microsoft.com/office/officeart/2005/8/layout/hList1"/>
    <dgm:cxn modelId="{40FDECA3-E186-45E1-9743-6431B4833755}" type="presParOf" srcId="{AA8778B0-00E2-494B-B2BE-B9A0E047E268}" destId="{6EA9B53A-9BF8-4303-B6A1-F4B4BD6FEEC6}" srcOrd="1" destOrd="0" presId="urn:microsoft.com/office/officeart/2005/8/layout/hList1"/>
    <dgm:cxn modelId="{7DC7A24B-DF5C-4186-8F16-04C2AF7FCAE5}" type="presParOf" srcId="{AA8778B0-00E2-494B-B2BE-B9A0E047E268}" destId="{9A534ABD-32B4-4C57-9512-B064BCC06576}" srcOrd="2" destOrd="0" presId="urn:microsoft.com/office/officeart/2005/8/layout/hList1"/>
    <dgm:cxn modelId="{19360029-3B88-45F2-BD77-AB1E9B60F95B}" type="presParOf" srcId="{9A534ABD-32B4-4C57-9512-B064BCC06576}" destId="{F60D6A4F-0DBE-4CD0-8DAF-69004BB4FD3B}" srcOrd="0" destOrd="0" presId="urn:microsoft.com/office/officeart/2005/8/layout/hList1"/>
    <dgm:cxn modelId="{B57958D3-C4CB-4272-922F-F55931CD7CA8}" type="presParOf" srcId="{9A534ABD-32B4-4C57-9512-B064BCC06576}" destId="{66A9DD24-62EA-45D2-B59A-5596EDC884DE}" srcOrd="1" destOrd="0" presId="urn:microsoft.com/office/officeart/2005/8/layout/hList1"/>
    <dgm:cxn modelId="{0E821FAB-B6BC-4667-8966-7E8DF118081C}" type="presParOf" srcId="{AA8778B0-00E2-494B-B2BE-B9A0E047E268}" destId="{63589B89-A64D-440B-9DFC-6BEBC9572A80}" srcOrd="3" destOrd="0" presId="urn:microsoft.com/office/officeart/2005/8/layout/hList1"/>
    <dgm:cxn modelId="{DBCC6722-B074-4D99-A198-9FAA2AFE2C9F}" type="presParOf" srcId="{AA8778B0-00E2-494B-B2BE-B9A0E047E268}" destId="{B0086846-E8AD-4926-9301-317661D3BFAB}" srcOrd="4" destOrd="0" presId="urn:microsoft.com/office/officeart/2005/8/layout/hList1"/>
    <dgm:cxn modelId="{39A165B8-25A4-46BF-95C6-F5EAFB9AB281}" type="presParOf" srcId="{B0086846-E8AD-4926-9301-317661D3BFAB}" destId="{DFC3A4D5-C19F-4A0E-902C-519AE903A56E}" srcOrd="0" destOrd="0" presId="urn:microsoft.com/office/officeart/2005/8/layout/hList1"/>
    <dgm:cxn modelId="{84E4876D-B545-4275-B910-1738DD75938F}" type="presParOf" srcId="{B0086846-E8AD-4926-9301-317661D3BFAB}" destId="{81B531D8-114B-4F8D-8F01-CC6C7995AA08}" srcOrd="1" destOrd="0" presId="urn:microsoft.com/office/officeart/2005/8/layout/hList1"/>
  </dgm:cxnLst>
  <dgm:bg/>
  <dgm:whole/>
</dgm:dataModel>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023992" y="0"/>
            <a:ext cx="3078427" cy="511731"/>
          </a:xfrm>
          <a:prstGeom prst="rect">
            <a:avLst/>
          </a:prstGeom>
        </p:spPr>
        <p:txBody>
          <a:bodyPr vert="horz" lIns="96661" tIns="48331" rIns="96661" bIns="48331" rtlCol="0"/>
          <a:lstStyle>
            <a:lvl1pPr algn="r">
              <a:defRPr sz="1300"/>
            </a:lvl1pPr>
          </a:lstStyle>
          <a:p>
            <a:fld id="{351CBBE0-74E8-4C84-AAE8-C04F51070A4F}" type="datetimeFigureOut">
              <a:rPr lang="en-US" smtClean="0"/>
              <a:pPr/>
              <a:t>7/28/2018</a:t>
            </a:fld>
            <a:endParaRPr lang="en-US"/>
          </a:p>
        </p:txBody>
      </p:sp>
      <p:sp>
        <p:nvSpPr>
          <p:cNvPr id="4" name="Footer Placeholder 3"/>
          <p:cNvSpPr>
            <a:spLocks noGrp="1"/>
          </p:cNvSpPr>
          <p:nvPr>
            <p:ph type="ftr" sz="quarter" idx="2"/>
          </p:nvPr>
        </p:nvSpPr>
        <p:spPr>
          <a:xfrm>
            <a:off x="0" y="9721106"/>
            <a:ext cx="3078427" cy="511731"/>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023992" y="9721106"/>
            <a:ext cx="3078427" cy="511731"/>
          </a:xfrm>
          <a:prstGeom prst="rect">
            <a:avLst/>
          </a:prstGeom>
        </p:spPr>
        <p:txBody>
          <a:bodyPr vert="horz" lIns="96661" tIns="48331" rIns="96661" bIns="48331" rtlCol="0" anchor="b"/>
          <a:lstStyle>
            <a:lvl1pPr algn="r">
              <a:defRPr sz="1300"/>
            </a:lvl1pPr>
          </a:lstStyle>
          <a:p>
            <a:fld id="{1E88A71A-C6E4-4BC1-93B5-5D8BF00E562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023992" y="0"/>
            <a:ext cx="3078427" cy="511731"/>
          </a:xfrm>
          <a:prstGeom prst="rect">
            <a:avLst/>
          </a:prstGeom>
        </p:spPr>
        <p:txBody>
          <a:bodyPr vert="horz" lIns="96661" tIns="48331" rIns="96661" bIns="48331" rtlCol="0"/>
          <a:lstStyle>
            <a:lvl1pPr algn="r">
              <a:defRPr sz="1300"/>
            </a:lvl1pPr>
          </a:lstStyle>
          <a:p>
            <a:fld id="{245951B1-7026-4467-8402-775164FD30F9}" type="datetimeFigureOut">
              <a:rPr lang="en-US" smtClean="0"/>
              <a:pPr/>
              <a:t>7/28/2018</a:t>
            </a:fld>
            <a:endParaRPr lang="en-US"/>
          </a:p>
        </p:txBody>
      </p:sp>
      <p:sp>
        <p:nvSpPr>
          <p:cNvPr id="4" name="Slide Image Placeholder 3"/>
          <p:cNvSpPr>
            <a:spLocks noGrp="1" noRot="1" noChangeAspect="1"/>
          </p:cNvSpPr>
          <p:nvPr>
            <p:ph type="sldImg" idx="2"/>
          </p:nvPr>
        </p:nvSpPr>
        <p:spPr>
          <a:xfrm>
            <a:off x="993775" y="768350"/>
            <a:ext cx="5116513" cy="3838575"/>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10407" y="4861441"/>
            <a:ext cx="5683250" cy="4605576"/>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6"/>
            <a:ext cx="3078427" cy="511731"/>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6"/>
            <a:ext cx="3078427" cy="511731"/>
          </a:xfrm>
          <a:prstGeom prst="rect">
            <a:avLst/>
          </a:prstGeom>
        </p:spPr>
        <p:txBody>
          <a:bodyPr vert="horz" lIns="96661" tIns="48331" rIns="96661" bIns="48331" rtlCol="0" anchor="b"/>
          <a:lstStyle>
            <a:lvl1pPr algn="r">
              <a:defRPr sz="1300"/>
            </a:lvl1pPr>
          </a:lstStyle>
          <a:p>
            <a:fld id="{B4EAD908-8CEF-4BAA-AB20-9F3DCB38515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EAD908-8CEF-4BAA-AB20-9F3DCB385159}"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rgbClr val="5E9EFF"/>
            </a:gs>
            <a:gs pos="39999">
              <a:srgbClr val="85C2FF"/>
            </a:gs>
            <a:gs pos="70000">
              <a:srgbClr val="C4D6EB"/>
            </a:gs>
            <a:gs pos="100000">
              <a:srgbClr val="FFEBFA"/>
            </a:gs>
          </a:gsLst>
          <a:lin ang="2700000" scaled="0"/>
          <a:tileRect/>
        </a:gradFill>
        <a:effectLst/>
      </p:bgPr>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3399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dirty="0" smtClean="0"/>
              <a:t>Click to edit Master title style</a:t>
            </a:r>
            <a:endParaRPr kumimoji="0" lang="en-US" dirty="0"/>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8D69231A-A17A-4B73-ABEC-C04F74482703}" type="datetime1">
              <a:rPr lang="en-US" smtClean="0"/>
              <a:pPr/>
              <a:t>7/28/2018</a:t>
            </a:fld>
            <a:endParaRPr lang="en-US"/>
          </a:p>
        </p:txBody>
      </p:sp>
      <p:sp>
        <p:nvSpPr>
          <p:cNvPr id="5" name="Footer Placeholder 4"/>
          <p:cNvSpPr>
            <a:spLocks noGrp="1"/>
          </p:cNvSpPr>
          <p:nvPr>
            <p:ph type="ftr" sz="quarter" idx="11"/>
          </p:nvPr>
        </p:nvSpPr>
        <p:spPr/>
        <p:txBody>
          <a:bodyPr/>
          <a:lstStyle/>
          <a:p>
            <a:r>
              <a:rPr lang="en-US" smtClean="0"/>
              <a:t>C&amp;DMA, MA&amp;UD</a:t>
            </a:r>
            <a:endParaRPr lang="en-US"/>
          </a:p>
        </p:txBody>
      </p:sp>
      <p:sp>
        <p:nvSpPr>
          <p:cNvPr id="6" name="Slide Number Placeholder 5"/>
          <p:cNvSpPr>
            <a:spLocks noGrp="1"/>
          </p:cNvSpPr>
          <p:nvPr>
            <p:ph type="sldNum" sz="quarter" idx="12"/>
          </p:nvPr>
        </p:nvSpPr>
        <p:spPr/>
        <p:txBody>
          <a:bodyPr/>
          <a:lstStyle/>
          <a:p>
            <a:fld id="{3A7BE1EC-51F0-4CAA-95F8-624CBA5B8895}"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B8EEB4-6C62-49F6-8733-950537C97C1D}" type="datetime1">
              <a:rPr lang="en-US" smtClean="0"/>
              <a:pPr/>
              <a:t>7/28/2018</a:t>
            </a:fld>
            <a:endParaRPr lang="en-US"/>
          </a:p>
        </p:txBody>
      </p:sp>
      <p:sp>
        <p:nvSpPr>
          <p:cNvPr id="5" name="Footer Placeholder 4"/>
          <p:cNvSpPr>
            <a:spLocks noGrp="1"/>
          </p:cNvSpPr>
          <p:nvPr>
            <p:ph type="ftr" sz="quarter" idx="11"/>
          </p:nvPr>
        </p:nvSpPr>
        <p:spPr/>
        <p:txBody>
          <a:bodyPr/>
          <a:lstStyle/>
          <a:p>
            <a:r>
              <a:rPr lang="en-US" smtClean="0"/>
              <a:t>C&amp;DMA, MA&amp;UD</a:t>
            </a:r>
            <a:endParaRPr lang="en-US"/>
          </a:p>
        </p:txBody>
      </p:sp>
      <p:sp>
        <p:nvSpPr>
          <p:cNvPr id="6" name="Slide Number Placeholder 5"/>
          <p:cNvSpPr>
            <a:spLocks noGrp="1"/>
          </p:cNvSpPr>
          <p:nvPr>
            <p:ph type="sldNum" sz="quarter" idx="12"/>
          </p:nvPr>
        </p:nvSpPr>
        <p:spPr/>
        <p:txBody>
          <a:bodyPr/>
          <a:lstStyle/>
          <a:p>
            <a:fld id="{3A7BE1EC-51F0-4CAA-95F8-624CBA5B889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543D63-26EF-4ECC-AC1D-F86668008614}" type="datetime1">
              <a:rPr lang="en-US" smtClean="0"/>
              <a:pPr/>
              <a:t>7/28/2018</a:t>
            </a:fld>
            <a:endParaRPr lang="en-US"/>
          </a:p>
        </p:txBody>
      </p:sp>
      <p:sp>
        <p:nvSpPr>
          <p:cNvPr id="5" name="Footer Placeholder 4"/>
          <p:cNvSpPr>
            <a:spLocks noGrp="1"/>
          </p:cNvSpPr>
          <p:nvPr>
            <p:ph type="ftr" sz="quarter" idx="11"/>
          </p:nvPr>
        </p:nvSpPr>
        <p:spPr>
          <a:xfrm>
            <a:off x="2640597" y="6377459"/>
            <a:ext cx="3836404" cy="365125"/>
          </a:xfrm>
        </p:spPr>
        <p:txBody>
          <a:bodyPr/>
          <a:lstStyle/>
          <a:p>
            <a:r>
              <a:rPr lang="en-US" smtClean="0"/>
              <a:t>C&amp;DMA, MA&amp;UD</a:t>
            </a:r>
            <a:endParaRPr lang="en-US"/>
          </a:p>
        </p:txBody>
      </p:sp>
      <p:sp>
        <p:nvSpPr>
          <p:cNvPr id="6" name="Slide Number Placeholder 5"/>
          <p:cNvSpPr>
            <a:spLocks noGrp="1"/>
          </p:cNvSpPr>
          <p:nvPr>
            <p:ph type="sldNum" sz="quarter" idx="12"/>
          </p:nvPr>
        </p:nvSpPr>
        <p:spPr/>
        <p:txBody>
          <a:bodyPr/>
          <a:lstStyle/>
          <a:p>
            <a:fld id="{3A7BE1EC-51F0-4CAA-95F8-624CBA5B889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lvl1pPr algn="just">
              <a:lnSpc>
                <a:spcPct val="100000"/>
              </a:lnSpc>
              <a:spcBef>
                <a:spcPts val="600"/>
              </a:spcBef>
              <a:spcAft>
                <a:spcPts val="600"/>
              </a:spcAft>
              <a:defRPr/>
            </a:lvl1pPr>
            <a:lvl2pPr algn="just">
              <a:lnSpc>
                <a:spcPct val="100000"/>
              </a:lnSpc>
              <a:spcBef>
                <a:spcPts val="600"/>
              </a:spcBef>
              <a:spcAft>
                <a:spcPts val="600"/>
              </a:spcAft>
              <a:defRPr/>
            </a:lvl2pPr>
            <a:lvl3pPr algn="just">
              <a:lnSpc>
                <a:spcPct val="100000"/>
              </a:lnSpc>
              <a:spcBef>
                <a:spcPts val="600"/>
              </a:spcBef>
              <a:spcAft>
                <a:spcPts val="600"/>
              </a:spcAft>
              <a:defRPr/>
            </a:lvl3pPr>
            <a:lvl4pPr algn="just">
              <a:lnSpc>
                <a:spcPct val="100000"/>
              </a:lnSpc>
              <a:spcBef>
                <a:spcPts val="600"/>
              </a:spcBef>
              <a:spcAft>
                <a:spcPts val="600"/>
              </a:spcAft>
              <a:defRPr/>
            </a:lvl4pPr>
            <a:lvl5pPr algn="just">
              <a:lnSpc>
                <a:spcPct val="100000"/>
              </a:lnSpc>
              <a:spcBef>
                <a:spcPts val="600"/>
              </a:spcBef>
              <a:spcAft>
                <a:spcPts val="600"/>
              </a:spcAft>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lvl1pPr>
              <a:defRPr b="1"/>
            </a:lvl1pPr>
          </a:lstStyle>
          <a:p>
            <a:fld id="{15632BEE-EFB9-4265-901D-F860172717D2}" type="datetime1">
              <a:rPr lang="en-US" smtClean="0"/>
              <a:pPr/>
              <a:t>7/28/2018</a:t>
            </a:fld>
            <a:endParaRPr lang="en-US" dirty="0"/>
          </a:p>
        </p:txBody>
      </p:sp>
      <p:sp>
        <p:nvSpPr>
          <p:cNvPr id="5" name="Footer Placeholder 4"/>
          <p:cNvSpPr>
            <a:spLocks noGrp="1"/>
          </p:cNvSpPr>
          <p:nvPr>
            <p:ph type="ftr" sz="quarter" idx="11"/>
          </p:nvPr>
        </p:nvSpPr>
        <p:spPr/>
        <p:txBody>
          <a:bodyPr/>
          <a:lstStyle>
            <a:lvl1pPr algn="l">
              <a:defRPr b="1"/>
            </a:lvl1pPr>
          </a:lstStyle>
          <a:p>
            <a:pPr marL="287338" indent="681038"/>
            <a:r>
              <a:rPr lang="en-US" dirty="0" smtClean="0"/>
              <a:t>               MA&amp;UD</a:t>
            </a:r>
            <a:endParaRPr lang="en-US" dirty="0"/>
          </a:p>
        </p:txBody>
      </p:sp>
      <p:sp>
        <p:nvSpPr>
          <p:cNvPr id="6" name="Slide Number Placeholder 5"/>
          <p:cNvSpPr>
            <a:spLocks noGrp="1"/>
          </p:cNvSpPr>
          <p:nvPr>
            <p:ph type="sldNum" sz="quarter" idx="12"/>
          </p:nvPr>
        </p:nvSpPr>
        <p:spPr/>
        <p:txBody>
          <a:bodyPr/>
          <a:lstStyle>
            <a:lvl1pPr>
              <a:defRPr sz="1400" b="1"/>
            </a:lvl1pPr>
          </a:lstStyle>
          <a:p>
            <a:fld id="{3A7BE1EC-51F0-4CAA-95F8-624CBA5B889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 name="Rectangle 8"/>
          <p:cNvSpPr/>
          <p:nvPr/>
        </p:nvSpPr>
        <p:spPr bwMode="ltGray">
          <a:xfrm>
            <a:off x="0" y="0"/>
            <a:ext cx="9144000" cy="3886199"/>
          </a:xfrm>
          <a:prstGeom prst="rect">
            <a:avLst/>
          </a:prstGeom>
          <a:solidFill>
            <a:srgbClr val="3399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384048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F143BA4-31AF-4138-91A0-ECE547E26348}" type="datetime1">
              <a:rPr lang="en-US" smtClean="0"/>
              <a:pPr/>
              <a:t>7/28/2018</a:t>
            </a:fld>
            <a:endParaRPr lang="en-US"/>
          </a:p>
        </p:txBody>
      </p:sp>
      <p:sp>
        <p:nvSpPr>
          <p:cNvPr id="5" name="Footer Placeholder 4"/>
          <p:cNvSpPr>
            <a:spLocks noGrp="1"/>
          </p:cNvSpPr>
          <p:nvPr>
            <p:ph type="ftr" sz="quarter" idx="11"/>
          </p:nvPr>
        </p:nvSpPr>
        <p:spPr/>
        <p:txBody>
          <a:bodyPr/>
          <a:lstStyle/>
          <a:p>
            <a:r>
              <a:rPr lang="en-US" smtClean="0"/>
              <a:t>C&amp;DMA, MA&amp;UD</a:t>
            </a:r>
            <a:endParaRPr lang="en-US"/>
          </a:p>
        </p:txBody>
      </p:sp>
      <p:sp>
        <p:nvSpPr>
          <p:cNvPr id="6" name="Slide Number Placeholder 5"/>
          <p:cNvSpPr>
            <a:spLocks noGrp="1"/>
          </p:cNvSpPr>
          <p:nvPr>
            <p:ph type="sldNum" sz="quarter" idx="12"/>
          </p:nvPr>
        </p:nvSpPr>
        <p:spPr/>
        <p:txBody>
          <a:bodyPr/>
          <a:lstStyle/>
          <a:p>
            <a:fld id="{3A7BE1EC-51F0-4CAA-95F8-624CBA5B889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E002DED-8A78-4B4F-ABDF-F3846F08CF12}" type="datetime1">
              <a:rPr lang="en-US" smtClean="0"/>
              <a:pPr/>
              <a:t>7/28/2018</a:t>
            </a:fld>
            <a:endParaRPr lang="en-US"/>
          </a:p>
        </p:txBody>
      </p:sp>
      <p:sp>
        <p:nvSpPr>
          <p:cNvPr id="6" name="Footer Placeholder 5"/>
          <p:cNvSpPr>
            <a:spLocks noGrp="1"/>
          </p:cNvSpPr>
          <p:nvPr>
            <p:ph type="ftr" sz="quarter" idx="11"/>
          </p:nvPr>
        </p:nvSpPr>
        <p:spPr/>
        <p:txBody>
          <a:bodyPr/>
          <a:lstStyle/>
          <a:p>
            <a:r>
              <a:rPr lang="en-US" smtClean="0"/>
              <a:t>C&amp;DMA, MA&amp;UD</a:t>
            </a:r>
            <a:endParaRPr lang="en-US"/>
          </a:p>
        </p:txBody>
      </p:sp>
      <p:sp>
        <p:nvSpPr>
          <p:cNvPr id="7" name="Slide Number Placeholder 6"/>
          <p:cNvSpPr>
            <a:spLocks noGrp="1"/>
          </p:cNvSpPr>
          <p:nvPr>
            <p:ph type="sldNum" sz="quarter" idx="12"/>
          </p:nvPr>
        </p:nvSpPr>
        <p:spPr/>
        <p:txBody>
          <a:bodyPr/>
          <a:lstStyle/>
          <a:p>
            <a:fld id="{3A7BE1EC-51F0-4CAA-95F8-624CBA5B889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3BF4425-0349-4AA4-9D9F-20B1201967A9}" type="datetime1">
              <a:rPr lang="en-US" smtClean="0"/>
              <a:pPr/>
              <a:t>7/28/2018</a:t>
            </a:fld>
            <a:endParaRPr lang="en-US"/>
          </a:p>
        </p:txBody>
      </p:sp>
      <p:sp>
        <p:nvSpPr>
          <p:cNvPr id="8" name="Footer Placeholder 7"/>
          <p:cNvSpPr>
            <a:spLocks noGrp="1"/>
          </p:cNvSpPr>
          <p:nvPr>
            <p:ph type="ftr" sz="quarter" idx="11"/>
          </p:nvPr>
        </p:nvSpPr>
        <p:spPr/>
        <p:txBody>
          <a:bodyPr/>
          <a:lstStyle/>
          <a:p>
            <a:r>
              <a:rPr lang="en-US" smtClean="0"/>
              <a:t>C&amp;DMA, MA&amp;UD</a:t>
            </a:r>
            <a:endParaRPr lang="en-US"/>
          </a:p>
        </p:txBody>
      </p:sp>
      <p:sp>
        <p:nvSpPr>
          <p:cNvPr id="9" name="Slide Number Placeholder 8"/>
          <p:cNvSpPr>
            <a:spLocks noGrp="1"/>
          </p:cNvSpPr>
          <p:nvPr>
            <p:ph type="sldNum" sz="quarter" idx="12"/>
          </p:nvPr>
        </p:nvSpPr>
        <p:spPr/>
        <p:txBody>
          <a:bodyPr/>
          <a:lstStyle/>
          <a:p>
            <a:fld id="{3A7BE1EC-51F0-4CAA-95F8-624CBA5B889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3CEB550-38DD-4453-AC5D-AAB03654AA90}" type="datetime1">
              <a:rPr lang="en-US" smtClean="0"/>
              <a:pPr/>
              <a:t>7/28/2018</a:t>
            </a:fld>
            <a:endParaRPr lang="en-US"/>
          </a:p>
        </p:txBody>
      </p:sp>
      <p:sp>
        <p:nvSpPr>
          <p:cNvPr id="4" name="Footer Placeholder 3"/>
          <p:cNvSpPr>
            <a:spLocks noGrp="1"/>
          </p:cNvSpPr>
          <p:nvPr>
            <p:ph type="ftr" sz="quarter" idx="11"/>
          </p:nvPr>
        </p:nvSpPr>
        <p:spPr/>
        <p:txBody>
          <a:bodyPr/>
          <a:lstStyle/>
          <a:p>
            <a:r>
              <a:rPr lang="en-US" dirty="0" smtClean="0"/>
              <a:t>                     MA&amp;UD</a:t>
            </a:r>
            <a:endParaRPr lang="en-US" dirty="0"/>
          </a:p>
        </p:txBody>
      </p:sp>
      <p:sp>
        <p:nvSpPr>
          <p:cNvPr id="5" name="Slide Number Placeholder 4"/>
          <p:cNvSpPr>
            <a:spLocks noGrp="1"/>
          </p:cNvSpPr>
          <p:nvPr>
            <p:ph type="sldNum" sz="quarter" idx="12"/>
          </p:nvPr>
        </p:nvSpPr>
        <p:spPr/>
        <p:txBody>
          <a:bodyPr/>
          <a:lstStyle/>
          <a:p>
            <a:fld id="{3A7BE1EC-51F0-4CAA-95F8-624CBA5B889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36B9AA-EA79-478B-AEEC-CC85BFC1EB47}" type="datetime1">
              <a:rPr lang="en-US" smtClean="0"/>
              <a:pPr/>
              <a:t>7/28/2018</a:t>
            </a:fld>
            <a:endParaRPr lang="en-US"/>
          </a:p>
        </p:txBody>
      </p:sp>
      <p:sp>
        <p:nvSpPr>
          <p:cNvPr id="3" name="Footer Placeholder 2"/>
          <p:cNvSpPr>
            <a:spLocks noGrp="1"/>
          </p:cNvSpPr>
          <p:nvPr>
            <p:ph type="ftr" sz="quarter" idx="11"/>
          </p:nvPr>
        </p:nvSpPr>
        <p:spPr/>
        <p:txBody>
          <a:bodyPr/>
          <a:lstStyle/>
          <a:p>
            <a:r>
              <a:rPr lang="en-US" smtClean="0"/>
              <a:t>C&amp;DMA, MA&amp;UD</a:t>
            </a:r>
            <a:endParaRPr lang="en-US"/>
          </a:p>
        </p:txBody>
      </p:sp>
      <p:sp>
        <p:nvSpPr>
          <p:cNvPr id="4" name="Slide Number Placeholder 3"/>
          <p:cNvSpPr>
            <a:spLocks noGrp="1"/>
          </p:cNvSpPr>
          <p:nvPr>
            <p:ph type="sldNum" sz="quarter" idx="12"/>
          </p:nvPr>
        </p:nvSpPr>
        <p:spPr/>
        <p:txBody>
          <a:bodyPr/>
          <a:lstStyle/>
          <a:p>
            <a:fld id="{3A7BE1EC-51F0-4CAA-95F8-624CBA5B889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11E1419-F9EE-4D56-B5D8-5E26A842AA7B}" type="datetime1">
              <a:rPr lang="en-US" smtClean="0"/>
              <a:pPr/>
              <a:t>7/28/2018</a:t>
            </a:fld>
            <a:endParaRPr lang="en-US"/>
          </a:p>
        </p:txBody>
      </p:sp>
      <p:sp>
        <p:nvSpPr>
          <p:cNvPr id="6" name="Footer Placeholder 5"/>
          <p:cNvSpPr>
            <a:spLocks noGrp="1"/>
          </p:cNvSpPr>
          <p:nvPr>
            <p:ph type="ftr" sz="quarter" idx="11"/>
          </p:nvPr>
        </p:nvSpPr>
        <p:spPr/>
        <p:txBody>
          <a:bodyPr/>
          <a:lstStyle/>
          <a:p>
            <a:r>
              <a:rPr lang="en-US" smtClean="0"/>
              <a:t>C&amp;DMA, MA&amp;UD</a:t>
            </a:r>
            <a:endParaRPr lang="en-US"/>
          </a:p>
        </p:txBody>
      </p:sp>
      <p:sp>
        <p:nvSpPr>
          <p:cNvPr id="7" name="Slide Number Placeholder 6"/>
          <p:cNvSpPr>
            <a:spLocks noGrp="1"/>
          </p:cNvSpPr>
          <p:nvPr>
            <p:ph type="sldNum" sz="quarter" idx="12"/>
          </p:nvPr>
        </p:nvSpPr>
        <p:spPr/>
        <p:txBody>
          <a:bodyPr/>
          <a:lstStyle/>
          <a:p>
            <a:fld id="{3A7BE1EC-51F0-4CAA-95F8-624CBA5B8895}"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0E53829E-7A71-4694-AD7C-2E0F150E2EEF}" type="datetime1">
              <a:rPr lang="en-US" smtClean="0"/>
              <a:pPr/>
              <a:t>7/28/2018</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n-US" smtClean="0"/>
              <a:t>C&amp;DMA, MA&amp;UD</a:t>
            </a:r>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3A7BE1EC-51F0-4CAA-95F8-624CBA5B889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3399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BB58363A-8E32-4110-81EA-ED453CC3C2A5}" type="datetime1">
              <a:rPr lang="en-US" smtClean="0"/>
              <a:pPr/>
              <a:t>7/28/2018</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r>
              <a:rPr lang="en-US" dirty="0" smtClean="0"/>
              <a:t>                                       MA&amp;UD</a:t>
            </a:r>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A7BE1EC-51F0-4CAA-95F8-624CBA5B889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l" rtl="0" eaLnBrk="1" latinLnBrk="0" hangingPunct="1">
        <a:spcBef>
          <a:spcPct val="0"/>
        </a:spcBef>
        <a:buNone/>
        <a:defRPr kumimoji="0" sz="4500" b="1" kern="1200">
          <a:solidFill>
            <a:schemeClr val="bg1"/>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dpms.dtcp.telangana.gov.in/AutoDCR.Dashboard/cdma/dashboard.aspx" TargetMode="External"/><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hyperlink" Target="http://www.cdma.telangana.gov.in/" TargetMode="Externa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05000"/>
            <a:ext cx="8077200" cy="2819400"/>
          </a:xfrm>
        </p:spPr>
        <p:txBody>
          <a:bodyPr>
            <a:noAutofit/>
          </a:bodyPr>
          <a:lstStyle/>
          <a:p>
            <a:pPr algn="ctr"/>
            <a:r>
              <a:rPr lang="en-US" sz="4800" dirty="0" smtClean="0">
                <a:solidFill>
                  <a:schemeClr val="tx1"/>
                </a:solidFill>
              </a:rPr>
              <a:t/>
            </a:r>
            <a:br>
              <a:rPr lang="en-US" sz="4800" dirty="0" smtClean="0">
                <a:solidFill>
                  <a:schemeClr val="tx1"/>
                </a:solidFill>
              </a:rPr>
            </a:br>
            <a:r>
              <a:rPr lang="en-US" sz="4800" dirty="0" smtClean="0">
                <a:solidFill>
                  <a:schemeClr val="tx1"/>
                </a:solidFill>
              </a:rPr>
              <a:t>e</a:t>
            </a:r>
            <a:r>
              <a:rPr lang="en-US" sz="4000" dirty="0" smtClean="0">
                <a:solidFill>
                  <a:schemeClr val="tx1"/>
                </a:solidFill>
              </a:rPr>
              <a:t>-Governance Initiatives in </a:t>
            </a:r>
            <a:br>
              <a:rPr lang="en-US" sz="4000" dirty="0" smtClean="0">
                <a:solidFill>
                  <a:schemeClr val="tx1"/>
                </a:solidFill>
              </a:rPr>
            </a:br>
            <a:r>
              <a:rPr lang="en-US" sz="4000" dirty="0" smtClean="0">
                <a:solidFill>
                  <a:schemeClr val="tx1"/>
                </a:solidFill>
              </a:rPr>
              <a:t>Urban Local Bodies </a:t>
            </a:r>
            <a:br>
              <a:rPr lang="en-US" sz="4000" dirty="0" smtClean="0">
                <a:solidFill>
                  <a:schemeClr val="tx1"/>
                </a:solidFill>
              </a:rPr>
            </a:br>
            <a:r>
              <a:rPr lang="en-US" sz="4000" dirty="0" smtClean="0">
                <a:solidFill>
                  <a:schemeClr val="tx1"/>
                </a:solidFill>
              </a:rPr>
              <a:t>in </a:t>
            </a:r>
            <a:r>
              <a:rPr lang="en-US" sz="4000" dirty="0" err="1" smtClean="0">
                <a:solidFill>
                  <a:schemeClr val="tx1"/>
                </a:solidFill>
              </a:rPr>
              <a:t>Telangana</a:t>
            </a:r>
            <a:r>
              <a:rPr lang="en-US" sz="4000" dirty="0" smtClean="0">
                <a:solidFill>
                  <a:schemeClr val="tx1"/>
                </a:solidFill>
              </a:rPr>
              <a:t> </a:t>
            </a:r>
            <a:r>
              <a:rPr lang="en-US" sz="4000" dirty="0" smtClean="0">
                <a:solidFill>
                  <a:schemeClr val="tx1"/>
                </a:solidFill>
              </a:rPr>
              <a:t>State</a:t>
            </a:r>
            <a:endParaRPr lang="en-US" sz="4000" dirty="0">
              <a:solidFill>
                <a:schemeClr val="tx1"/>
              </a:solidFill>
            </a:endParaRPr>
          </a:p>
        </p:txBody>
      </p:sp>
      <p:sp>
        <p:nvSpPr>
          <p:cNvPr id="3" name="Subtitle 2"/>
          <p:cNvSpPr>
            <a:spLocks noGrp="1"/>
          </p:cNvSpPr>
          <p:nvPr>
            <p:ph type="subTitle" idx="1"/>
          </p:nvPr>
        </p:nvSpPr>
        <p:spPr>
          <a:xfrm>
            <a:off x="0" y="5181600"/>
            <a:ext cx="9144000" cy="1499616"/>
          </a:xfrm>
        </p:spPr>
        <p:txBody>
          <a:bodyPr anchor="ctr" anchorCtr="0">
            <a:normAutofit/>
          </a:bodyPr>
          <a:lstStyle/>
          <a:p>
            <a:pPr algn="ctr"/>
            <a:r>
              <a:rPr lang="en-US" sz="2600" b="1" dirty="0" smtClean="0">
                <a:solidFill>
                  <a:srgbClr val="002060"/>
                </a:solidFill>
              </a:rPr>
              <a:t>Commissioner &amp; Director of Municipal Administration  Government of Telangana</a:t>
            </a:r>
          </a:p>
        </p:txBody>
      </p:sp>
      <p:pic>
        <p:nvPicPr>
          <p:cNvPr id="7" name="Picture 6" descr="download.jpg"/>
          <p:cNvPicPr>
            <a:picLocks noChangeAspect="1"/>
          </p:cNvPicPr>
          <p:nvPr/>
        </p:nvPicPr>
        <p:blipFill>
          <a:blip r:embed="rId2">
            <a:clrChange>
              <a:clrFrom>
                <a:srgbClr val="000000"/>
              </a:clrFrom>
              <a:clrTo>
                <a:srgbClr val="000000">
                  <a:alpha val="0"/>
                </a:srgbClr>
              </a:clrTo>
            </a:clrChange>
          </a:blip>
          <a:stretch>
            <a:fillRect/>
          </a:stretch>
        </p:blipFill>
        <p:spPr>
          <a:xfrm>
            <a:off x="3733800" y="152400"/>
            <a:ext cx="1752600" cy="17526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Property Mapping - Outcomes</a:t>
            </a:r>
            <a:endParaRPr lang="en-US" dirty="0"/>
          </a:p>
        </p:txBody>
      </p:sp>
      <p:sp>
        <p:nvSpPr>
          <p:cNvPr id="3" name="Content Placeholder 2"/>
          <p:cNvSpPr>
            <a:spLocks noGrp="1"/>
          </p:cNvSpPr>
          <p:nvPr>
            <p:ph idx="1"/>
          </p:nvPr>
        </p:nvSpPr>
        <p:spPr/>
        <p:txBody>
          <a:bodyPr>
            <a:noAutofit/>
          </a:bodyPr>
          <a:lstStyle/>
          <a:p>
            <a:r>
              <a:rPr lang="en-US" sz="2000" b="1" dirty="0" smtClean="0"/>
              <a:t>12.5 </a:t>
            </a:r>
            <a:r>
              <a:rPr lang="en-US" sz="2000" b="1" dirty="0" err="1" smtClean="0"/>
              <a:t>lakh</a:t>
            </a:r>
            <a:r>
              <a:rPr lang="en-US" sz="2000" b="1" dirty="0" smtClean="0"/>
              <a:t> properties </a:t>
            </a:r>
            <a:r>
              <a:rPr lang="en-US" sz="2000" dirty="0" smtClean="0"/>
              <a:t>in the 72 Urban Local Bodies (ULBs) have been mapped  using this process. </a:t>
            </a:r>
          </a:p>
          <a:p>
            <a:r>
              <a:rPr lang="en-US" sz="2000" b="1" dirty="0" smtClean="0"/>
              <a:t>20100 new / un assessed properties </a:t>
            </a:r>
            <a:r>
              <a:rPr lang="en-US" sz="2000" dirty="0" smtClean="0"/>
              <a:t>are mapped in all the 72 ULBs and  brought into tax net.</a:t>
            </a:r>
          </a:p>
          <a:p>
            <a:r>
              <a:rPr lang="en-US" sz="2000" dirty="0" smtClean="0"/>
              <a:t>Geo-spatial data properties made available on the </a:t>
            </a:r>
            <a:r>
              <a:rPr lang="en-US" sz="2000" b="1" dirty="0" smtClean="0"/>
              <a:t>public domain </a:t>
            </a:r>
            <a:r>
              <a:rPr lang="en-US" sz="2000" dirty="0" smtClean="0"/>
              <a:t>and the citizens could view every detail information of the property online without visiting the ULB office.</a:t>
            </a:r>
          </a:p>
          <a:p>
            <a:r>
              <a:rPr lang="en-US" sz="2000" b="1" dirty="0" smtClean="0"/>
              <a:t>Access to information </a:t>
            </a:r>
            <a:r>
              <a:rPr lang="en-US" sz="2000" dirty="0" smtClean="0"/>
              <a:t>online and ensure transparency, time bound and hassle-free services </a:t>
            </a:r>
            <a:r>
              <a:rPr lang="en-US" sz="2000" dirty="0" err="1" smtClean="0"/>
              <a:t>w.r.t</a:t>
            </a:r>
            <a:r>
              <a:rPr lang="en-US" sz="2000" dirty="0" smtClean="0"/>
              <a:t> property information</a:t>
            </a:r>
          </a:p>
          <a:p>
            <a:r>
              <a:rPr lang="en-IN" sz="2000" b="1" dirty="0" smtClean="0"/>
              <a:t>Validated the Bhuvan data </a:t>
            </a:r>
            <a:r>
              <a:rPr lang="en-IN" sz="2000" dirty="0" smtClean="0"/>
              <a:t>with tax data base and found </a:t>
            </a:r>
            <a:r>
              <a:rPr lang="en-US" sz="2000" b="1" dirty="0" smtClean="0"/>
              <a:t>42% variation</a:t>
            </a:r>
            <a:r>
              <a:rPr lang="en-US" sz="2000" dirty="0" smtClean="0"/>
              <a:t>.</a:t>
            </a:r>
          </a:p>
          <a:p>
            <a:r>
              <a:rPr lang="en-IN" sz="2000" dirty="0" smtClean="0"/>
              <a:t>Transformed the variation data into </a:t>
            </a:r>
            <a:r>
              <a:rPr lang="en-IN" sz="2000" b="1" dirty="0" smtClean="0"/>
              <a:t>revenue model </a:t>
            </a:r>
            <a:r>
              <a:rPr lang="en-IN" sz="2000" dirty="0" smtClean="0"/>
              <a:t>through un-assessed and under-assessed properties to an extent of Rs.27 </a:t>
            </a:r>
            <a:r>
              <a:rPr lang="en-IN" sz="2000" dirty="0" err="1" smtClean="0"/>
              <a:t>Crores</a:t>
            </a:r>
            <a:r>
              <a:rPr lang="en-IN" sz="2000" dirty="0" smtClean="0"/>
              <a:t>.</a:t>
            </a:r>
            <a:endParaRPr lang="en-US" sz="2000" dirty="0" smtClean="0"/>
          </a:p>
          <a:p>
            <a:endParaRPr lang="en-US" sz="2000" dirty="0" smtClean="0"/>
          </a:p>
          <a:p>
            <a:endParaRPr lang="en-US" sz="2300" dirty="0"/>
          </a:p>
        </p:txBody>
      </p:sp>
      <p:sp>
        <p:nvSpPr>
          <p:cNvPr id="6" name="Slide Number Placeholder 5"/>
          <p:cNvSpPr>
            <a:spLocks noGrp="1"/>
          </p:cNvSpPr>
          <p:nvPr>
            <p:ph type="sldNum" sz="quarter" idx="12"/>
          </p:nvPr>
        </p:nvSpPr>
        <p:spPr/>
        <p:txBody>
          <a:bodyPr/>
          <a:lstStyle/>
          <a:p>
            <a:fld id="{3A7BE1EC-51F0-4CAA-95F8-624CBA5B8895}"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GIS based large scale Base map</a:t>
            </a:r>
            <a:endParaRPr lang="en-US" dirty="0"/>
          </a:p>
        </p:txBody>
      </p:sp>
      <p:sp>
        <p:nvSpPr>
          <p:cNvPr id="3" name="Content Placeholder 2"/>
          <p:cNvSpPr>
            <a:spLocks noGrp="1"/>
          </p:cNvSpPr>
          <p:nvPr>
            <p:ph idx="1"/>
          </p:nvPr>
        </p:nvSpPr>
        <p:spPr/>
        <p:txBody>
          <a:bodyPr>
            <a:normAutofit fontScale="47500" lnSpcReduction="20000"/>
          </a:bodyPr>
          <a:lstStyle/>
          <a:p>
            <a:pPr marL="12700">
              <a:spcBef>
                <a:spcPts val="765"/>
              </a:spcBef>
            </a:pPr>
            <a:r>
              <a:rPr lang="en-US" sz="4400" b="1" spc="-15" dirty="0" smtClean="0">
                <a:solidFill>
                  <a:srgbClr val="FF0000"/>
                </a:solidFill>
                <a:cs typeface="Calibri"/>
              </a:rPr>
              <a:t>Present</a:t>
            </a:r>
            <a:r>
              <a:rPr lang="en-US" sz="4400" b="1" spc="5" dirty="0" smtClean="0">
                <a:solidFill>
                  <a:srgbClr val="FF0000"/>
                </a:solidFill>
                <a:cs typeface="Calibri"/>
              </a:rPr>
              <a:t> </a:t>
            </a:r>
            <a:r>
              <a:rPr lang="en-US" sz="4400" b="1" spc="-5" dirty="0" smtClean="0">
                <a:solidFill>
                  <a:srgbClr val="FF0000"/>
                </a:solidFill>
                <a:cs typeface="Calibri"/>
              </a:rPr>
              <a:t>project</a:t>
            </a:r>
            <a:endParaRPr lang="en-US" sz="4400" dirty="0" smtClean="0">
              <a:cs typeface="Calibri"/>
            </a:endParaRPr>
          </a:p>
          <a:p>
            <a:pPr marL="269875" indent="-257175">
              <a:spcBef>
                <a:spcPts val="190"/>
              </a:spcBef>
              <a:buFont typeface="Arial"/>
              <a:buChar char="•"/>
              <a:tabLst>
                <a:tab pos="269875" algn="l"/>
                <a:tab pos="270510" algn="l"/>
              </a:tabLst>
            </a:pPr>
            <a:r>
              <a:rPr lang="en-US" spc="-10" dirty="0" smtClean="0">
                <a:solidFill>
                  <a:srgbClr val="001F5F"/>
                </a:solidFill>
                <a:cs typeface="Calibri"/>
              </a:rPr>
              <a:t>Present </a:t>
            </a:r>
            <a:r>
              <a:rPr lang="en-US" spc="-5" dirty="0" smtClean="0">
                <a:solidFill>
                  <a:srgbClr val="001F5F"/>
                </a:solidFill>
                <a:cs typeface="Calibri"/>
              </a:rPr>
              <a:t>Base </a:t>
            </a:r>
            <a:r>
              <a:rPr lang="en-US" spc="-10" dirty="0" smtClean="0">
                <a:solidFill>
                  <a:srgbClr val="001F5F"/>
                </a:solidFill>
                <a:cs typeface="Calibri"/>
              </a:rPr>
              <a:t>Maps </a:t>
            </a:r>
            <a:r>
              <a:rPr lang="en-US" spc="-15" dirty="0" smtClean="0">
                <a:solidFill>
                  <a:srgbClr val="001F5F"/>
                </a:solidFill>
                <a:cs typeface="Calibri"/>
              </a:rPr>
              <a:t>are </a:t>
            </a:r>
            <a:r>
              <a:rPr lang="en-US" spc="-10" dirty="0" smtClean="0">
                <a:solidFill>
                  <a:srgbClr val="001F5F"/>
                </a:solidFill>
                <a:cs typeface="Calibri"/>
              </a:rPr>
              <a:t>prepared </a:t>
            </a:r>
            <a:r>
              <a:rPr lang="en-US" spc="-5" dirty="0" smtClean="0">
                <a:solidFill>
                  <a:srgbClr val="001F5F"/>
                </a:solidFill>
                <a:cs typeface="Calibri"/>
              </a:rPr>
              <a:t>on </a:t>
            </a:r>
            <a:r>
              <a:rPr lang="en-US" spc="-10" dirty="0" smtClean="0">
                <a:solidFill>
                  <a:srgbClr val="001F5F"/>
                </a:solidFill>
                <a:cs typeface="Calibri"/>
              </a:rPr>
              <a:t>1:1000</a:t>
            </a:r>
            <a:r>
              <a:rPr lang="en-US" spc="145" dirty="0" smtClean="0">
                <a:solidFill>
                  <a:srgbClr val="001F5F"/>
                </a:solidFill>
                <a:cs typeface="Calibri"/>
              </a:rPr>
              <a:t> </a:t>
            </a:r>
            <a:r>
              <a:rPr lang="en-US" spc="-5" dirty="0" smtClean="0">
                <a:solidFill>
                  <a:srgbClr val="001F5F"/>
                </a:solidFill>
                <a:cs typeface="Calibri"/>
              </a:rPr>
              <a:t>scales.</a:t>
            </a:r>
            <a:endParaRPr lang="en-US" dirty="0" smtClean="0">
              <a:cs typeface="Calibri"/>
            </a:endParaRPr>
          </a:p>
          <a:p>
            <a:pPr marL="269875" indent="-257175">
              <a:spcBef>
                <a:spcPts val="135"/>
              </a:spcBef>
              <a:buFont typeface="Arial"/>
              <a:buChar char="•"/>
              <a:tabLst>
                <a:tab pos="269875" algn="l"/>
                <a:tab pos="270510" algn="l"/>
              </a:tabLst>
            </a:pPr>
            <a:r>
              <a:rPr lang="en-US" spc="-5" dirty="0" smtClean="0">
                <a:solidFill>
                  <a:srgbClr val="001F5F"/>
                </a:solidFill>
                <a:cs typeface="Calibri"/>
              </a:rPr>
              <a:t>Inputs </a:t>
            </a:r>
            <a:r>
              <a:rPr lang="en-US" spc="-15" dirty="0" smtClean="0">
                <a:solidFill>
                  <a:srgbClr val="001F5F"/>
                </a:solidFill>
                <a:cs typeface="Calibri"/>
              </a:rPr>
              <a:t>are from </a:t>
            </a:r>
            <a:r>
              <a:rPr lang="en-US" spc="-5" dirty="0" smtClean="0">
                <a:solidFill>
                  <a:srgbClr val="001F5F"/>
                </a:solidFill>
                <a:cs typeface="Calibri"/>
              </a:rPr>
              <a:t>High Resolution (0.5m) </a:t>
            </a:r>
            <a:r>
              <a:rPr lang="en-US" spc="-10" dirty="0" smtClean="0">
                <a:solidFill>
                  <a:srgbClr val="001F5F"/>
                </a:solidFill>
                <a:cs typeface="Calibri"/>
              </a:rPr>
              <a:t>Satellite data, </a:t>
            </a:r>
            <a:r>
              <a:rPr lang="en-US" spc="-5" dirty="0" smtClean="0">
                <a:solidFill>
                  <a:srgbClr val="001F5F"/>
                </a:solidFill>
                <a:cs typeface="Calibri"/>
              </a:rPr>
              <a:t>GPS &amp; </a:t>
            </a:r>
            <a:r>
              <a:rPr lang="en-US" spc="-10" dirty="0" smtClean="0">
                <a:solidFill>
                  <a:srgbClr val="001F5F"/>
                </a:solidFill>
                <a:cs typeface="Calibri"/>
              </a:rPr>
              <a:t>ETS </a:t>
            </a:r>
            <a:r>
              <a:rPr lang="en-US" spc="-5" dirty="0" smtClean="0">
                <a:solidFill>
                  <a:srgbClr val="001F5F"/>
                </a:solidFill>
                <a:cs typeface="Calibri"/>
              </a:rPr>
              <a:t>based</a:t>
            </a:r>
            <a:r>
              <a:rPr lang="en-US" spc="110" dirty="0" smtClean="0">
                <a:solidFill>
                  <a:srgbClr val="001F5F"/>
                </a:solidFill>
                <a:cs typeface="Calibri"/>
              </a:rPr>
              <a:t> </a:t>
            </a:r>
            <a:r>
              <a:rPr lang="en-US" spc="-10" dirty="0" smtClean="0">
                <a:solidFill>
                  <a:srgbClr val="001F5F"/>
                </a:solidFill>
                <a:cs typeface="Calibri"/>
              </a:rPr>
              <a:t>surveys.</a:t>
            </a:r>
            <a:endParaRPr lang="en-US" dirty="0" smtClean="0">
              <a:cs typeface="Calibri"/>
            </a:endParaRPr>
          </a:p>
          <a:p>
            <a:pPr marL="269875" indent="-257175">
              <a:spcBef>
                <a:spcPts val="140"/>
              </a:spcBef>
              <a:buFont typeface="Arial"/>
              <a:buChar char="•"/>
              <a:tabLst>
                <a:tab pos="269875" algn="l"/>
                <a:tab pos="270510" algn="l"/>
              </a:tabLst>
            </a:pPr>
            <a:r>
              <a:rPr lang="en-US" spc="-10" dirty="0" smtClean="0">
                <a:solidFill>
                  <a:srgbClr val="001F5F"/>
                </a:solidFill>
                <a:cs typeface="Calibri"/>
              </a:rPr>
              <a:t>Satellite </a:t>
            </a:r>
            <a:r>
              <a:rPr lang="en-US" spc="-15" dirty="0" smtClean="0">
                <a:solidFill>
                  <a:srgbClr val="001F5F"/>
                </a:solidFill>
                <a:cs typeface="Calibri"/>
              </a:rPr>
              <a:t>data </a:t>
            </a:r>
            <a:r>
              <a:rPr lang="en-US" spc="-5" dirty="0" smtClean="0">
                <a:solidFill>
                  <a:srgbClr val="001F5F"/>
                </a:solidFill>
                <a:cs typeface="Calibri"/>
              </a:rPr>
              <a:t>and GIS </a:t>
            </a:r>
            <a:r>
              <a:rPr lang="en-US" spc="-20" dirty="0" smtClean="0">
                <a:solidFill>
                  <a:srgbClr val="001F5F"/>
                </a:solidFill>
                <a:cs typeface="Calibri"/>
              </a:rPr>
              <a:t>Technology </a:t>
            </a:r>
            <a:r>
              <a:rPr lang="en-US" spc="-5" dirty="0" smtClean="0">
                <a:solidFill>
                  <a:srgbClr val="001F5F"/>
                </a:solidFill>
                <a:cs typeface="Calibri"/>
              </a:rPr>
              <a:t>based </a:t>
            </a:r>
            <a:r>
              <a:rPr lang="en-US" spc="-10" dirty="0" smtClean="0">
                <a:solidFill>
                  <a:srgbClr val="001F5F"/>
                </a:solidFill>
                <a:cs typeface="Calibri"/>
              </a:rPr>
              <a:t>methods </a:t>
            </a:r>
            <a:r>
              <a:rPr lang="en-US" spc="-15" dirty="0" smtClean="0">
                <a:solidFill>
                  <a:srgbClr val="001F5F"/>
                </a:solidFill>
                <a:cs typeface="Calibri"/>
              </a:rPr>
              <a:t>are</a:t>
            </a:r>
            <a:r>
              <a:rPr lang="en-US" spc="75" dirty="0" smtClean="0">
                <a:solidFill>
                  <a:srgbClr val="001F5F"/>
                </a:solidFill>
                <a:cs typeface="Calibri"/>
              </a:rPr>
              <a:t> </a:t>
            </a:r>
            <a:r>
              <a:rPr lang="en-US" spc="-10" dirty="0" smtClean="0">
                <a:solidFill>
                  <a:srgbClr val="001F5F"/>
                </a:solidFill>
                <a:cs typeface="Calibri"/>
              </a:rPr>
              <a:t>followed.</a:t>
            </a:r>
            <a:endParaRPr lang="en-US" dirty="0" smtClean="0">
              <a:cs typeface="Calibri"/>
            </a:endParaRPr>
          </a:p>
          <a:p>
            <a:pPr marL="269875" indent="-257175">
              <a:spcBef>
                <a:spcPts val="135"/>
              </a:spcBef>
              <a:buFont typeface="Arial"/>
              <a:buChar char="•"/>
              <a:tabLst>
                <a:tab pos="269875" algn="l"/>
                <a:tab pos="270510" algn="l"/>
              </a:tabLst>
            </a:pPr>
            <a:r>
              <a:rPr lang="en-US" b="1" spc="-5" dirty="0" smtClean="0">
                <a:solidFill>
                  <a:srgbClr val="001F5F"/>
                </a:solidFill>
                <a:cs typeface="Calibri"/>
              </a:rPr>
              <a:t>44 </a:t>
            </a:r>
            <a:r>
              <a:rPr lang="en-US" b="1" spc="-20" dirty="0" smtClean="0">
                <a:solidFill>
                  <a:srgbClr val="001F5F"/>
                </a:solidFill>
                <a:cs typeface="Calibri"/>
              </a:rPr>
              <a:t>Layers </a:t>
            </a:r>
            <a:r>
              <a:rPr lang="en-US" spc="-5" dirty="0" smtClean="0">
                <a:solidFill>
                  <a:srgbClr val="001F5F"/>
                </a:solidFill>
                <a:cs typeface="Calibri"/>
              </a:rPr>
              <a:t>of </a:t>
            </a:r>
            <a:r>
              <a:rPr lang="en-US" spc="-15" dirty="0" smtClean="0">
                <a:solidFill>
                  <a:srgbClr val="001F5F"/>
                </a:solidFill>
                <a:cs typeface="Calibri"/>
              </a:rPr>
              <a:t>different </a:t>
            </a:r>
            <a:r>
              <a:rPr lang="en-US" spc="-10" dirty="0" smtClean="0">
                <a:solidFill>
                  <a:srgbClr val="001F5F"/>
                </a:solidFill>
                <a:cs typeface="Calibri"/>
              </a:rPr>
              <a:t>themes </a:t>
            </a:r>
            <a:r>
              <a:rPr lang="en-US" spc="-15" dirty="0" smtClean="0">
                <a:solidFill>
                  <a:srgbClr val="001F5F"/>
                </a:solidFill>
                <a:cs typeface="Calibri"/>
              </a:rPr>
              <a:t>are</a:t>
            </a:r>
            <a:r>
              <a:rPr lang="en-US" spc="130" dirty="0" smtClean="0">
                <a:solidFill>
                  <a:srgbClr val="001F5F"/>
                </a:solidFill>
                <a:cs typeface="Calibri"/>
              </a:rPr>
              <a:t> </a:t>
            </a:r>
            <a:r>
              <a:rPr lang="en-US" spc="-10" dirty="0" smtClean="0">
                <a:solidFill>
                  <a:srgbClr val="001F5F"/>
                </a:solidFill>
                <a:cs typeface="Calibri"/>
              </a:rPr>
              <a:t>generated.</a:t>
            </a:r>
            <a:endParaRPr lang="en-US" dirty="0" smtClean="0">
              <a:cs typeface="Calibri"/>
            </a:endParaRPr>
          </a:p>
          <a:p>
            <a:pPr marL="269875" indent="-257175">
              <a:spcBef>
                <a:spcPts val="130"/>
              </a:spcBef>
              <a:buFont typeface="Arial"/>
              <a:buChar char="•"/>
              <a:tabLst>
                <a:tab pos="269875" algn="l"/>
                <a:tab pos="270510" algn="l"/>
              </a:tabLst>
            </a:pPr>
            <a:r>
              <a:rPr lang="en-US" spc="-10" dirty="0" smtClean="0">
                <a:solidFill>
                  <a:srgbClr val="001F5F"/>
                </a:solidFill>
                <a:cs typeface="Calibri"/>
              </a:rPr>
              <a:t> </a:t>
            </a:r>
            <a:r>
              <a:rPr lang="en-IN" b="1" spc="-15" dirty="0" smtClean="0">
                <a:solidFill>
                  <a:srgbClr val="001F5F"/>
                </a:solidFill>
                <a:cs typeface="Calibri"/>
              </a:rPr>
              <a:t>Additional </a:t>
            </a:r>
            <a:r>
              <a:rPr lang="en-IN" b="1" spc="-15" dirty="0" smtClean="0">
                <a:solidFill>
                  <a:srgbClr val="001F5F"/>
                </a:solidFill>
                <a:cs typeface="Calibri"/>
              </a:rPr>
              <a:t>two layers </a:t>
            </a:r>
            <a:r>
              <a:rPr lang="en-IN" spc="-15" dirty="0" smtClean="0">
                <a:solidFill>
                  <a:srgbClr val="001F5F"/>
                </a:solidFill>
                <a:cs typeface="Calibri"/>
              </a:rPr>
              <a:t>of Property Tax data base and LED Street Lights are generated.</a:t>
            </a:r>
            <a:endParaRPr lang="en-US" dirty="0" smtClean="0">
              <a:cs typeface="Calibri"/>
            </a:endParaRPr>
          </a:p>
          <a:p>
            <a:pPr marL="12700">
              <a:spcBef>
                <a:spcPts val="720"/>
              </a:spcBef>
            </a:pPr>
            <a:r>
              <a:rPr lang="en-US" sz="4000" b="1" dirty="0" smtClean="0">
                <a:solidFill>
                  <a:srgbClr val="FF0000"/>
                </a:solidFill>
                <a:cs typeface="Calibri"/>
              </a:rPr>
              <a:t>Special</a:t>
            </a:r>
            <a:r>
              <a:rPr lang="en-US" sz="4000" b="1" spc="-20" dirty="0" smtClean="0">
                <a:solidFill>
                  <a:srgbClr val="FF0000"/>
                </a:solidFill>
                <a:cs typeface="Calibri"/>
              </a:rPr>
              <a:t> </a:t>
            </a:r>
            <a:r>
              <a:rPr lang="en-US" sz="4000" b="1" spc="-15" dirty="0" smtClean="0">
                <a:solidFill>
                  <a:srgbClr val="FF0000"/>
                </a:solidFill>
                <a:cs typeface="Calibri"/>
              </a:rPr>
              <a:t>features</a:t>
            </a:r>
            <a:endParaRPr lang="en-US" sz="4000" dirty="0" smtClean="0">
              <a:cs typeface="Calibri"/>
            </a:endParaRPr>
          </a:p>
          <a:p>
            <a:pPr marL="269875" marR="8255" indent="-257175">
              <a:lnSpc>
                <a:spcPct val="106900"/>
              </a:lnSpc>
              <a:spcBef>
                <a:spcPts val="50"/>
              </a:spcBef>
              <a:buFont typeface="Arial"/>
              <a:buChar char="•"/>
              <a:tabLst>
                <a:tab pos="269875" algn="l"/>
                <a:tab pos="270510" algn="l"/>
              </a:tabLst>
            </a:pPr>
            <a:r>
              <a:rPr lang="en-US" spc="-10" dirty="0" smtClean="0">
                <a:solidFill>
                  <a:srgbClr val="001F5F"/>
                </a:solidFill>
                <a:cs typeface="Calibri"/>
              </a:rPr>
              <a:t>Geo-referenced </a:t>
            </a:r>
            <a:r>
              <a:rPr lang="en-US" spc="-15" dirty="0" smtClean="0">
                <a:solidFill>
                  <a:srgbClr val="001F5F"/>
                </a:solidFill>
                <a:cs typeface="Calibri"/>
              </a:rPr>
              <a:t>Cadastral </a:t>
            </a:r>
            <a:r>
              <a:rPr lang="en-US" spc="-10" dirty="0" smtClean="0">
                <a:solidFill>
                  <a:srgbClr val="001F5F"/>
                </a:solidFill>
                <a:cs typeface="Calibri"/>
              </a:rPr>
              <a:t>overlay </a:t>
            </a:r>
            <a:r>
              <a:rPr lang="en-US" spc="-5" dirty="0" smtClean="0">
                <a:solidFill>
                  <a:srgbClr val="001F5F"/>
                </a:solidFill>
                <a:cs typeface="Calibri"/>
              </a:rPr>
              <a:t>– </a:t>
            </a:r>
            <a:r>
              <a:rPr lang="en-US" spc="-10" dirty="0" smtClean="0">
                <a:solidFill>
                  <a:srgbClr val="001F5F"/>
                </a:solidFill>
                <a:cs typeface="Calibri"/>
              </a:rPr>
              <a:t>helps to </a:t>
            </a:r>
            <a:r>
              <a:rPr lang="en-US" spc="-5" dirty="0" smtClean="0">
                <a:solidFill>
                  <a:srgbClr val="001F5F"/>
                </a:solidFill>
                <a:cs typeface="Calibri"/>
              </a:rPr>
              <a:t>know the Survey </a:t>
            </a:r>
            <a:r>
              <a:rPr lang="en-US" spc="-10" dirty="0" smtClean="0">
                <a:solidFill>
                  <a:srgbClr val="001F5F"/>
                </a:solidFill>
                <a:cs typeface="Calibri"/>
              </a:rPr>
              <a:t>numbers </a:t>
            </a:r>
            <a:r>
              <a:rPr lang="en-US" spc="-5" dirty="0" smtClean="0">
                <a:solidFill>
                  <a:srgbClr val="001F5F"/>
                </a:solidFill>
                <a:cs typeface="Calibri"/>
              </a:rPr>
              <a:t>pertaining </a:t>
            </a:r>
            <a:r>
              <a:rPr lang="en-US" spc="-25" dirty="0" smtClean="0">
                <a:solidFill>
                  <a:srgbClr val="001F5F"/>
                </a:solidFill>
                <a:cs typeface="Calibri"/>
              </a:rPr>
              <a:t>to  </a:t>
            </a:r>
            <a:r>
              <a:rPr lang="en-US" spc="-10" dirty="0" smtClean="0">
                <a:solidFill>
                  <a:srgbClr val="001F5F"/>
                </a:solidFill>
                <a:cs typeface="Calibri"/>
              </a:rPr>
              <a:t>buildings/properties.</a:t>
            </a:r>
            <a:endParaRPr lang="en-US" dirty="0" smtClean="0">
              <a:cs typeface="Calibri"/>
            </a:endParaRPr>
          </a:p>
          <a:p>
            <a:pPr marL="269875" marR="5080" indent="-257175">
              <a:lnSpc>
                <a:spcPct val="107000"/>
              </a:lnSpc>
              <a:spcBef>
                <a:spcPts val="10"/>
              </a:spcBef>
              <a:buFont typeface="Arial"/>
              <a:buChar char="•"/>
              <a:tabLst>
                <a:tab pos="269875" algn="l"/>
                <a:tab pos="270510" algn="l"/>
              </a:tabLst>
            </a:pPr>
            <a:r>
              <a:rPr lang="en-US" spc="-10" dirty="0" smtClean="0">
                <a:solidFill>
                  <a:srgbClr val="001F5F"/>
                </a:solidFill>
                <a:cs typeface="Calibri"/>
              </a:rPr>
              <a:t>One meter contour </a:t>
            </a:r>
            <a:r>
              <a:rPr lang="en-US" spc="-5" dirty="0" smtClean="0">
                <a:solidFill>
                  <a:srgbClr val="001F5F"/>
                </a:solidFill>
                <a:cs typeface="Calibri"/>
              </a:rPr>
              <a:t>maps provide the </a:t>
            </a:r>
            <a:r>
              <a:rPr lang="en-US" spc="-10" dirty="0" smtClean="0">
                <a:solidFill>
                  <a:srgbClr val="001F5F"/>
                </a:solidFill>
                <a:cs typeface="Calibri"/>
              </a:rPr>
              <a:t>ground elevation </a:t>
            </a:r>
            <a:r>
              <a:rPr lang="en-US" spc="-5" dirty="0" smtClean="0">
                <a:solidFill>
                  <a:srgbClr val="001F5F"/>
                </a:solidFill>
                <a:cs typeface="Calibri"/>
              </a:rPr>
              <a:t>model </a:t>
            </a:r>
            <a:r>
              <a:rPr lang="en-US" spc="-10" dirty="0" smtClean="0">
                <a:solidFill>
                  <a:srgbClr val="001F5F"/>
                </a:solidFill>
                <a:cs typeface="Calibri"/>
              </a:rPr>
              <a:t>to </a:t>
            </a:r>
            <a:r>
              <a:rPr lang="en-US" dirty="0" smtClean="0">
                <a:solidFill>
                  <a:srgbClr val="001F5F"/>
                </a:solidFill>
                <a:cs typeface="Calibri"/>
              </a:rPr>
              <a:t>plan </a:t>
            </a:r>
            <a:r>
              <a:rPr lang="en-US" spc="-15" dirty="0" smtClean="0">
                <a:solidFill>
                  <a:srgbClr val="001F5F"/>
                </a:solidFill>
                <a:cs typeface="Calibri"/>
              </a:rPr>
              <a:t>water </a:t>
            </a:r>
            <a:r>
              <a:rPr lang="en-US" spc="-25" dirty="0" smtClean="0">
                <a:solidFill>
                  <a:srgbClr val="001F5F"/>
                </a:solidFill>
                <a:cs typeface="Calibri"/>
              </a:rPr>
              <a:t>supply,  </a:t>
            </a:r>
            <a:r>
              <a:rPr lang="en-US" spc="-10" dirty="0" smtClean="0">
                <a:solidFill>
                  <a:srgbClr val="001F5F"/>
                </a:solidFill>
                <a:cs typeface="Calibri"/>
              </a:rPr>
              <a:t>network </a:t>
            </a:r>
            <a:r>
              <a:rPr lang="en-US" spc="-5" dirty="0" smtClean="0">
                <a:solidFill>
                  <a:srgbClr val="001F5F"/>
                </a:solidFill>
                <a:cs typeface="Calibri"/>
              </a:rPr>
              <a:t>and </a:t>
            </a:r>
            <a:r>
              <a:rPr lang="en-US" spc="-10" dirty="0" smtClean="0">
                <a:solidFill>
                  <a:srgbClr val="001F5F"/>
                </a:solidFill>
                <a:cs typeface="Calibri"/>
              </a:rPr>
              <a:t>to </a:t>
            </a:r>
            <a:r>
              <a:rPr lang="en-US" spc="-5" dirty="0" smtClean="0">
                <a:solidFill>
                  <a:srgbClr val="001F5F"/>
                </a:solidFill>
                <a:cs typeface="Calibri"/>
              </a:rPr>
              <a:t>design, </a:t>
            </a:r>
            <a:r>
              <a:rPr lang="en-US" spc="-10" dirty="0" smtClean="0">
                <a:solidFill>
                  <a:srgbClr val="001F5F"/>
                </a:solidFill>
                <a:cs typeface="Calibri"/>
              </a:rPr>
              <a:t>storm </a:t>
            </a:r>
            <a:r>
              <a:rPr lang="en-US" spc="-35" dirty="0" smtClean="0">
                <a:solidFill>
                  <a:srgbClr val="001F5F"/>
                </a:solidFill>
                <a:cs typeface="Calibri"/>
              </a:rPr>
              <a:t>water, </a:t>
            </a:r>
            <a:r>
              <a:rPr lang="en-US" spc="-15" dirty="0" smtClean="0">
                <a:solidFill>
                  <a:srgbClr val="001F5F"/>
                </a:solidFill>
                <a:cs typeface="Calibri"/>
              </a:rPr>
              <a:t>sewerage systems</a:t>
            </a:r>
            <a:r>
              <a:rPr lang="en-US" spc="150" dirty="0" smtClean="0">
                <a:solidFill>
                  <a:srgbClr val="001F5F"/>
                </a:solidFill>
                <a:cs typeface="Calibri"/>
              </a:rPr>
              <a:t> </a:t>
            </a:r>
            <a:r>
              <a:rPr lang="en-US" spc="-15" dirty="0" smtClean="0">
                <a:solidFill>
                  <a:srgbClr val="001F5F"/>
                </a:solidFill>
                <a:cs typeface="Calibri"/>
              </a:rPr>
              <a:t>etc.</a:t>
            </a:r>
            <a:endParaRPr lang="en-US" dirty="0" smtClean="0">
              <a:cs typeface="Calibri"/>
            </a:endParaRPr>
          </a:p>
          <a:p>
            <a:pPr marL="269875" marR="6985" indent="-257175">
              <a:lnSpc>
                <a:spcPct val="106900"/>
              </a:lnSpc>
              <a:buFont typeface="Arial"/>
              <a:buChar char="•"/>
              <a:tabLst>
                <a:tab pos="269875" algn="l"/>
                <a:tab pos="270510" algn="l"/>
              </a:tabLst>
            </a:pPr>
            <a:r>
              <a:rPr lang="en-US" spc="-15" dirty="0" smtClean="0">
                <a:solidFill>
                  <a:srgbClr val="001F5F"/>
                </a:solidFill>
                <a:cs typeface="Calibri"/>
              </a:rPr>
              <a:t>Unlike </a:t>
            </a:r>
            <a:r>
              <a:rPr lang="en-US" spc="-5" dirty="0" smtClean="0">
                <a:solidFill>
                  <a:srgbClr val="001F5F"/>
                </a:solidFill>
                <a:cs typeface="Calibri"/>
              </a:rPr>
              <a:t>old maps, the </a:t>
            </a:r>
            <a:r>
              <a:rPr lang="en-US" spc="-10" dirty="0" smtClean="0">
                <a:solidFill>
                  <a:srgbClr val="001F5F"/>
                </a:solidFill>
                <a:cs typeface="Calibri"/>
              </a:rPr>
              <a:t>present </a:t>
            </a:r>
            <a:r>
              <a:rPr lang="en-US" spc="-5" dirty="0" smtClean="0">
                <a:solidFill>
                  <a:srgbClr val="001F5F"/>
                </a:solidFill>
                <a:cs typeface="Calibri"/>
              </a:rPr>
              <a:t>maps </a:t>
            </a:r>
            <a:r>
              <a:rPr lang="en-US" spc="-10" dirty="0" smtClean="0">
                <a:solidFill>
                  <a:srgbClr val="001F5F"/>
                </a:solidFill>
                <a:cs typeface="Calibri"/>
              </a:rPr>
              <a:t>provide Latitude/longitude </a:t>
            </a:r>
            <a:r>
              <a:rPr lang="en-US" spc="-5" dirty="0" smtClean="0">
                <a:solidFill>
                  <a:srgbClr val="001F5F"/>
                </a:solidFill>
                <a:cs typeface="Calibri"/>
              </a:rPr>
              <a:t>positions of </a:t>
            </a:r>
            <a:r>
              <a:rPr lang="en-US" dirty="0" smtClean="0">
                <a:solidFill>
                  <a:srgbClr val="001F5F"/>
                </a:solidFill>
                <a:cs typeface="Calibri"/>
              </a:rPr>
              <a:t>all </a:t>
            </a:r>
            <a:r>
              <a:rPr lang="en-US" spc="-10" dirty="0" smtClean="0">
                <a:solidFill>
                  <a:srgbClr val="001F5F"/>
                </a:solidFill>
                <a:cs typeface="Calibri"/>
              </a:rPr>
              <a:t>urban  </a:t>
            </a:r>
            <a:r>
              <a:rPr lang="en-US" spc="-15" dirty="0" smtClean="0">
                <a:solidFill>
                  <a:srgbClr val="001F5F"/>
                </a:solidFill>
                <a:cs typeface="Calibri"/>
              </a:rPr>
              <a:t>features.</a:t>
            </a:r>
          </a:p>
          <a:p>
            <a:pPr marL="269875" marR="6985" indent="-257175">
              <a:lnSpc>
                <a:spcPct val="106900"/>
              </a:lnSpc>
              <a:buFont typeface="Arial"/>
              <a:buChar char="•"/>
              <a:tabLst>
                <a:tab pos="269875" algn="l"/>
                <a:tab pos="270510" algn="l"/>
              </a:tabLst>
            </a:pPr>
            <a:r>
              <a:rPr lang="en-IN" b="1" spc="-15" dirty="0" smtClean="0">
                <a:solidFill>
                  <a:srgbClr val="001F5F"/>
                </a:solidFill>
                <a:cs typeface="Calibri"/>
              </a:rPr>
              <a:t>Paid Service </a:t>
            </a:r>
            <a:r>
              <a:rPr lang="en-IN" spc="-15" dirty="0" smtClean="0">
                <a:solidFill>
                  <a:srgbClr val="001F5F"/>
                </a:solidFill>
                <a:cs typeface="Calibri"/>
              </a:rPr>
              <a:t>for Land Use is incorporated.</a:t>
            </a:r>
            <a:endParaRPr lang="en-US" dirty="0">
              <a:cs typeface="Calibri"/>
            </a:endParaRPr>
          </a:p>
        </p:txBody>
      </p:sp>
      <p:sp>
        <p:nvSpPr>
          <p:cNvPr id="6" name="Slide Number Placeholder 5"/>
          <p:cNvSpPr>
            <a:spLocks noGrp="1"/>
          </p:cNvSpPr>
          <p:nvPr>
            <p:ph type="sldNum" sz="quarter" idx="12"/>
          </p:nvPr>
        </p:nvSpPr>
        <p:spPr/>
        <p:txBody>
          <a:bodyPr/>
          <a:lstStyle/>
          <a:p>
            <a:fld id="{3A7BE1EC-51F0-4CAA-95F8-624CBA5B8895}"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5448"/>
            <a:ext cx="8534400" cy="1252728"/>
          </a:xfrm>
        </p:spPr>
        <p:txBody>
          <a:bodyPr>
            <a:noAutofit/>
          </a:bodyPr>
          <a:lstStyle/>
          <a:p>
            <a:r>
              <a:rPr lang="en-US" sz="4100" dirty="0" smtClean="0"/>
              <a:t>Thematic Layers</a:t>
            </a:r>
            <a:endParaRPr lang="en-US" sz="4100" dirty="0"/>
          </a:p>
        </p:txBody>
      </p:sp>
      <p:sp>
        <p:nvSpPr>
          <p:cNvPr id="6" name="Slide Number Placeholder 5"/>
          <p:cNvSpPr>
            <a:spLocks noGrp="1"/>
          </p:cNvSpPr>
          <p:nvPr>
            <p:ph type="sldNum" sz="quarter" idx="12"/>
          </p:nvPr>
        </p:nvSpPr>
        <p:spPr/>
        <p:txBody>
          <a:bodyPr/>
          <a:lstStyle/>
          <a:p>
            <a:fld id="{3A7BE1EC-51F0-4CAA-95F8-624CBA5B8895}" type="slidenum">
              <a:rPr lang="en-US" smtClean="0"/>
              <a:pPr/>
              <a:t>12</a:t>
            </a:fld>
            <a:endParaRPr lang="en-US" dirty="0"/>
          </a:p>
        </p:txBody>
      </p:sp>
      <p:graphicFrame>
        <p:nvGraphicFramePr>
          <p:cNvPr id="9" name="Content Placeholder 4"/>
          <p:cNvGraphicFramePr>
            <a:graphicFrameLocks noGrp="1"/>
          </p:cNvGraphicFramePr>
          <p:nvPr>
            <p:ph sz="half" idx="4294967295"/>
          </p:nvPr>
        </p:nvGraphicFramePr>
        <p:xfrm>
          <a:off x="228600" y="1600201"/>
          <a:ext cx="8686800" cy="4648199"/>
        </p:xfrm>
        <a:graphic>
          <a:graphicData uri="http://schemas.openxmlformats.org/drawingml/2006/table">
            <a:tbl>
              <a:tblPr firstRow="1" bandRow="1">
                <a:tableStyleId>{7DF18680-E054-41AD-8BC1-D1AEF772440D}</a:tableStyleId>
              </a:tblPr>
              <a:tblGrid>
                <a:gridCol w="609600"/>
                <a:gridCol w="1905000"/>
                <a:gridCol w="609600"/>
                <a:gridCol w="2209800"/>
                <a:gridCol w="685800"/>
                <a:gridCol w="2667000"/>
              </a:tblGrid>
              <a:tr h="327742">
                <a:tc>
                  <a:txBody>
                    <a:bodyPr/>
                    <a:lstStyle/>
                    <a:p>
                      <a:pPr marL="0" marR="0" indent="0" algn="ctr" defTabSz="957925" rtl="0" eaLnBrk="1" fontAlgn="auto" latinLnBrk="0" hangingPunct="1">
                        <a:lnSpc>
                          <a:spcPct val="100000"/>
                        </a:lnSpc>
                        <a:spcBef>
                          <a:spcPts val="0"/>
                        </a:spcBef>
                        <a:spcAft>
                          <a:spcPts val="0"/>
                        </a:spcAft>
                        <a:buClrTx/>
                        <a:buSzTx/>
                        <a:buFontTx/>
                        <a:buNone/>
                        <a:tabLst/>
                        <a:defRPr/>
                      </a:pPr>
                      <a:r>
                        <a:rPr lang="en-US" sz="1400" u="none" strike="noStrike" dirty="0" err="1" smtClean="0">
                          <a:effectLst/>
                        </a:rPr>
                        <a:t>S.No</a:t>
                      </a:r>
                      <a:endParaRPr lang="en-US" sz="1400" b="1" i="0" u="none" strike="noStrike" dirty="0" smtClean="0">
                        <a:solidFill>
                          <a:schemeClr val="bg1"/>
                        </a:solidFill>
                        <a:effectLst/>
                        <a:latin typeface="Goudy Old Style" pitchFamily="18" charset="0"/>
                      </a:endParaRPr>
                    </a:p>
                  </a:txBody>
                  <a:tcPr anchor="ctr"/>
                </a:tc>
                <a:tc>
                  <a:txBody>
                    <a:bodyPr/>
                    <a:lstStyle/>
                    <a:p>
                      <a:pPr marL="0" marR="0" indent="0" algn="ctr" defTabSz="957925" rtl="0" eaLnBrk="1" fontAlgn="auto" latinLnBrk="0" hangingPunct="1">
                        <a:lnSpc>
                          <a:spcPct val="100000"/>
                        </a:lnSpc>
                        <a:spcBef>
                          <a:spcPts val="0"/>
                        </a:spcBef>
                        <a:spcAft>
                          <a:spcPts val="0"/>
                        </a:spcAft>
                        <a:buClrTx/>
                        <a:buSzTx/>
                        <a:buFontTx/>
                        <a:buNone/>
                        <a:tabLst/>
                        <a:defRPr/>
                      </a:pPr>
                      <a:r>
                        <a:rPr lang="en-US" sz="1400" u="none" strike="noStrike" dirty="0" smtClean="0">
                          <a:effectLst/>
                        </a:rPr>
                        <a:t>Satellite Based Layers</a:t>
                      </a:r>
                      <a:endParaRPr lang="en-US" sz="1400" b="1" i="0" u="none" strike="noStrike" dirty="0" smtClean="0">
                        <a:solidFill>
                          <a:schemeClr val="bg1"/>
                        </a:solidFill>
                        <a:effectLst/>
                        <a:latin typeface="Goudy Old Style" pitchFamily="18" charset="0"/>
                      </a:endParaRPr>
                    </a:p>
                  </a:txBody>
                  <a:tcPr anchor="ctr"/>
                </a:tc>
                <a:tc>
                  <a:txBody>
                    <a:bodyPr/>
                    <a:lstStyle/>
                    <a:p>
                      <a:pPr marL="0" marR="0" indent="0" algn="ctr" defTabSz="957925" rtl="0" eaLnBrk="1" fontAlgn="auto" latinLnBrk="0" hangingPunct="1">
                        <a:lnSpc>
                          <a:spcPct val="100000"/>
                        </a:lnSpc>
                        <a:spcBef>
                          <a:spcPts val="0"/>
                        </a:spcBef>
                        <a:spcAft>
                          <a:spcPts val="0"/>
                        </a:spcAft>
                        <a:buClrTx/>
                        <a:buSzTx/>
                        <a:buFontTx/>
                        <a:buNone/>
                        <a:tabLst/>
                        <a:defRPr/>
                      </a:pPr>
                      <a:r>
                        <a:rPr lang="en-US" sz="1400" u="none" strike="noStrike" dirty="0" err="1" smtClean="0">
                          <a:effectLst/>
                        </a:rPr>
                        <a:t>S.No</a:t>
                      </a:r>
                      <a:endParaRPr lang="en-US" sz="1400" b="1" u="none" strike="noStrike" dirty="0" smtClean="0">
                        <a:solidFill>
                          <a:schemeClr val="bg1"/>
                        </a:solidFill>
                        <a:effectLst/>
                        <a:latin typeface="Goudy Old Style" pitchFamily="18" charset="0"/>
                      </a:endParaRPr>
                    </a:p>
                  </a:txBody>
                  <a:tcPr anchor="ctr"/>
                </a:tc>
                <a:tc>
                  <a:txBody>
                    <a:bodyPr/>
                    <a:lstStyle/>
                    <a:p>
                      <a:pPr marL="0" marR="0" indent="0" algn="ctr" defTabSz="957925" rtl="0" eaLnBrk="1" fontAlgn="auto" latinLnBrk="0" hangingPunct="1">
                        <a:lnSpc>
                          <a:spcPct val="100000"/>
                        </a:lnSpc>
                        <a:spcBef>
                          <a:spcPts val="0"/>
                        </a:spcBef>
                        <a:spcAft>
                          <a:spcPts val="0"/>
                        </a:spcAft>
                        <a:buClrTx/>
                        <a:buSzTx/>
                        <a:buFontTx/>
                        <a:buNone/>
                        <a:tabLst/>
                        <a:defRPr/>
                      </a:pPr>
                      <a:r>
                        <a:rPr lang="en-US" sz="1400" u="none" strike="noStrike" dirty="0" smtClean="0">
                          <a:effectLst/>
                        </a:rPr>
                        <a:t>Survey Based Layers</a:t>
                      </a:r>
                      <a:endParaRPr lang="en-US" sz="1400" b="1" i="0" u="none" strike="noStrike" dirty="0" smtClean="0">
                        <a:solidFill>
                          <a:schemeClr val="bg1"/>
                        </a:solidFill>
                        <a:effectLst/>
                        <a:latin typeface="Goudy Old Style" pitchFamily="18" charset="0"/>
                      </a:endParaRPr>
                    </a:p>
                  </a:txBody>
                  <a:tcPr anchor="ctr"/>
                </a:tc>
                <a:tc>
                  <a:txBody>
                    <a:bodyPr/>
                    <a:lstStyle/>
                    <a:p>
                      <a:pPr marL="0" marR="0" indent="0" algn="ctr" defTabSz="957925" rtl="0" eaLnBrk="1" fontAlgn="auto" latinLnBrk="0" hangingPunct="1">
                        <a:lnSpc>
                          <a:spcPct val="100000"/>
                        </a:lnSpc>
                        <a:spcBef>
                          <a:spcPts val="0"/>
                        </a:spcBef>
                        <a:spcAft>
                          <a:spcPts val="0"/>
                        </a:spcAft>
                        <a:buClrTx/>
                        <a:buSzTx/>
                        <a:buFontTx/>
                        <a:buNone/>
                        <a:tabLst/>
                        <a:defRPr/>
                      </a:pPr>
                      <a:r>
                        <a:rPr lang="en-US" sz="1400" u="none" strike="noStrike" dirty="0" err="1" smtClean="0">
                          <a:effectLst/>
                        </a:rPr>
                        <a:t>S.No</a:t>
                      </a:r>
                      <a:endParaRPr lang="en-US" sz="1400" b="1" i="0" u="none" strike="noStrike" dirty="0" smtClean="0">
                        <a:solidFill>
                          <a:schemeClr val="bg1"/>
                        </a:solidFill>
                        <a:effectLst/>
                        <a:latin typeface="Goudy Old Style" pitchFamily="18" charset="0"/>
                      </a:endParaRPr>
                    </a:p>
                  </a:txBody>
                  <a:tcPr anchor="ctr"/>
                </a:tc>
                <a:tc>
                  <a:txBody>
                    <a:bodyPr/>
                    <a:lstStyle/>
                    <a:p>
                      <a:pPr marL="0" marR="0" indent="0" algn="ctr" defTabSz="957925" rtl="0" eaLnBrk="1" fontAlgn="auto" latinLnBrk="0" hangingPunct="1">
                        <a:lnSpc>
                          <a:spcPct val="100000"/>
                        </a:lnSpc>
                        <a:spcBef>
                          <a:spcPts val="0"/>
                        </a:spcBef>
                        <a:spcAft>
                          <a:spcPts val="0"/>
                        </a:spcAft>
                        <a:buClrTx/>
                        <a:buSzTx/>
                        <a:buFontTx/>
                        <a:buNone/>
                        <a:tabLst/>
                        <a:defRPr/>
                      </a:pPr>
                      <a:r>
                        <a:rPr lang="en-US" sz="1400" u="none" strike="noStrike" dirty="0" smtClean="0">
                          <a:effectLst/>
                        </a:rPr>
                        <a:t>ULB Input based </a:t>
                      </a:r>
                      <a:r>
                        <a:rPr lang="en-US" sz="1400" dirty="0" smtClean="0"/>
                        <a:t>layers</a:t>
                      </a:r>
                      <a:endParaRPr lang="en-US" sz="1400" b="1" dirty="0">
                        <a:solidFill>
                          <a:schemeClr val="bg1"/>
                        </a:solidFill>
                        <a:latin typeface="Goudy Old Style" pitchFamily="18" charset="0"/>
                      </a:endParaRPr>
                    </a:p>
                  </a:txBody>
                  <a:tcPr anchor="ctr"/>
                </a:tc>
              </a:tr>
              <a:tr h="153496">
                <a:tc>
                  <a:txBody>
                    <a:bodyPr/>
                    <a:lstStyle/>
                    <a:p>
                      <a:pPr algn="ctr" fontAlgn="ctr"/>
                      <a:r>
                        <a:rPr lang="en-US" sz="800" u="none" strike="noStrike" dirty="0">
                          <a:effectLst/>
                        </a:rPr>
                        <a:t>0</a:t>
                      </a:r>
                      <a:endParaRPr lang="en-US" sz="800" b="0" i="0" u="none" strike="noStrike" dirty="0">
                        <a:solidFill>
                          <a:schemeClr val="bg1"/>
                        </a:solidFill>
                        <a:effectLst/>
                        <a:latin typeface="Goudy Old Style" pitchFamily="18" charset="0"/>
                      </a:endParaRPr>
                    </a:p>
                  </a:txBody>
                  <a:tcPr marR="6375" marT="6374" marB="0" anchor="ctr"/>
                </a:tc>
                <a:tc>
                  <a:txBody>
                    <a:bodyPr/>
                    <a:lstStyle/>
                    <a:p>
                      <a:pPr algn="l" fontAlgn="ctr"/>
                      <a:r>
                        <a:rPr lang="en-US" sz="800" u="none" strike="noStrike" dirty="0">
                          <a:effectLst/>
                        </a:rPr>
                        <a:t>Satellite image</a:t>
                      </a:r>
                      <a:endParaRPr lang="en-US" sz="800" b="0" i="0" u="none" strike="noStrike" dirty="0">
                        <a:solidFill>
                          <a:schemeClr val="bg1"/>
                        </a:solidFill>
                        <a:effectLst/>
                        <a:latin typeface="Goudy Old Style" pitchFamily="18" charset="0"/>
                      </a:endParaRPr>
                    </a:p>
                  </a:txBody>
                  <a:tcPr marR="6375" marT="6374" marB="0" anchor="ctr"/>
                </a:tc>
                <a:tc>
                  <a:txBody>
                    <a:bodyPr/>
                    <a:lstStyle/>
                    <a:p>
                      <a:pPr algn="ctr" fontAlgn="ctr"/>
                      <a:r>
                        <a:rPr lang="en-US" sz="800" u="none" strike="noStrike" dirty="0">
                          <a:effectLst/>
                        </a:rPr>
                        <a:t>10</a:t>
                      </a:r>
                      <a:endParaRPr lang="en-US" sz="800" b="0" i="0" u="none" strike="noStrike" dirty="0">
                        <a:solidFill>
                          <a:schemeClr val="bg1"/>
                        </a:solidFill>
                        <a:effectLst/>
                        <a:latin typeface="Goudy Old Style" pitchFamily="18" charset="0"/>
                      </a:endParaRPr>
                    </a:p>
                  </a:txBody>
                  <a:tcPr marR="6375" marT="6374" marB="0" anchor="ctr"/>
                </a:tc>
                <a:tc>
                  <a:txBody>
                    <a:bodyPr/>
                    <a:lstStyle/>
                    <a:p>
                      <a:pPr algn="l" fontAlgn="ctr"/>
                      <a:r>
                        <a:rPr lang="en-US" sz="800" u="none" strike="noStrike" dirty="0">
                          <a:effectLst/>
                        </a:rPr>
                        <a:t>Bus shelters</a:t>
                      </a:r>
                      <a:endParaRPr lang="en-US" sz="800" b="0" i="0" u="none" strike="noStrike" dirty="0">
                        <a:solidFill>
                          <a:schemeClr val="bg1"/>
                        </a:solidFill>
                        <a:effectLst/>
                        <a:latin typeface="Goudy Old Style" pitchFamily="18" charset="0"/>
                      </a:endParaRPr>
                    </a:p>
                  </a:txBody>
                  <a:tcPr marR="6375" marT="6374" marB="0" anchor="ctr"/>
                </a:tc>
                <a:tc>
                  <a:txBody>
                    <a:bodyPr/>
                    <a:lstStyle/>
                    <a:p>
                      <a:pPr algn="ctr" fontAlgn="ctr"/>
                      <a:r>
                        <a:rPr lang="en-US" sz="800" u="none" strike="noStrike" dirty="0">
                          <a:effectLst/>
                        </a:rPr>
                        <a:t>27</a:t>
                      </a:r>
                      <a:endParaRPr lang="en-US" sz="800" b="0" i="0" u="none" strike="noStrike" dirty="0">
                        <a:solidFill>
                          <a:schemeClr val="bg1"/>
                        </a:solidFill>
                        <a:effectLst/>
                        <a:latin typeface="Goudy Old Style" pitchFamily="18" charset="0"/>
                      </a:endParaRPr>
                    </a:p>
                  </a:txBody>
                  <a:tcPr marR="6375" marT="6374" marB="0" anchor="ctr"/>
                </a:tc>
                <a:tc>
                  <a:txBody>
                    <a:bodyPr/>
                    <a:lstStyle/>
                    <a:p>
                      <a:pPr algn="l" fontAlgn="ctr"/>
                      <a:r>
                        <a:rPr lang="en-US" sz="800" u="none" strike="noStrike" dirty="0">
                          <a:effectLst/>
                        </a:rPr>
                        <a:t>Municipal Boundary</a:t>
                      </a:r>
                      <a:endParaRPr lang="en-US" sz="800" b="0" i="0" u="none" strike="noStrike" dirty="0">
                        <a:solidFill>
                          <a:schemeClr val="bg1"/>
                        </a:solidFill>
                        <a:effectLst/>
                        <a:latin typeface="Goudy Old Style" pitchFamily="18" charset="0"/>
                      </a:endParaRPr>
                    </a:p>
                  </a:txBody>
                  <a:tcPr marR="6375" marT="6374" marB="0" anchor="ctr"/>
                </a:tc>
              </a:tr>
              <a:tr h="153496">
                <a:tc>
                  <a:txBody>
                    <a:bodyPr/>
                    <a:lstStyle/>
                    <a:p>
                      <a:pPr algn="ctr" fontAlgn="ctr"/>
                      <a:r>
                        <a:rPr lang="en-US" sz="800" u="none" strike="noStrike" dirty="0">
                          <a:effectLst/>
                        </a:rPr>
                        <a:t>1</a:t>
                      </a:r>
                      <a:endParaRPr lang="en-US" sz="800" b="0" i="0" u="none" strike="noStrike" dirty="0">
                        <a:solidFill>
                          <a:schemeClr val="bg1"/>
                        </a:solidFill>
                        <a:effectLst/>
                        <a:latin typeface="Goudy Old Style" pitchFamily="18" charset="0"/>
                      </a:endParaRPr>
                    </a:p>
                  </a:txBody>
                  <a:tcPr marR="6375" marT="6374" marB="0" anchor="ctr"/>
                </a:tc>
                <a:tc>
                  <a:txBody>
                    <a:bodyPr/>
                    <a:lstStyle/>
                    <a:p>
                      <a:pPr algn="l" fontAlgn="ctr"/>
                      <a:r>
                        <a:rPr lang="en-US" sz="800" u="none" strike="noStrike" dirty="0">
                          <a:effectLst/>
                        </a:rPr>
                        <a:t>Buildings/Plots</a:t>
                      </a:r>
                      <a:endParaRPr lang="en-US" sz="800" b="0" i="0" u="none" strike="noStrike" dirty="0">
                        <a:solidFill>
                          <a:schemeClr val="bg1"/>
                        </a:solidFill>
                        <a:effectLst/>
                        <a:latin typeface="Goudy Old Style" pitchFamily="18" charset="0"/>
                      </a:endParaRPr>
                    </a:p>
                  </a:txBody>
                  <a:tcPr marR="6375" marT="6374" marB="0" anchor="ctr"/>
                </a:tc>
                <a:tc>
                  <a:txBody>
                    <a:bodyPr/>
                    <a:lstStyle/>
                    <a:p>
                      <a:pPr algn="ctr" fontAlgn="ctr"/>
                      <a:r>
                        <a:rPr lang="en-US" sz="800" u="none" strike="noStrike" dirty="0">
                          <a:effectLst/>
                        </a:rPr>
                        <a:t>11</a:t>
                      </a:r>
                      <a:endParaRPr lang="en-US" sz="800" b="0" i="0" u="none" strike="noStrike" dirty="0">
                        <a:solidFill>
                          <a:schemeClr val="bg1"/>
                        </a:solidFill>
                        <a:effectLst/>
                        <a:latin typeface="Goudy Old Style" pitchFamily="18" charset="0"/>
                      </a:endParaRPr>
                    </a:p>
                  </a:txBody>
                  <a:tcPr marR="6375" marT="6374" marB="0" anchor="ctr"/>
                </a:tc>
                <a:tc>
                  <a:txBody>
                    <a:bodyPr/>
                    <a:lstStyle/>
                    <a:p>
                      <a:pPr algn="l" fontAlgn="ctr"/>
                      <a:r>
                        <a:rPr lang="en-US" sz="800" u="none" strike="noStrike" dirty="0">
                          <a:effectLst/>
                        </a:rPr>
                        <a:t>Cell phone Towers </a:t>
                      </a:r>
                      <a:endParaRPr lang="en-US" sz="800" b="0" i="0" u="none" strike="noStrike" dirty="0">
                        <a:solidFill>
                          <a:schemeClr val="bg1"/>
                        </a:solidFill>
                        <a:effectLst/>
                        <a:latin typeface="Goudy Old Style" pitchFamily="18" charset="0"/>
                      </a:endParaRPr>
                    </a:p>
                  </a:txBody>
                  <a:tcPr marR="6375" marT="6374" marB="0" anchor="ctr"/>
                </a:tc>
                <a:tc>
                  <a:txBody>
                    <a:bodyPr/>
                    <a:lstStyle/>
                    <a:p>
                      <a:pPr algn="ctr" fontAlgn="ctr"/>
                      <a:r>
                        <a:rPr lang="en-US" sz="800" u="none" strike="noStrike" dirty="0">
                          <a:effectLst/>
                        </a:rPr>
                        <a:t>28</a:t>
                      </a:r>
                      <a:endParaRPr lang="en-US" sz="800" b="0" i="0" u="none" strike="noStrike" dirty="0">
                        <a:solidFill>
                          <a:schemeClr val="bg1"/>
                        </a:solidFill>
                        <a:effectLst/>
                        <a:latin typeface="Goudy Old Style" pitchFamily="18" charset="0"/>
                      </a:endParaRPr>
                    </a:p>
                  </a:txBody>
                  <a:tcPr marR="6375" marT="6374" marB="0" anchor="ctr"/>
                </a:tc>
                <a:tc>
                  <a:txBody>
                    <a:bodyPr/>
                    <a:lstStyle/>
                    <a:p>
                      <a:pPr algn="l" fontAlgn="ctr"/>
                      <a:r>
                        <a:rPr lang="en-US" sz="800" u="none" strike="noStrike" dirty="0">
                          <a:effectLst/>
                        </a:rPr>
                        <a:t>AOI</a:t>
                      </a:r>
                      <a:endParaRPr lang="en-US" sz="800" b="0" i="0" u="none" strike="noStrike" dirty="0">
                        <a:solidFill>
                          <a:schemeClr val="bg1"/>
                        </a:solidFill>
                        <a:effectLst/>
                        <a:latin typeface="Goudy Old Style" pitchFamily="18" charset="0"/>
                      </a:endParaRPr>
                    </a:p>
                  </a:txBody>
                  <a:tcPr marR="6375" marT="6374" marB="0" anchor="ctr"/>
                </a:tc>
              </a:tr>
              <a:tr h="153496">
                <a:tc>
                  <a:txBody>
                    <a:bodyPr/>
                    <a:lstStyle/>
                    <a:p>
                      <a:pPr algn="ctr" fontAlgn="ctr"/>
                      <a:r>
                        <a:rPr lang="en-US" sz="800" u="none" strike="noStrike">
                          <a:effectLst/>
                        </a:rPr>
                        <a:t>2</a:t>
                      </a:r>
                      <a:endParaRPr lang="en-US" sz="800" b="0" i="0" u="none" strike="noStrike">
                        <a:solidFill>
                          <a:schemeClr val="bg1"/>
                        </a:solidFill>
                        <a:effectLst/>
                        <a:latin typeface="Goudy Old Style" pitchFamily="18" charset="0"/>
                      </a:endParaRPr>
                    </a:p>
                  </a:txBody>
                  <a:tcPr marR="6375" marT="6374" marB="0" anchor="ctr"/>
                </a:tc>
                <a:tc>
                  <a:txBody>
                    <a:bodyPr/>
                    <a:lstStyle/>
                    <a:p>
                      <a:pPr algn="l" fontAlgn="ctr"/>
                      <a:r>
                        <a:rPr lang="en-US" sz="800" u="none" strike="noStrike" dirty="0">
                          <a:effectLst/>
                        </a:rPr>
                        <a:t>Road Network</a:t>
                      </a:r>
                      <a:endParaRPr lang="en-US" sz="800" b="0" i="0" u="none" strike="noStrike" dirty="0">
                        <a:solidFill>
                          <a:schemeClr val="bg1"/>
                        </a:solidFill>
                        <a:effectLst/>
                        <a:latin typeface="Goudy Old Style" pitchFamily="18" charset="0"/>
                      </a:endParaRPr>
                    </a:p>
                  </a:txBody>
                  <a:tcPr marR="6375" marT="6374" marB="0" anchor="ctr"/>
                </a:tc>
                <a:tc>
                  <a:txBody>
                    <a:bodyPr/>
                    <a:lstStyle/>
                    <a:p>
                      <a:pPr algn="ctr" fontAlgn="ctr"/>
                      <a:r>
                        <a:rPr lang="en-US" sz="800" u="none" strike="noStrike" dirty="0">
                          <a:effectLst/>
                        </a:rPr>
                        <a:t>12</a:t>
                      </a:r>
                      <a:endParaRPr lang="en-US" sz="800" b="0" i="0" u="none" strike="noStrike" dirty="0">
                        <a:solidFill>
                          <a:schemeClr val="bg1"/>
                        </a:solidFill>
                        <a:effectLst/>
                        <a:latin typeface="Goudy Old Style" pitchFamily="18" charset="0"/>
                      </a:endParaRPr>
                    </a:p>
                  </a:txBody>
                  <a:tcPr marR="6375" marT="6374" marB="0" anchor="ctr"/>
                </a:tc>
                <a:tc>
                  <a:txBody>
                    <a:bodyPr/>
                    <a:lstStyle/>
                    <a:p>
                      <a:pPr algn="l" fontAlgn="ctr"/>
                      <a:r>
                        <a:rPr lang="en-US" sz="800" u="none" strike="noStrike" dirty="0">
                          <a:effectLst/>
                        </a:rPr>
                        <a:t>Community Toilet</a:t>
                      </a:r>
                      <a:endParaRPr lang="en-US" sz="800" b="0" i="0" u="none" strike="noStrike" dirty="0">
                        <a:solidFill>
                          <a:schemeClr val="bg1"/>
                        </a:solidFill>
                        <a:effectLst/>
                        <a:latin typeface="Goudy Old Style" pitchFamily="18" charset="0"/>
                      </a:endParaRPr>
                    </a:p>
                  </a:txBody>
                  <a:tcPr marR="6375" marT="6374" marB="0" anchor="ctr"/>
                </a:tc>
                <a:tc>
                  <a:txBody>
                    <a:bodyPr/>
                    <a:lstStyle/>
                    <a:p>
                      <a:pPr algn="ctr" fontAlgn="ctr"/>
                      <a:r>
                        <a:rPr lang="en-US" sz="800" u="none" strike="noStrike">
                          <a:effectLst/>
                        </a:rPr>
                        <a:t>29</a:t>
                      </a:r>
                      <a:endParaRPr lang="en-US" sz="800" b="0" i="0" u="none" strike="noStrike">
                        <a:solidFill>
                          <a:schemeClr val="bg1"/>
                        </a:solidFill>
                        <a:effectLst/>
                        <a:latin typeface="Goudy Old Style" pitchFamily="18" charset="0"/>
                      </a:endParaRPr>
                    </a:p>
                  </a:txBody>
                  <a:tcPr marR="6375" marT="6374" marB="0" anchor="ctr"/>
                </a:tc>
                <a:tc>
                  <a:txBody>
                    <a:bodyPr/>
                    <a:lstStyle/>
                    <a:p>
                      <a:pPr algn="l" fontAlgn="ctr"/>
                      <a:r>
                        <a:rPr lang="en-US" sz="800" u="none" strike="noStrike" dirty="0">
                          <a:effectLst/>
                        </a:rPr>
                        <a:t>Tax Zones</a:t>
                      </a:r>
                      <a:endParaRPr lang="en-US" sz="800" b="0" i="0" u="none" strike="noStrike" dirty="0">
                        <a:solidFill>
                          <a:schemeClr val="bg1"/>
                        </a:solidFill>
                        <a:effectLst/>
                        <a:latin typeface="Goudy Old Style" pitchFamily="18" charset="0"/>
                      </a:endParaRPr>
                    </a:p>
                  </a:txBody>
                  <a:tcPr marR="6375" marT="6374" marB="0" anchor="ctr"/>
                </a:tc>
              </a:tr>
              <a:tr h="153496">
                <a:tc>
                  <a:txBody>
                    <a:bodyPr/>
                    <a:lstStyle/>
                    <a:p>
                      <a:pPr algn="ctr" fontAlgn="ctr"/>
                      <a:r>
                        <a:rPr lang="en-US" sz="800" u="none" strike="noStrike">
                          <a:effectLst/>
                        </a:rPr>
                        <a:t>3</a:t>
                      </a:r>
                      <a:endParaRPr lang="en-US" sz="800" b="0" i="0" u="none" strike="noStrike">
                        <a:solidFill>
                          <a:schemeClr val="bg1"/>
                        </a:solidFill>
                        <a:effectLst/>
                        <a:latin typeface="Goudy Old Style" pitchFamily="18" charset="0"/>
                      </a:endParaRPr>
                    </a:p>
                  </a:txBody>
                  <a:tcPr marR="6375" marT="6374" marB="0" anchor="ctr"/>
                </a:tc>
                <a:tc>
                  <a:txBody>
                    <a:bodyPr/>
                    <a:lstStyle/>
                    <a:p>
                      <a:pPr algn="l" fontAlgn="ctr"/>
                      <a:r>
                        <a:rPr lang="en-US" sz="800" u="none" strike="noStrike" dirty="0">
                          <a:effectLst/>
                        </a:rPr>
                        <a:t>Carriage way</a:t>
                      </a:r>
                      <a:endParaRPr lang="en-US" sz="800" b="0" i="0" u="none" strike="noStrike" dirty="0">
                        <a:solidFill>
                          <a:schemeClr val="bg1"/>
                        </a:solidFill>
                        <a:effectLst/>
                        <a:latin typeface="Goudy Old Style" pitchFamily="18" charset="0"/>
                      </a:endParaRPr>
                    </a:p>
                  </a:txBody>
                  <a:tcPr marR="6375" marT="6374" marB="0" anchor="ctr"/>
                </a:tc>
                <a:tc>
                  <a:txBody>
                    <a:bodyPr/>
                    <a:lstStyle/>
                    <a:p>
                      <a:pPr algn="ctr" fontAlgn="ctr"/>
                      <a:r>
                        <a:rPr lang="en-US" sz="800" u="none" strike="noStrike" dirty="0">
                          <a:effectLst/>
                        </a:rPr>
                        <a:t>13</a:t>
                      </a:r>
                      <a:endParaRPr lang="en-US" sz="800" b="0" i="0" u="none" strike="noStrike" dirty="0">
                        <a:solidFill>
                          <a:schemeClr val="bg1"/>
                        </a:solidFill>
                        <a:effectLst/>
                        <a:latin typeface="Goudy Old Style" pitchFamily="18" charset="0"/>
                      </a:endParaRPr>
                    </a:p>
                  </a:txBody>
                  <a:tcPr marR="6375" marT="6374" marB="0" anchor="ctr"/>
                </a:tc>
                <a:tc>
                  <a:txBody>
                    <a:bodyPr/>
                    <a:lstStyle/>
                    <a:p>
                      <a:pPr algn="l" fontAlgn="ctr"/>
                      <a:r>
                        <a:rPr lang="en-US" sz="800" u="none" strike="noStrike" dirty="0">
                          <a:effectLst/>
                        </a:rPr>
                        <a:t>DGPS Points</a:t>
                      </a:r>
                      <a:endParaRPr lang="en-US" sz="800" b="0" i="0" u="none" strike="noStrike" dirty="0">
                        <a:solidFill>
                          <a:schemeClr val="bg1"/>
                        </a:solidFill>
                        <a:effectLst/>
                        <a:latin typeface="Goudy Old Style" pitchFamily="18" charset="0"/>
                      </a:endParaRPr>
                    </a:p>
                  </a:txBody>
                  <a:tcPr marR="6375" marT="6374" marB="0" anchor="ctr"/>
                </a:tc>
                <a:tc>
                  <a:txBody>
                    <a:bodyPr/>
                    <a:lstStyle/>
                    <a:p>
                      <a:pPr algn="ctr" fontAlgn="ctr"/>
                      <a:r>
                        <a:rPr lang="en-US" sz="800" u="none" strike="noStrike">
                          <a:effectLst/>
                        </a:rPr>
                        <a:t>30</a:t>
                      </a:r>
                      <a:endParaRPr lang="en-US" sz="800" b="0" i="0" u="none" strike="noStrike">
                        <a:solidFill>
                          <a:schemeClr val="bg1"/>
                        </a:solidFill>
                        <a:effectLst/>
                        <a:latin typeface="Goudy Old Style" pitchFamily="18" charset="0"/>
                      </a:endParaRPr>
                    </a:p>
                  </a:txBody>
                  <a:tcPr marR="6375" marT="6374" marB="0" anchor="ctr"/>
                </a:tc>
                <a:tc>
                  <a:txBody>
                    <a:bodyPr/>
                    <a:lstStyle/>
                    <a:p>
                      <a:pPr algn="l" fontAlgn="ctr"/>
                      <a:r>
                        <a:rPr lang="en-US" sz="800" u="none" strike="noStrike" dirty="0">
                          <a:effectLst/>
                        </a:rPr>
                        <a:t>Ward Boundary</a:t>
                      </a:r>
                      <a:endParaRPr lang="en-US" sz="800" b="0" i="0" u="none" strike="noStrike" dirty="0">
                        <a:solidFill>
                          <a:schemeClr val="bg1"/>
                        </a:solidFill>
                        <a:effectLst/>
                        <a:latin typeface="Goudy Old Style" pitchFamily="18" charset="0"/>
                      </a:endParaRPr>
                    </a:p>
                  </a:txBody>
                  <a:tcPr marR="6375" marT="6374" marB="0" anchor="ctr"/>
                </a:tc>
              </a:tr>
              <a:tr h="153496">
                <a:tc>
                  <a:txBody>
                    <a:bodyPr/>
                    <a:lstStyle/>
                    <a:p>
                      <a:pPr algn="ctr" fontAlgn="ctr"/>
                      <a:r>
                        <a:rPr lang="en-US" sz="800" u="none" strike="noStrike">
                          <a:effectLst/>
                        </a:rPr>
                        <a:t>4</a:t>
                      </a:r>
                      <a:endParaRPr lang="en-US" sz="800" b="0" i="0" u="none" strike="noStrike">
                        <a:solidFill>
                          <a:schemeClr val="bg1"/>
                        </a:solidFill>
                        <a:effectLst/>
                        <a:latin typeface="Goudy Old Style" pitchFamily="18" charset="0"/>
                      </a:endParaRPr>
                    </a:p>
                  </a:txBody>
                  <a:tcPr marR="6375" marT="6374" marB="0" anchor="ctr"/>
                </a:tc>
                <a:tc>
                  <a:txBody>
                    <a:bodyPr/>
                    <a:lstStyle/>
                    <a:p>
                      <a:pPr algn="l" fontAlgn="ctr"/>
                      <a:r>
                        <a:rPr lang="en-US" sz="800" u="none" strike="noStrike" dirty="0">
                          <a:effectLst/>
                        </a:rPr>
                        <a:t>Railway</a:t>
                      </a:r>
                      <a:endParaRPr lang="en-US" sz="800" b="0" i="0" u="none" strike="noStrike" dirty="0">
                        <a:solidFill>
                          <a:schemeClr val="bg1"/>
                        </a:solidFill>
                        <a:effectLst/>
                        <a:latin typeface="Goudy Old Style" pitchFamily="18" charset="0"/>
                      </a:endParaRPr>
                    </a:p>
                  </a:txBody>
                  <a:tcPr marR="6375" marT="6374" marB="0" anchor="ctr"/>
                </a:tc>
                <a:tc>
                  <a:txBody>
                    <a:bodyPr/>
                    <a:lstStyle/>
                    <a:p>
                      <a:pPr algn="ctr" fontAlgn="ctr"/>
                      <a:r>
                        <a:rPr lang="en-US" sz="800" u="none" strike="noStrike" dirty="0">
                          <a:effectLst/>
                        </a:rPr>
                        <a:t>14</a:t>
                      </a:r>
                      <a:endParaRPr lang="en-US" sz="800" b="0" i="0" u="none" strike="noStrike" dirty="0">
                        <a:solidFill>
                          <a:schemeClr val="bg1"/>
                        </a:solidFill>
                        <a:effectLst/>
                        <a:latin typeface="Goudy Old Style" pitchFamily="18" charset="0"/>
                      </a:endParaRPr>
                    </a:p>
                  </a:txBody>
                  <a:tcPr marR="6375" marT="6374" marB="0" anchor="ctr"/>
                </a:tc>
                <a:tc>
                  <a:txBody>
                    <a:bodyPr/>
                    <a:lstStyle/>
                    <a:p>
                      <a:pPr algn="l" fontAlgn="ctr"/>
                      <a:r>
                        <a:rPr lang="en-US" sz="800" u="none" strike="noStrike" dirty="0" smtClean="0">
                          <a:effectLst/>
                        </a:rPr>
                        <a:t>Electric Transformer</a:t>
                      </a:r>
                      <a:endParaRPr lang="en-US" sz="800" b="0" i="0" u="none" strike="noStrike" dirty="0">
                        <a:solidFill>
                          <a:schemeClr val="bg1"/>
                        </a:solidFill>
                        <a:effectLst/>
                        <a:latin typeface="Goudy Old Style" pitchFamily="18" charset="0"/>
                      </a:endParaRPr>
                    </a:p>
                  </a:txBody>
                  <a:tcPr marR="6375" marT="6374" marB="0" anchor="ctr"/>
                </a:tc>
                <a:tc>
                  <a:txBody>
                    <a:bodyPr/>
                    <a:lstStyle/>
                    <a:p>
                      <a:pPr algn="ctr" fontAlgn="ctr"/>
                      <a:r>
                        <a:rPr lang="en-US" sz="800" u="none" strike="noStrike">
                          <a:effectLst/>
                        </a:rPr>
                        <a:t>31</a:t>
                      </a:r>
                      <a:endParaRPr lang="en-US" sz="800" b="0" i="0" u="none" strike="noStrike">
                        <a:solidFill>
                          <a:schemeClr val="bg1"/>
                        </a:solidFill>
                        <a:effectLst/>
                        <a:latin typeface="Goudy Old Style" pitchFamily="18" charset="0"/>
                      </a:endParaRPr>
                    </a:p>
                  </a:txBody>
                  <a:tcPr marR="6375" marT="6374" marB="0" anchor="ctr"/>
                </a:tc>
                <a:tc>
                  <a:txBody>
                    <a:bodyPr/>
                    <a:lstStyle/>
                    <a:p>
                      <a:pPr algn="l" fontAlgn="ctr"/>
                      <a:r>
                        <a:rPr lang="en-US" sz="800" u="none" strike="noStrike" dirty="0">
                          <a:effectLst/>
                        </a:rPr>
                        <a:t>Zone Boundary</a:t>
                      </a:r>
                      <a:endParaRPr lang="en-US" sz="800" b="0" i="0" u="none" strike="noStrike" dirty="0">
                        <a:solidFill>
                          <a:schemeClr val="bg1"/>
                        </a:solidFill>
                        <a:effectLst/>
                        <a:latin typeface="Goudy Old Style" pitchFamily="18" charset="0"/>
                      </a:endParaRPr>
                    </a:p>
                  </a:txBody>
                  <a:tcPr marR="6375" marT="6374" marB="0" anchor="ctr"/>
                </a:tc>
              </a:tr>
              <a:tr h="233793">
                <a:tc>
                  <a:txBody>
                    <a:bodyPr/>
                    <a:lstStyle/>
                    <a:p>
                      <a:pPr algn="ctr" fontAlgn="ctr"/>
                      <a:r>
                        <a:rPr lang="en-US" sz="800" u="none" strike="noStrike" dirty="0">
                          <a:effectLst/>
                        </a:rPr>
                        <a:t>5</a:t>
                      </a:r>
                      <a:endParaRPr lang="en-US" sz="800" b="0" i="0" u="none" strike="noStrike" dirty="0">
                        <a:solidFill>
                          <a:schemeClr val="bg1"/>
                        </a:solidFill>
                        <a:effectLst/>
                        <a:latin typeface="Goudy Old Style" pitchFamily="18" charset="0"/>
                      </a:endParaRPr>
                    </a:p>
                  </a:txBody>
                  <a:tcPr marR="6375" marT="6374" marB="0" anchor="ctr"/>
                </a:tc>
                <a:tc>
                  <a:txBody>
                    <a:bodyPr/>
                    <a:lstStyle/>
                    <a:p>
                      <a:pPr algn="l" fontAlgn="ctr"/>
                      <a:r>
                        <a:rPr lang="en-US" sz="800" u="none" strike="noStrike" dirty="0">
                          <a:effectLst/>
                        </a:rPr>
                        <a:t>Streams/Drains/Canal</a:t>
                      </a:r>
                      <a:endParaRPr lang="en-US" sz="800" b="0" i="0" u="none" strike="noStrike" dirty="0">
                        <a:solidFill>
                          <a:schemeClr val="bg1"/>
                        </a:solidFill>
                        <a:effectLst/>
                        <a:latin typeface="Goudy Old Style" pitchFamily="18" charset="0"/>
                      </a:endParaRPr>
                    </a:p>
                  </a:txBody>
                  <a:tcPr marR="6375" marT="6374" marB="0" anchor="ctr"/>
                </a:tc>
                <a:tc>
                  <a:txBody>
                    <a:bodyPr/>
                    <a:lstStyle/>
                    <a:p>
                      <a:pPr algn="ctr" fontAlgn="ctr"/>
                      <a:r>
                        <a:rPr lang="en-US" sz="800" u="none" strike="noStrike" dirty="0">
                          <a:effectLst/>
                        </a:rPr>
                        <a:t>15</a:t>
                      </a:r>
                      <a:endParaRPr lang="en-US" sz="800" b="0" i="0" u="none" strike="noStrike" dirty="0">
                        <a:solidFill>
                          <a:schemeClr val="bg1"/>
                        </a:solidFill>
                        <a:effectLst/>
                        <a:latin typeface="Goudy Old Style" pitchFamily="18" charset="0"/>
                      </a:endParaRPr>
                    </a:p>
                  </a:txBody>
                  <a:tcPr marR="6375" marT="6374" marB="0" anchor="ctr"/>
                </a:tc>
                <a:tc>
                  <a:txBody>
                    <a:bodyPr/>
                    <a:lstStyle/>
                    <a:p>
                      <a:pPr algn="l" fontAlgn="ctr"/>
                      <a:r>
                        <a:rPr lang="en-US" sz="800" u="none" strike="noStrike" dirty="0">
                          <a:effectLst/>
                        </a:rPr>
                        <a:t>Fire Stations</a:t>
                      </a:r>
                      <a:endParaRPr lang="en-US" sz="800" b="0" i="0" u="none" strike="noStrike" dirty="0">
                        <a:solidFill>
                          <a:schemeClr val="bg1"/>
                        </a:solidFill>
                        <a:effectLst/>
                        <a:latin typeface="Goudy Old Style" pitchFamily="18" charset="0"/>
                      </a:endParaRPr>
                    </a:p>
                  </a:txBody>
                  <a:tcPr marR="6375" marT="6374" marB="0" anchor="ctr"/>
                </a:tc>
                <a:tc>
                  <a:txBody>
                    <a:bodyPr/>
                    <a:lstStyle/>
                    <a:p>
                      <a:pPr algn="ctr" fontAlgn="ctr"/>
                      <a:r>
                        <a:rPr lang="en-US" sz="800" u="none" strike="noStrike">
                          <a:effectLst/>
                        </a:rPr>
                        <a:t>32</a:t>
                      </a:r>
                      <a:endParaRPr lang="en-US" sz="800" b="0" i="0" u="none" strike="noStrike">
                        <a:solidFill>
                          <a:schemeClr val="bg1"/>
                        </a:solidFill>
                        <a:effectLst/>
                        <a:latin typeface="Goudy Old Style" pitchFamily="18" charset="0"/>
                      </a:endParaRPr>
                    </a:p>
                  </a:txBody>
                  <a:tcPr marR="6375" marT="6374" marB="0" anchor="ctr"/>
                </a:tc>
                <a:tc>
                  <a:txBody>
                    <a:bodyPr/>
                    <a:lstStyle/>
                    <a:p>
                      <a:pPr algn="l" fontAlgn="ctr"/>
                      <a:r>
                        <a:rPr lang="en-US" sz="800" u="none" strike="noStrike" dirty="0">
                          <a:effectLst/>
                        </a:rPr>
                        <a:t>Slum Boundary</a:t>
                      </a:r>
                      <a:endParaRPr lang="en-US" sz="800" b="0" i="0" u="none" strike="noStrike" dirty="0">
                        <a:solidFill>
                          <a:schemeClr val="bg1"/>
                        </a:solidFill>
                        <a:effectLst/>
                        <a:latin typeface="Goudy Old Style" pitchFamily="18" charset="0"/>
                      </a:endParaRPr>
                    </a:p>
                  </a:txBody>
                  <a:tcPr marR="6375" marT="6374" marB="0" anchor="ctr"/>
                </a:tc>
              </a:tr>
              <a:tr h="153496">
                <a:tc>
                  <a:txBody>
                    <a:bodyPr/>
                    <a:lstStyle/>
                    <a:p>
                      <a:pPr algn="ctr" fontAlgn="ctr"/>
                      <a:r>
                        <a:rPr lang="en-US" sz="800" u="none" strike="noStrike">
                          <a:effectLst/>
                        </a:rPr>
                        <a:t>6</a:t>
                      </a:r>
                      <a:endParaRPr lang="en-US" sz="800" b="0" i="0" u="none" strike="noStrike">
                        <a:solidFill>
                          <a:schemeClr val="bg1"/>
                        </a:solidFill>
                        <a:effectLst/>
                        <a:latin typeface="Goudy Old Style" pitchFamily="18" charset="0"/>
                      </a:endParaRPr>
                    </a:p>
                  </a:txBody>
                  <a:tcPr marR="6375" marT="6374" marB="0" anchor="ctr"/>
                </a:tc>
                <a:tc>
                  <a:txBody>
                    <a:bodyPr/>
                    <a:lstStyle/>
                    <a:p>
                      <a:pPr algn="l" fontAlgn="ctr"/>
                      <a:r>
                        <a:rPr lang="en-US" sz="800" u="none" strike="noStrike" dirty="0" smtClean="0">
                          <a:effectLst/>
                        </a:rPr>
                        <a:t>Bridges/Fly Overs</a:t>
                      </a:r>
                      <a:endParaRPr lang="en-US" sz="800" b="0" i="0" u="none" strike="noStrike" dirty="0">
                        <a:solidFill>
                          <a:schemeClr val="bg1"/>
                        </a:solidFill>
                        <a:effectLst/>
                        <a:latin typeface="Goudy Old Style" pitchFamily="18" charset="0"/>
                      </a:endParaRPr>
                    </a:p>
                  </a:txBody>
                  <a:tcPr marR="6375" marT="6374" marB="0" anchor="ctr"/>
                </a:tc>
                <a:tc>
                  <a:txBody>
                    <a:bodyPr/>
                    <a:lstStyle/>
                    <a:p>
                      <a:pPr algn="ctr" fontAlgn="ctr"/>
                      <a:r>
                        <a:rPr lang="en-US" sz="800" u="none" strike="noStrike" dirty="0">
                          <a:effectLst/>
                        </a:rPr>
                        <a:t>16</a:t>
                      </a:r>
                      <a:endParaRPr lang="en-US" sz="800" b="0" i="0" u="none" strike="noStrike" dirty="0">
                        <a:solidFill>
                          <a:schemeClr val="bg1"/>
                        </a:solidFill>
                        <a:effectLst/>
                        <a:latin typeface="Goudy Old Style" pitchFamily="18" charset="0"/>
                      </a:endParaRPr>
                    </a:p>
                  </a:txBody>
                  <a:tcPr marR="6375" marT="6374" marB="0" anchor="ctr"/>
                </a:tc>
                <a:tc>
                  <a:txBody>
                    <a:bodyPr/>
                    <a:lstStyle/>
                    <a:p>
                      <a:pPr algn="l" fontAlgn="ctr"/>
                      <a:r>
                        <a:rPr lang="en-US" sz="800" u="none" strike="noStrike" dirty="0">
                          <a:effectLst/>
                        </a:rPr>
                        <a:t>Garbage Collection Points</a:t>
                      </a:r>
                      <a:endParaRPr lang="en-US" sz="800" b="0" i="0" u="none" strike="noStrike" dirty="0">
                        <a:solidFill>
                          <a:schemeClr val="bg1"/>
                        </a:solidFill>
                        <a:effectLst/>
                        <a:latin typeface="Goudy Old Style" pitchFamily="18" charset="0"/>
                      </a:endParaRPr>
                    </a:p>
                  </a:txBody>
                  <a:tcPr marR="6375" marT="6374" marB="0" anchor="ctr"/>
                </a:tc>
                <a:tc>
                  <a:txBody>
                    <a:bodyPr/>
                    <a:lstStyle/>
                    <a:p>
                      <a:pPr algn="ctr" fontAlgn="ctr"/>
                      <a:r>
                        <a:rPr lang="en-US" sz="800" u="none" strike="noStrike">
                          <a:effectLst/>
                        </a:rPr>
                        <a:t>33</a:t>
                      </a:r>
                      <a:endParaRPr lang="en-US" sz="800" b="0" i="0" u="none" strike="noStrike">
                        <a:solidFill>
                          <a:schemeClr val="bg1"/>
                        </a:solidFill>
                        <a:effectLst/>
                        <a:latin typeface="Goudy Old Style" pitchFamily="18" charset="0"/>
                      </a:endParaRPr>
                    </a:p>
                  </a:txBody>
                  <a:tcPr marR="6375" marT="6374" marB="0" anchor="ctr"/>
                </a:tc>
                <a:tc>
                  <a:txBody>
                    <a:bodyPr/>
                    <a:lstStyle/>
                    <a:p>
                      <a:pPr algn="l" fontAlgn="ctr"/>
                      <a:r>
                        <a:rPr lang="en-US" sz="800" u="none" strike="noStrike" dirty="0">
                          <a:effectLst/>
                        </a:rPr>
                        <a:t>Colony Boundary</a:t>
                      </a:r>
                      <a:endParaRPr lang="en-US" sz="800" b="0" i="0" u="none" strike="noStrike" dirty="0">
                        <a:solidFill>
                          <a:schemeClr val="bg1"/>
                        </a:solidFill>
                        <a:effectLst/>
                        <a:latin typeface="Goudy Old Style" pitchFamily="18" charset="0"/>
                      </a:endParaRPr>
                    </a:p>
                  </a:txBody>
                  <a:tcPr marR="6375" marT="6374" marB="0" anchor="ctr"/>
                </a:tc>
              </a:tr>
              <a:tr h="153496">
                <a:tc>
                  <a:txBody>
                    <a:bodyPr/>
                    <a:lstStyle/>
                    <a:p>
                      <a:pPr algn="ctr" fontAlgn="ctr"/>
                      <a:r>
                        <a:rPr lang="en-US" sz="800" u="none" strike="noStrike">
                          <a:effectLst/>
                        </a:rPr>
                        <a:t>7</a:t>
                      </a:r>
                      <a:endParaRPr lang="en-US" sz="800" b="0" i="0" u="none" strike="noStrike">
                        <a:solidFill>
                          <a:schemeClr val="bg1"/>
                        </a:solidFill>
                        <a:effectLst/>
                        <a:latin typeface="Goudy Old Style" pitchFamily="18" charset="0"/>
                      </a:endParaRPr>
                    </a:p>
                  </a:txBody>
                  <a:tcPr marR="6375" marT="6374" marB="0" anchor="ctr"/>
                </a:tc>
                <a:tc>
                  <a:txBody>
                    <a:bodyPr/>
                    <a:lstStyle/>
                    <a:p>
                      <a:pPr algn="l" fontAlgn="ctr"/>
                      <a:r>
                        <a:rPr lang="en-US" sz="800" u="none" strike="noStrike" dirty="0">
                          <a:effectLst/>
                        </a:rPr>
                        <a:t>Over Head Tanks</a:t>
                      </a:r>
                      <a:endParaRPr lang="en-US" sz="800" b="0" i="0" u="none" strike="noStrike" dirty="0">
                        <a:solidFill>
                          <a:schemeClr val="bg1"/>
                        </a:solidFill>
                        <a:effectLst/>
                        <a:latin typeface="Goudy Old Style" pitchFamily="18" charset="0"/>
                      </a:endParaRPr>
                    </a:p>
                  </a:txBody>
                  <a:tcPr marR="6375" marT="6374" marB="0" anchor="ctr"/>
                </a:tc>
                <a:tc>
                  <a:txBody>
                    <a:bodyPr/>
                    <a:lstStyle/>
                    <a:p>
                      <a:pPr algn="ctr" fontAlgn="ctr"/>
                      <a:r>
                        <a:rPr lang="en-US" sz="800" u="none" strike="noStrike" dirty="0">
                          <a:effectLst/>
                        </a:rPr>
                        <a:t>17</a:t>
                      </a:r>
                      <a:endParaRPr lang="en-US" sz="800" b="0" i="0" u="none" strike="noStrike" dirty="0">
                        <a:solidFill>
                          <a:schemeClr val="bg1"/>
                        </a:solidFill>
                        <a:effectLst/>
                        <a:latin typeface="Goudy Old Style" pitchFamily="18" charset="0"/>
                      </a:endParaRPr>
                    </a:p>
                  </a:txBody>
                  <a:tcPr marR="6375" marT="6374" marB="0" anchor="ctr"/>
                </a:tc>
                <a:tc>
                  <a:txBody>
                    <a:bodyPr/>
                    <a:lstStyle/>
                    <a:p>
                      <a:pPr algn="l" fontAlgn="ctr"/>
                      <a:r>
                        <a:rPr lang="en-US" sz="800" u="none" strike="noStrike" dirty="0" smtClean="0">
                          <a:effectLst/>
                        </a:rPr>
                        <a:t>Hand Pump</a:t>
                      </a:r>
                      <a:endParaRPr lang="en-US" sz="800" b="0" i="0" u="none" strike="noStrike" dirty="0">
                        <a:solidFill>
                          <a:schemeClr val="bg1"/>
                        </a:solidFill>
                        <a:effectLst/>
                        <a:latin typeface="Goudy Old Style" pitchFamily="18" charset="0"/>
                      </a:endParaRPr>
                    </a:p>
                  </a:txBody>
                  <a:tcPr marR="6375" marT="6374" marB="0" anchor="ctr"/>
                </a:tc>
                <a:tc>
                  <a:txBody>
                    <a:bodyPr/>
                    <a:lstStyle/>
                    <a:p>
                      <a:pPr algn="ctr" fontAlgn="ctr"/>
                      <a:r>
                        <a:rPr lang="en-US" sz="800" u="none" strike="noStrike">
                          <a:effectLst/>
                        </a:rPr>
                        <a:t>34</a:t>
                      </a:r>
                      <a:endParaRPr lang="en-US" sz="800" b="0" i="0" u="none" strike="noStrike">
                        <a:solidFill>
                          <a:schemeClr val="bg1"/>
                        </a:solidFill>
                        <a:effectLst/>
                        <a:latin typeface="Goudy Old Style" pitchFamily="18" charset="0"/>
                      </a:endParaRPr>
                    </a:p>
                  </a:txBody>
                  <a:tcPr marR="6375" marT="6374" marB="0" anchor="ctr"/>
                </a:tc>
                <a:tc>
                  <a:txBody>
                    <a:bodyPr/>
                    <a:lstStyle/>
                    <a:p>
                      <a:pPr algn="l" fontAlgn="ctr"/>
                      <a:r>
                        <a:rPr lang="en-US" sz="800" u="none" strike="noStrike" dirty="0">
                          <a:effectLst/>
                        </a:rPr>
                        <a:t>Industrial Area</a:t>
                      </a:r>
                      <a:endParaRPr lang="en-US" sz="800" b="0" i="0" u="none" strike="noStrike" dirty="0">
                        <a:solidFill>
                          <a:schemeClr val="bg1"/>
                        </a:solidFill>
                        <a:effectLst/>
                        <a:latin typeface="Goudy Old Style" pitchFamily="18" charset="0"/>
                      </a:endParaRPr>
                    </a:p>
                  </a:txBody>
                  <a:tcPr marR="6375" marT="6374" marB="0" anchor="ctr"/>
                </a:tc>
              </a:tr>
              <a:tr h="153496">
                <a:tc>
                  <a:txBody>
                    <a:bodyPr/>
                    <a:lstStyle/>
                    <a:p>
                      <a:pPr algn="ctr" fontAlgn="ctr"/>
                      <a:r>
                        <a:rPr lang="en-US" sz="800" u="none" strike="noStrike">
                          <a:effectLst/>
                        </a:rPr>
                        <a:t>8</a:t>
                      </a:r>
                      <a:endParaRPr lang="en-US" sz="800" b="0" i="0" u="none" strike="noStrike">
                        <a:solidFill>
                          <a:schemeClr val="bg1"/>
                        </a:solidFill>
                        <a:effectLst/>
                        <a:latin typeface="Goudy Old Style" pitchFamily="18" charset="0"/>
                      </a:endParaRPr>
                    </a:p>
                  </a:txBody>
                  <a:tcPr marR="6375" marT="6374" marB="0" anchor="ctr"/>
                </a:tc>
                <a:tc>
                  <a:txBody>
                    <a:bodyPr/>
                    <a:lstStyle/>
                    <a:p>
                      <a:pPr algn="l" fontAlgn="ctr"/>
                      <a:r>
                        <a:rPr lang="en-US" sz="800" u="none" strike="noStrike" dirty="0">
                          <a:effectLst/>
                        </a:rPr>
                        <a:t>Parks /Garden</a:t>
                      </a:r>
                      <a:endParaRPr lang="en-US" sz="800" b="0" i="0" u="none" strike="noStrike" dirty="0">
                        <a:solidFill>
                          <a:schemeClr val="bg1"/>
                        </a:solidFill>
                        <a:effectLst/>
                        <a:latin typeface="Goudy Old Style" pitchFamily="18" charset="0"/>
                      </a:endParaRPr>
                    </a:p>
                  </a:txBody>
                  <a:tcPr marR="6375" marT="6374" marB="0" anchor="ctr"/>
                </a:tc>
                <a:tc>
                  <a:txBody>
                    <a:bodyPr/>
                    <a:lstStyle/>
                    <a:p>
                      <a:pPr algn="ctr" fontAlgn="ctr"/>
                      <a:r>
                        <a:rPr lang="en-US" sz="800" u="none" strike="noStrike" dirty="0">
                          <a:effectLst/>
                        </a:rPr>
                        <a:t>18</a:t>
                      </a:r>
                      <a:endParaRPr lang="en-US" sz="800" b="0" i="0" u="none" strike="noStrike" dirty="0">
                        <a:solidFill>
                          <a:schemeClr val="bg1"/>
                        </a:solidFill>
                        <a:effectLst/>
                        <a:latin typeface="Goudy Old Style" pitchFamily="18" charset="0"/>
                      </a:endParaRPr>
                    </a:p>
                  </a:txBody>
                  <a:tcPr marR="6375" marT="6374" marB="0" anchor="ctr"/>
                </a:tc>
                <a:tc>
                  <a:txBody>
                    <a:bodyPr/>
                    <a:lstStyle/>
                    <a:p>
                      <a:pPr algn="l" fontAlgn="ctr"/>
                      <a:r>
                        <a:rPr lang="en-US" sz="800" u="none" strike="noStrike" dirty="0">
                          <a:effectLst/>
                        </a:rPr>
                        <a:t>Hoardings</a:t>
                      </a:r>
                      <a:endParaRPr lang="en-US" sz="800" b="0" i="0" u="none" strike="noStrike" dirty="0">
                        <a:solidFill>
                          <a:schemeClr val="bg1"/>
                        </a:solidFill>
                        <a:effectLst/>
                        <a:latin typeface="Goudy Old Style" pitchFamily="18" charset="0"/>
                      </a:endParaRPr>
                    </a:p>
                  </a:txBody>
                  <a:tcPr marR="6375" marT="6374" marB="0" anchor="ctr"/>
                </a:tc>
                <a:tc>
                  <a:txBody>
                    <a:bodyPr/>
                    <a:lstStyle/>
                    <a:p>
                      <a:pPr algn="ctr" fontAlgn="ctr"/>
                      <a:r>
                        <a:rPr lang="en-US" sz="800" u="none" strike="noStrike">
                          <a:effectLst/>
                        </a:rPr>
                        <a:t>35</a:t>
                      </a:r>
                      <a:endParaRPr lang="en-US" sz="800" b="0" i="0" u="none" strike="noStrike">
                        <a:solidFill>
                          <a:schemeClr val="bg1"/>
                        </a:solidFill>
                        <a:effectLst/>
                        <a:latin typeface="Goudy Old Style" pitchFamily="18" charset="0"/>
                      </a:endParaRPr>
                    </a:p>
                  </a:txBody>
                  <a:tcPr marR="6375" marT="6374" marB="0" anchor="ctr"/>
                </a:tc>
                <a:tc>
                  <a:txBody>
                    <a:bodyPr/>
                    <a:lstStyle/>
                    <a:p>
                      <a:pPr algn="l" fontAlgn="ctr"/>
                      <a:r>
                        <a:rPr lang="en-US" sz="800" u="none" strike="noStrike" dirty="0">
                          <a:effectLst/>
                        </a:rPr>
                        <a:t>Cadastral Map</a:t>
                      </a:r>
                      <a:endParaRPr lang="en-US" sz="800" b="0" i="0" u="none" strike="noStrike" dirty="0">
                        <a:solidFill>
                          <a:schemeClr val="bg1"/>
                        </a:solidFill>
                        <a:effectLst/>
                        <a:latin typeface="Goudy Old Style" pitchFamily="18" charset="0"/>
                      </a:endParaRPr>
                    </a:p>
                  </a:txBody>
                  <a:tcPr marR="6375" marT="6374" marB="0" anchor="ctr"/>
                </a:tc>
              </a:tr>
              <a:tr h="153496">
                <a:tc>
                  <a:txBody>
                    <a:bodyPr/>
                    <a:lstStyle/>
                    <a:p>
                      <a:pPr algn="ctr" fontAlgn="ctr"/>
                      <a:r>
                        <a:rPr lang="en-US" sz="800" u="none" strike="noStrike">
                          <a:effectLst/>
                        </a:rPr>
                        <a:t>9</a:t>
                      </a:r>
                      <a:endParaRPr lang="en-US" sz="800" b="0" i="0" u="none" strike="noStrike">
                        <a:solidFill>
                          <a:schemeClr val="bg1"/>
                        </a:solidFill>
                        <a:effectLst/>
                        <a:latin typeface="Goudy Old Style" pitchFamily="18" charset="0"/>
                      </a:endParaRPr>
                    </a:p>
                  </a:txBody>
                  <a:tcPr marR="6375" marT="6374" marB="0" anchor="ctr"/>
                </a:tc>
                <a:tc>
                  <a:txBody>
                    <a:bodyPr/>
                    <a:lstStyle/>
                    <a:p>
                      <a:pPr algn="l" fontAlgn="ctr"/>
                      <a:r>
                        <a:rPr lang="en-US" sz="800" u="none" strike="noStrike" dirty="0">
                          <a:effectLst/>
                        </a:rPr>
                        <a:t>Foot Path</a:t>
                      </a:r>
                      <a:endParaRPr lang="en-US" sz="800" b="0" i="0" u="none" strike="noStrike" dirty="0">
                        <a:solidFill>
                          <a:schemeClr val="bg1"/>
                        </a:solidFill>
                        <a:effectLst/>
                        <a:latin typeface="Goudy Old Style" pitchFamily="18" charset="0"/>
                      </a:endParaRPr>
                    </a:p>
                  </a:txBody>
                  <a:tcPr marR="6375" marT="6374" marB="0" anchor="ctr"/>
                </a:tc>
                <a:tc>
                  <a:txBody>
                    <a:bodyPr/>
                    <a:lstStyle/>
                    <a:p>
                      <a:pPr algn="ctr" fontAlgn="ctr"/>
                      <a:r>
                        <a:rPr lang="en-US" sz="800" u="none" strike="noStrike" dirty="0">
                          <a:effectLst/>
                        </a:rPr>
                        <a:t>19</a:t>
                      </a:r>
                      <a:endParaRPr lang="en-US" sz="800" b="0" i="0" u="none" strike="noStrike" dirty="0">
                        <a:solidFill>
                          <a:schemeClr val="bg1"/>
                        </a:solidFill>
                        <a:effectLst/>
                        <a:latin typeface="Goudy Old Style" pitchFamily="18" charset="0"/>
                      </a:endParaRPr>
                    </a:p>
                  </a:txBody>
                  <a:tcPr marR="6375" marT="6374" marB="0" anchor="ctr"/>
                </a:tc>
                <a:tc>
                  <a:txBody>
                    <a:bodyPr/>
                    <a:lstStyle/>
                    <a:p>
                      <a:pPr algn="l" fontAlgn="ctr"/>
                      <a:r>
                        <a:rPr lang="en-US" sz="800" u="none" strike="noStrike" dirty="0">
                          <a:effectLst/>
                        </a:rPr>
                        <a:t>Land Marks</a:t>
                      </a:r>
                      <a:endParaRPr lang="en-US" sz="800" b="0" i="0" u="none" strike="noStrike" dirty="0">
                        <a:solidFill>
                          <a:schemeClr val="bg1"/>
                        </a:solidFill>
                        <a:effectLst/>
                        <a:latin typeface="Goudy Old Style" pitchFamily="18" charset="0"/>
                      </a:endParaRPr>
                    </a:p>
                  </a:txBody>
                  <a:tcPr marR="6375" marT="6374" marB="0" anchor="ctr"/>
                </a:tc>
                <a:tc>
                  <a:txBody>
                    <a:bodyPr/>
                    <a:lstStyle/>
                    <a:p>
                      <a:pPr algn="ctr" fontAlgn="ctr"/>
                      <a:r>
                        <a:rPr lang="en-US" sz="800" u="none" strike="noStrike" dirty="0">
                          <a:effectLst/>
                        </a:rPr>
                        <a:t>36</a:t>
                      </a:r>
                      <a:endParaRPr lang="en-US" sz="800" b="0" i="0" u="none" strike="noStrike" dirty="0">
                        <a:solidFill>
                          <a:schemeClr val="bg1"/>
                        </a:solidFill>
                        <a:effectLst/>
                        <a:latin typeface="Goudy Old Style" pitchFamily="18" charset="0"/>
                      </a:endParaRPr>
                    </a:p>
                  </a:txBody>
                  <a:tcPr marR="6375" marT="6374" marB="0" anchor="ctr"/>
                </a:tc>
                <a:tc>
                  <a:txBody>
                    <a:bodyPr/>
                    <a:lstStyle/>
                    <a:p>
                      <a:pPr algn="l" fontAlgn="ctr"/>
                      <a:r>
                        <a:rPr lang="en-US" sz="800" u="none" strike="noStrike" dirty="0">
                          <a:effectLst/>
                        </a:rPr>
                        <a:t>Slaughter House</a:t>
                      </a:r>
                      <a:endParaRPr lang="en-US" sz="800" b="0" i="0" u="none" strike="noStrike" dirty="0">
                        <a:solidFill>
                          <a:schemeClr val="bg1"/>
                        </a:solidFill>
                        <a:effectLst/>
                        <a:latin typeface="Goudy Old Style" pitchFamily="18" charset="0"/>
                      </a:endParaRPr>
                    </a:p>
                  </a:txBody>
                  <a:tcPr marR="6375" marT="6374" marB="0" anchor="ctr"/>
                </a:tc>
              </a:tr>
              <a:tr h="222490">
                <a:tc>
                  <a:txBody>
                    <a:bodyPr/>
                    <a:lstStyle/>
                    <a:p>
                      <a:endParaRPr lang="en-US" sz="800">
                        <a:solidFill>
                          <a:schemeClr val="bg1"/>
                        </a:solidFill>
                        <a:latin typeface="Goudy Old Style" pitchFamily="18" charset="0"/>
                      </a:endParaRPr>
                    </a:p>
                  </a:txBody>
                  <a:tcPr/>
                </a:tc>
                <a:tc>
                  <a:txBody>
                    <a:bodyPr/>
                    <a:lstStyle/>
                    <a:p>
                      <a:endParaRPr lang="en-US" sz="800" dirty="0">
                        <a:solidFill>
                          <a:schemeClr val="bg1"/>
                        </a:solidFill>
                        <a:latin typeface="Goudy Old Style" pitchFamily="18" charset="0"/>
                      </a:endParaRPr>
                    </a:p>
                  </a:txBody>
                  <a:tcPr/>
                </a:tc>
                <a:tc>
                  <a:txBody>
                    <a:bodyPr/>
                    <a:lstStyle/>
                    <a:p>
                      <a:pPr algn="ctr" fontAlgn="ctr"/>
                      <a:r>
                        <a:rPr lang="en-US" sz="800" u="none" strike="noStrike" dirty="0">
                          <a:effectLst/>
                        </a:rPr>
                        <a:t>20</a:t>
                      </a:r>
                      <a:endParaRPr lang="en-US" sz="800" b="0" i="0" u="none" strike="noStrike" dirty="0">
                        <a:solidFill>
                          <a:schemeClr val="bg1"/>
                        </a:solidFill>
                        <a:effectLst/>
                        <a:latin typeface="Goudy Old Style" pitchFamily="18" charset="0"/>
                      </a:endParaRPr>
                    </a:p>
                  </a:txBody>
                  <a:tcPr marR="6375" marT="6374" marB="0" anchor="ctr"/>
                </a:tc>
                <a:tc>
                  <a:txBody>
                    <a:bodyPr/>
                    <a:lstStyle/>
                    <a:p>
                      <a:pPr algn="l" fontAlgn="ctr"/>
                      <a:r>
                        <a:rPr lang="en-US" sz="800" u="none" strike="noStrike" dirty="0">
                          <a:effectLst/>
                        </a:rPr>
                        <a:t>Manhole</a:t>
                      </a:r>
                      <a:endParaRPr lang="en-US" sz="800" b="0" i="0" u="none" strike="noStrike" dirty="0">
                        <a:solidFill>
                          <a:schemeClr val="bg1"/>
                        </a:solidFill>
                        <a:effectLst/>
                        <a:latin typeface="Goudy Old Style" pitchFamily="18" charset="0"/>
                      </a:endParaRPr>
                    </a:p>
                  </a:txBody>
                  <a:tcPr marR="6375" marT="6374" marB="0" anchor="ctr"/>
                </a:tc>
                <a:tc>
                  <a:txBody>
                    <a:bodyPr/>
                    <a:lstStyle/>
                    <a:p>
                      <a:pPr algn="ctr" fontAlgn="ctr"/>
                      <a:r>
                        <a:rPr lang="en-US" sz="800" u="none" strike="noStrike" dirty="0">
                          <a:effectLst/>
                        </a:rPr>
                        <a:t>37</a:t>
                      </a:r>
                      <a:endParaRPr lang="en-US" sz="800" b="0" i="0" u="none" strike="noStrike" dirty="0">
                        <a:solidFill>
                          <a:schemeClr val="bg1"/>
                        </a:solidFill>
                        <a:effectLst/>
                        <a:latin typeface="Goudy Old Style" pitchFamily="18" charset="0"/>
                      </a:endParaRPr>
                    </a:p>
                  </a:txBody>
                  <a:tcPr marR="6375" marT="6374" marB="0" anchor="ctr"/>
                </a:tc>
                <a:tc>
                  <a:txBody>
                    <a:bodyPr/>
                    <a:lstStyle/>
                    <a:p>
                      <a:pPr algn="l" fontAlgn="ctr"/>
                      <a:r>
                        <a:rPr lang="en-US" sz="800" u="none" strike="noStrike" dirty="0">
                          <a:effectLst/>
                        </a:rPr>
                        <a:t>Vent Shaft</a:t>
                      </a:r>
                      <a:endParaRPr lang="en-US" sz="800" b="0" i="0" u="none" strike="noStrike" dirty="0">
                        <a:solidFill>
                          <a:schemeClr val="bg1"/>
                        </a:solidFill>
                        <a:effectLst/>
                        <a:latin typeface="Goudy Old Style" pitchFamily="18" charset="0"/>
                      </a:endParaRPr>
                    </a:p>
                  </a:txBody>
                  <a:tcPr marR="6375" marT="6374" marB="0" anchor="ctr"/>
                </a:tc>
              </a:tr>
              <a:tr h="222490">
                <a:tc>
                  <a:txBody>
                    <a:bodyPr/>
                    <a:lstStyle/>
                    <a:p>
                      <a:endParaRPr lang="en-US" sz="800">
                        <a:solidFill>
                          <a:schemeClr val="bg1"/>
                        </a:solidFill>
                        <a:latin typeface="Goudy Old Style" pitchFamily="18" charset="0"/>
                      </a:endParaRPr>
                    </a:p>
                  </a:txBody>
                  <a:tcPr/>
                </a:tc>
                <a:tc>
                  <a:txBody>
                    <a:bodyPr/>
                    <a:lstStyle/>
                    <a:p>
                      <a:endParaRPr lang="en-US" sz="800" dirty="0">
                        <a:solidFill>
                          <a:schemeClr val="bg1"/>
                        </a:solidFill>
                        <a:latin typeface="Goudy Old Style" pitchFamily="18" charset="0"/>
                      </a:endParaRPr>
                    </a:p>
                  </a:txBody>
                  <a:tcPr/>
                </a:tc>
                <a:tc>
                  <a:txBody>
                    <a:bodyPr/>
                    <a:lstStyle/>
                    <a:p>
                      <a:pPr algn="ctr" fontAlgn="ctr"/>
                      <a:r>
                        <a:rPr lang="en-US" sz="800" u="none" strike="noStrike" dirty="0">
                          <a:effectLst/>
                        </a:rPr>
                        <a:t>21</a:t>
                      </a:r>
                      <a:endParaRPr lang="en-US" sz="800" b="0" i="0" u="none" strike="noStrike" dirty="0">
                        <a:solidFill>
                          <a:schemeClr val="bg1"/>
                        </a:solidFill>
                        <a:effectLst/>
                        <a:latin typeface="Goudy Old Style" pitchFamily="18" charset="0"/>
                      </a:endParaRPr>
                    </a:p>
                  </a:txBody>
                  <a:tcPr marR="6375" marT="6374" marB="0" anchor="ctr"/>
                </a:tc>
                <a:tc>
                  <a:txBody>
                    <a:bodyPr/>
                    <a:lstStyle/>
                    <a:p>
                      <a:pPr algn="l" fontAlgn="ctr"/>
                      <a:r>
                        <a:rPr lang="en-US" sz="800" u="none" strike="noStrike" dirty="0" err="1">
                          <a:effectLst/>
                        </a:rPr>
                        <a:t>PowerSupply</a:t>
                      </a:r>
                      <a:endParaRPr lang="en-US" sz="800" b="0" i="0" u="none" strike="noStrike" dirty="0">
                        <a:solidFill>
                          <a:schemeClr val="bg1"/>
                        </a:solidFill>
                        <a:effectLst/>
                        <a:latin typeface="Goudy Old Style" pitchFamily="18" charset="0"/>
                      </a:endParaRPr>
                    </a:p>
                  </a:txBody>
                  <a:tcPr marR="6375" marT="6374" marB="0" anchor="ctr"/>
                </a:tc>
                <a:tc>
                  <a:txBody>
                    <a:bodyPr/>
                    <a:lstStyle/>
                    <a:p>
                      <a:pPr algn="ctr" fontAlgn="ctr"/>
                      <a:r>
                        <a:rPr lang="en-US" sz="800" u="none" strike="noStrike">
                          <a:effectLst/>
                        </a:rPr>
                        <a:t>38</a:t>
                      </a:r>
                      <a:endParaRPr lang="en-US" sz="800" b="0" i="0" u="none" strike="noStrike">
                        <a:solidFill>
                          <a:schemeClr val="bg1"/>
                        </a:solidFill>
                        <a:effectLst/>
                        <a:latin typeface="Goudy Old Style" pitchFamily="18" charset="0"/>
                      </a:endParaRPr>
                    </a:p>
                  </a:txBody>
                  <a:tcPr marR="6375" marT="6374" marB="0" anchor="ctr"/>
                </a:tc>
                <a:tc>
                  <a:txBody>
                    <a:bodyPr/>
                    <a:lstStyle/>
                    <a:p>
                      <a:pPr algn="l" fontAlgn="ctr"/>
                      <a:r>
                        <a:rPr lang="en-US" sz="800" u="none" strike="noStrike" dirty="0" err="1" smtClean="0">
                          <a:effectLst/>
                        </a:rPr>
                        <a:t>LandfillSite</a:t>
                      </a:r>
                      <a:endParaRPr lang="en-US" sz="800" b="0" i="0" u="none" strike="noStrike" dirty="0">
                        <a:solidFill>
                          <a:schemeClr val="bg1"/>
                        </a:solidFill>
                        <a:effectLst/>
                        <a:latin typeface="Goudy Old Style" pitchFamily="18" charset="0"/>
                      </a:endParaRPr>
                    </a:p>
                  </a:txBody>
                  <a:tcPr marR="6375" marT="6374" marB="0" anchor="ctr"/>
                </a:tc>
              </a:tr>
              <a:tr h="222490">
                <a:tc>
                  <a:txBody>
                    <a:bodyPr/>
                    <a:lstStyle/>
                    <a:p>
                      <a:endParaRPr lang="en-US" sz="800">
                        <a:solidFill>
                          <a:schemeClr val="bg1"/>
                        </a:solidFill>
                        <a:latin typeface="Goudy Old Style" pitchFamily="18" charset="0"/>
                      </a:endParaRPr>
                    </a:p>
                  </a:txBody>
                  <a:tcPr/>
                </a:tc>
                <a:tc>
                  <a:txBody>
                    <a:bodyPr/>
                    <a:lstStyle/>
                    <a:p>
                      <a:endParaRPr lang="en-US" sz="800" dirty="0">
                        <a:solidFill>
                          <a:schemeClr val="bg1"/>
                        </a:solidFill>
                        <a:latin typeface="Goudy Old Style" pitchFamily="18" charset="0"/>
                      </a:endParaRPr>
                    </a:p>
                  </a:txBody>
                  <a:tcPr/>
                </a:tc>
                <a:tc>
                  <a:txBody>
                    <a:bodyPr/>
                    <a:lstStyle/>
                    <a:p>
                      <a:pPr algn="ctr" fontAlgn="ctr"/>
                      <a:r>
                        <a:rPr lang="en-US" sz="800" u="none" strike="noStrike" dirty="0">
                          <a:effectLst/>
                        </a:rPr>
                        <a:t>22</a:t>
                      </a:r>
                      <a:endParaRPr lang="en-US" sz="800" b="0" i="0" u="none" strike="noStrike" dirty="0">
                        <a:solidFill>
                          <a:schemeClr val="bg1"/>
                        </a:solidFill>
                        <a:effectLst/>
                        <a:latin typeface="Goudy Old Style" pitchFamily="18" charset="0"/>
                      </a:endParaRPr>
                    </a:p>
                  </a:txBody>
                  <a:tcPr marR="6375" marT="6374" marB="0" anchor="ctr"/>
                </a:tc>
                <a:tc>
                  <a:txBody>
                    <a:bodyPr/>
                    <a:lstStyle/>
                    <a:p>
                      <a:pPr algn="l" fontAlgn="ctr"/>
                      <a:r>
                        <a:rPr lang="en-US" sz="800" u="none" strike="noStrike" dirty="0">
                          <a:effectLst/>
                        </a:rPr>
                        <a:t>Street Light</a:t>
                      </a:r>
                      <a:endParaRPr lang="en-US" sz="800" b="0" i="0" u="none" strike="noStrike" dirty="0">
                        <a:solidFill>
                          <a:schemeClr val="bg1"/>
                        </a:solidFill>
                        <a:effectLst/>
                        <a:latin typeface="Goudy Old Style" pitchFamily="18" charset="0"/>
                      </a:endParaRPr>
                    </a:p>
                  </a:txBody>
                  <a:tcPr marR="6375" marT="6374" marB="0" anchor="ctr"/>
                </a:tc>
                <a:tc>
                  <a:txBody>
                    <a:bodyPr/>
                    <a:lstStyle/>
                    <a:p>
                      <a:pPr algn="ctr" fontAlgn="ctr"/>
                      <a:r>
                        <a:rPr lang="en-US" sz="800" u="none" strike="noStrike">
                          <a:effectLst/>
                        </a:rPr>
                        <a:t>39</a:t>
                      </a:r>
                      <a:endParaRPr lang="en-US" sz="800" b="0" i="0" u="none" strike="noStrike">
                        <a:solidFill>
                          <a:schemeClr val="bg1"/>
                        </a:solidFill>
                        <a:effectLst/>
                        <a:latin typeface="Goudy Old Style" pitchFamily="18" charset="0"/>
                      </a:endParaRPr>
                    </a:p>
                  </a:txBody>
                  <a:tcPr marR="6375" marT="6374" marB="0" anchor="ctr"/>
                </a:tc>
                <a:tc>
                  <a:txBody>
                    <a:bodyPr/>
                    <a:lstStyle/>
                    <a:p>
                      <a:pPr algn="l" fontAlgn="ctr"/>
                      <a:r>
                        <a:rPr lang="en-US" sz="800" u="none" strike="noStrike" dirty="0">
                          <a:effectLst/>
                        </a:rPr>
                        <a:t>Sewerage Network/ </a:t>
                      </a:r>
                      <a:r>
                        <a:rPr lang="en-US" sz="800" u="none" strike="noStrike" dirty="0" smtClean="0">
                          <a:effectLst/>
                        </a:rPr>
                        <a:t>Drainage Network</a:t>
                      </a:r>
                      <a:endParaRPr lang="en-US" sz="800" b="0" i="0" u="none" strike="noStrike" dirty="0">
                        <a:solidFill>
                          <a:schemeClr val="bg1"/>
                        </a:solidFill>
                        <a:effectLst/>
                        <a:latin typeface="Goudy Old Style" pitchFamily="18" charset="0"/>
                      </a:endParaRPr>
                    </a:p>
                  </a:txBody>
                  <a:tcPr marR="6375" marT="6374" marB="0" anchor="ctr"/>
                </a:tc>
              </a:tr>
              <a:tr h="222490">
                <a:tc>
                  <a:txBody>
                    <a:bodyPr/>
                    <a:lstStyle/>
                    <a:p>
                      <a:endParaRPr lang="en-US" sz="800">
                        <a:solidFill>
                          <a:schemeClr val="bg1"/>
                        </a:solidFill>
                        <a:latin typeface="Goudy Old Style" pitchFamily="18" charset="0"/>
                      </a:endParaRPr>
                    </a:p>
                  </a:txBody>
                  <a:tcPr/>
                </a:tc>
                <a:tc>
                  <a:txBody>
                    <a:bodyPr/>
                    <a:lstStyle/>
                    <a:p>
                      <a:endParaRPr lang="en-US" sz="800" dirty="0">
                        <a:solidFill>
                          <a:schemeClr val="bg1"/>
                        </a:solidFill>
                        <a:latin typeface="Goudy Old Style" pitchFamily="18" charset="0"/>
                      </a:endParaRPr>
                    </a:p>
                  </a:txBody>
                  <a:tcPr/>
                </a:tc>
                <a:tc>
                  <a:txBody>
                    <a:bodyPr/>
                    <a:lstStyle/>
                    <a:p>
                      <a:pPr algn="ctr" fontAlgn="ctr"/>
                      <a:r>
                        <a:rPr lang="en-US" sz="800" u="none" strike="noStrike" dirty="0">
                          <a:effectLst/>
                        </a:rPr>
                        <a:t>23</a:t>
                      </a:r>
                      <a:endParaRPr lang="en-US" sz="800" b="0" i="0" u="none" strike="noStrike" dirty="0">
                        <a:solidFill>
                          <a:schemeClr val="bg1"/>
                        </a:solidFill>
                        <a:effectLst/>
                        <a:latin typeface="Goudy Old Style" pitchFamily="18" charset="0"/>
                      </a:endParaRPr>
                    </a:p>
                  </a:txBody>
                  <a:tcPr marR="6375" marT="6374" marB="0" anchor="ctr"/>
                </a:tc>
                <a:tc>
                  <a:txBody>
                    <a:bodyPr/>
                    <a:lstStyle/>
                    <a:p>
                      <a:pPr algn="l" fontAlgn="ctr"/>
                      <a:r>
                        <a:rPr lang="en-US" sz="800" u="none" strike="noStrike" dirty="0">
                          <a:effectLst/>
                        </a:rPr>
                        <a:t>Contours</a:t>
                      </a:r>
                      <a:endParaRPr lang="en-US" sz="800" b="0" i="0" u="none" strike="noStrike" dirty="0">
                        <a:solidFill>
                          <a:schemeClr val="bg1"/>
                        </a:solidFill>
                        <a:effectLst/>
                        <a:latin typeface="Goudy Old Style" pitchFamily="18" charset="0"/>
                      </a:endParaRPr>
                    </a:p>
                  </a:txBody>
                  <a:tcPr marR="6375" marT="6374" marB="0" anchor="ctr"/>
                </a:tc>
                <a:tc>
                  <a:txBody>
                    <a:bodyPr/>
                    <a:lstStyle/>
                    <a:p>
                      <a:pPr algn="ctr" fontAlgn="ctr"/>
                      <a:r>
                        <a:rPr lang="en-US" sz="800" u="none" strike="noStrike">
                          <a:effectLst/>
                        </a:rPr>
                        <a:t>40</a:t>
                      </a:r>
                      <a:endParaRPr lang="en-US" sz="800" b="0" i="0" u="none" strike="noStrike">
                        <a:solidFill>
                          <a:schemeClr val="bg1"/>
                        </a:solidFill>
                        <a:effectLst/>
                        <a:latin typeface="Goudy Old Style" pitchFamily="18" charset="0"/>
                      </a:endParaRPr>
                    </a:p>
                  </a:txBody>
                  <a:tcPr marR="6375" marT="6374" marB="0" anchor="ctr"/>
                </a:tc>
                <a:tc>
                  <a:txBody>
                    <a:bodyPr/>
                    <a:lstStyle/>
                    <a:p>
                      <a:pPr algn="l" fontAlgn="ctr"/>
                      <a:r>
                        <a:rPr lang="en-US" sz="800" u="none" strike="noStrike" dirty="0" smtClean="0">
                          <a:effectLst/>
                        </a:rPr>
                        <a:t>Drainage Pumping </a:t>
                      </a:r>
                      <a:r>
                        <a:rPr lang="en-US" sz="800" u="none" strike="noStrike" dirty="0">
                          <a:effectLst/>
                        </a:rPr>
                        <a:t>Station</a:t>
                      </a:r>
                      <a:endParaRPr lang="en-US" sz="800" b="0" i="0" u="none" strike="noStrike" dirty="0">
                        <a:solidFill>
                          <a:schemeClr val="bg1"/>
                        </a:solidFill>
                        <a:effectLst/>
                        <a:latin typeface="Goudy Old Style" pitchFamily="18" charset="0"/>
                      </a:endParaRPr>
                    </a:p>
                  </a:txBody>
                  <a:tcPr marR="6375" marT="6374" marB="0" anchor="ctr"/>
                </a:tc>
              </a:tr>
              <a:tr h="301822">
                <a:tc>
                  <a:txBody>
                    <a:bodyPr/>
                    <a:lstStyle/>
                    <a:p>
                      <a:endParaRPr lang="en-US" sz="800">
                        <a:solidFill>
                          <a:schemeClr val="bg1"/>
                        </a:solidFill>
                        <a:latin typeface="Goudy Old Style" pitchFamily="18" charset="0"/>
                      </a:endParaRPr>
                    </a:p>
                  </a:txBody>
                  <a:tcPr/>
                </a:tc>
                <a:tc>
                  <a:txBody>
                    <a:bodyPr/>
                    <a:lstStyle/>
                    <a:p>
                      <a:endParaRPr lang="en-US" sz="800" dirty="0">
                        <a:solidFill>
                          <a:schemeClr val="bg1"/>
                        </a:solidFill>
                        <a:latin typeface="Goudy Old Style" pitchFamily="18" charset="0"/>
                      </a:endParaRPr>
                    </a:p>
                  </a:txBody>
                  <a:tcPr/>
                </a:tc>
                <a:tc>
                  <a:txBody>
                    <a:bodyPr/>
                    <a:lstStyle/>
                    <a:p>
                      <a:pPr algn="ctr" fontAlgn="ctr"/>
                      <a:r>
                        <a:rPr lang="en-US" sz="800" u="none" strike="noStrike" dirty="0">
                          <a:effectLst/>
                        </a:rPr>
                        <a:t>24</a:t>
                      </a:r>
                      <a:endParaRPr lang="en-US" sz="800" b="0" i="0" u="none" strike="noStrike" dirty="0">
                        <a:solidFill>
                          <a:schemeClr val="bg1"/>
                        </a:solidFill>
                        <a:effectLst/>
                        <a:latin typeface="Goudy Old Style" pitchFamily="18" charset="0"/>
                      </a:endParaRPr>
                    </a:p>
                  </a:txBody>
                  <a:tcPr marR="6375" marT="6374" marB="0" anchor="ctr"/>
                </a:tc>
                <a:tc>
                  <a:txBody>
                    <a:bodyPr/>
                    <a:lstStyle/>
                    <a:p>
                      <a:pPr algn="l" fontAlgn="ctr"/>
                      <a:r>
                        <a:rPr lang="en-US" sz="800" u="none" strike="noStrike" dirty="0">
                          <a:effectLst/>
                        </a:rPr>
                        <a:t>Traffic Square</a:t>
                      </a:r>
                      <a:endParaRPr lang="en-US" sz="800" b="0" i="0" u="none" strike="noStrike" dirty="0">
                        <a:solidFill>
                          <a:schemeClr val="bg1"/>
                        </a:solidFill>
                        <a:effectLst/>
                        <a:latin typeface="Goudy Old Style" pitchFamily="18" charset="0"/>
                      </a:endParaRPr>
                    </a:p>
                  </a:txBody>
                  <a:tcPr marR="6375" marT="6374" marB="0" anchor="ctr"/>
                </a:tc>
                <a:tc>
                  <a:txBody>
                    <a:bodyPr/>
                    <a:lstStyle/>
                    <a:p>
                      <a:pPr algn="ctr" fontAlgn="ctr"/>
                      <a:r>
                        <a:rPr lang="en-US" sz="800" u="none" strike="noStrike">
                          <a:effectLst/>
                        </a:rPr>
                        <a:t>41</a:t>
                      </a:r>
                      <a:endParaRPr lang="en-US" sz="800" b="0" i="0" u="none" strike="noStrike">
                        <a:solidFill>
                          <a:schemeClr val="bg1"/>
                        </a:solidFill>
                        <a:effectLst/>
                        <a:latin typeface="Goudy Old Style" pitchFamily="18" charset="0"/>
                      </a:endParaRPr>
                    </a:p>
                  </a:txBody>
                  <a:tcPr marR="6375" marT="6374" marB="0" anchor="ctr"/>
                </a:tc>
                <a:tc>
                  <a:txBody>
                    <a:bodyPr/>
                    <a:lstStyle/>
                    <a:p>
                      <a:pPr algn="l" fontAlgn="ctr"/>
                      <a:r>
                        <a:rPr lang="en-US" sz="800" u="none" strike="noStrike" dirty="0">
                          <a:effectLst/>
                        </a:rPr>
                        <a:t>Sewerage Treatment Plant</a:t>
                      </a:r>
                      <a:r>
                        <a:rPr lang="en-US" sz="800" u="none" strike="noStrike" dirty="0" smtClean="0">
                          <a:effectLst/>
                        </a:rPr>
                        <a:t>/ Sewerage </a:t>
                      </a:r>
                      <a:r>
                        <a:rPr lang="en-US" sz="800" u="none" strike="noStrike" dirty="0">
                          <a:effectLst/>
                        </a:rPr>
                        <a:t>Pumping Station</a:t>
                      </a:r>
                      <a:endParaRPr lang="en-US" sz="800" b="0" i="0" u="none" strike="noStrike" dirty="0">
                        <a:solidFill>
                          <a:schemeClr val="bg1"/>
                        </a:solidFill>
                        <a:effectLst/>
                        <a:latin typeface="Goudy Old Style" pitchFamily="18" charset="0"/>
                      </a:endParaRPr>
                    </a:p>
                  </a:txBody>
                  <a:tcPr marR="6375" marT="6374" marB="0" anchor="ctr"/>
                </a:tc>
              </a:tr>
              <a:tr h="222490">
                <a:tc>
                  <a:txBody>
                    <a:bodyPr/>
                    <a:lstStyle/>
                    <a:p>
                      <a:endParaRPr lang="en-US" sz="800" dirty="0">
                        <a:solidFill>
                          <a:schemeClr val="bg1"/>
                        </a:solidFill>
                        <a:latin typeface="Goudy Old Style" pitchFamily="18" charset="0"/>
                      </a:endParaRPr>
                    </a:p>
                  </a:txBody>
                  <a:tcPr/>
                </a:tc>
                <a:tc>
                  <a:txBody>
                    <a:bodyPr/>
                    <a:lstStyle/>
                    <a:p>
                      <a:endParaRPr lang="en-US" sz="800" dirty="0">
                        <a:solidFill>
                          <a:schemeClr val="bg1"/>
                        </a:solidFill>
                        <a:latin typeface="Goudy Old Style" pitchFamily="18" charset="0"/>
                      </a:endParaRPr>
                    </a:p>
                  </a:txBody>
                  <a:tcPr/>
                </a:tc>
                <a:tc>
                  <a:txBody>
                    <a:bodyPr/>
                    <a:lstStyle/>
                    <a:p>
                      <a:pPr algn="ctr" fontAlgn="ctr"/>
                      <a:r>
                        <a:rPr lang="en-US" sz="800" u="none" strike="noStrike" dirty="0">
                          <a:effectLst/>
                        </a:rPr>
                        <a:t>25</a:t>
                      </a:r>
                      <a:endParaRPr lang="en-US" sz="800" b="0" i="0" u="none" strike="noStrike" dirty="0">
                        <a:solidFill>
                          <a:schemeClr val="bg1"/>
                        </a:solidFill>
                        <a:effectLst/>
                        <a:latin typeface="Goudy Old Style" pitchFamily="18" charset="0"/>
                      </a:endParaRPr>
                    </a:p>
                  </a:txBody>
                  <a:tcPr marR="6375" marT="6374" marB="0" anchor="ctr"/>
                </a:tc>
                <a:tc>
                  <a:txBody>
                    <a:bodyPr/>
                    <a:lstStyle/>
                    <a:p>
                      <a:pPr algn="l" fontAlgn="ctr"/>
                      <a:r>
                        <a:rPr lang="en-US" sz="800" u="none" strike="noStrike" dirty="0">
                          <a:effectLst/>
                        </a:rPr>
                        <a:t>Tube Well</a:t>
                      </a:r>
                      <a:endParaRPr lang="en-US" sz="800" b="0" i="0" u="none" strike="noStrike" dirty="0">
                        <a:solidFill>
                          <a:schemeClr val="bg1"/>
                        </a:solidFill>
                        <a:effectLst/>
                        <a:latin typeface="Goudy Old Style" pitchFamily="18" charset="0"/>
                      </a:endParaRPr>
                    </a:p>
                  </a:txBody>
                  <a:tcPr marR="6375" marT="6374" marB="0" anchor="ctr"/>
                </a:tc>
                <a:tc>
                  <a:txBody>
                    <a:bodyPr/>
                    <a:lstStyle/>
                    <a:p>
                      <a:pPr algn="ctr" fontAlgn="ctr"/>
                      <a:r>
                        <a:rPr lang="en-US" sz="800" u="none" strike="noStrike">
                          <a:effectLst/>
                        </a:rPr>
                        <a:t>42</a:t>
                      </a:r>
                      <a:endParaRPr lang="en-US" sz="800" b="0" i="0" u="none" strike="noStrike">
                        <a:solidFill>
                          <a:schemeClr val="bg1"/>
                        </a:solidFill>
                        <a:effectLst/>
                        <a:latin typeface="Goudy Old Style" pitchFamily="18" charset="0"/>
                      </a:endParaRPr>
                    </a:p>
                  </a:txBody>
                  <a:tcPr marR="6375" marT="6374" marB="0" anchor="ctr"/>
                </a:tc>
                <a:tc>
                  <a:txBody>
                    <a:bodyPr/>
                    <a:lstStyle/>
                    <a:p>
                      <a:pPr algn="l" fontAlgn="ctr"/>
                      <a:r>
                        <a:rPr lang="en-US" sz="800" u="none" strike="noStrike" dirty="0" smtClean="0">
                          <a:effectLst/>
                        </a:rPr>
                        <a:t>Water</a:t>
                      </a:r>
                      <a:r>
                        <a:rPr lang="en-US" sz="800" u="none" strike="noStrike" baseline="0" dirty="0" smtClean="0">
                          <a:effectLst/>
                        </a:rPr>
                        <a:t> </a:t>
                      </a:r>
                      <a:r>
                        <a:rPr lang="en-US" sz="800" u="none" strike="noStrike" dirty="0" smtClean="0">
                          <a:effectLst/>
                        </a:rPr>
                        <a:t>Pumping </a:t>
                      </a:r>
                      <a:r>
                        <a:rPr lang="en-US" sz="800" u="none" strike="noStrike" dirty="0">
                          <a:effectLst/>
                        </a:rPr>
                        <a:t>Station</a:t>
                      </a:r>
                      <a:endParaRPr lang="en-US" sz="800" b="0" i="0" u="none" strike="noStrike" dirty="0">
                        <a:solidFill>
                          <a:schemeClr val="bg1"/>
                        </a:solidFill>
                        <a:effectLst/>
                        <a:latin typeface="Goudy Old Style" pitchFamily="18" charset="0"/>
                      </a:endParaRPr>
                    </a:p>
                  </a:txBody>
                  <a:tcPr marR="6375" marT="6374" marB="0" anchor="ctr"/>
                </a:tc>
              </a:tr>
              <a:tr h="222490">
                <a:tc>
                  <a:txBody>
                    <a:bodyPr/>
                    <a:lstStyle/>
                    <a:p>
                      <a:endParaRPr lang="en-US" sz="800">
                        <a:solidFill>
                          <a:schemeClr val="bg1"/>
                        </a:solidFill>
                        <a:latin typeface="Goudy Old Style" pitchFamily="18" charset="0"/>
                      </a:endParaRPr>
                    </a:p>
                  </a:txBody>
                  <a:tcPr/>
                </a:tc>
                <a:tc>
                  <a:txBody>
                    <a:bodyPr/>
                    <a:lstStyle/>
                    <a:p>
                      <a:endParaRPr lang="en-US" sz="800" dirty="0">
                        <a:solidFill>
                          <a:schemeClr val="bg1"/>
                        </a:solidFill>
                        <a:latin typeface="Goudy Old Style" pitchFamily="18" charset="0"/>
                      </a:endParaRPr>
                    </a:p>
                  </a:txBody>
                  <a:tcPr/>
                </a:tc>
                <a:tc>
                  <a:txBody>
                    <a:bodyPr/>
                    <a:lstStyle/>
                    <a:p>
                      <a:pPr algn="ctr" fontAlgn="ctr"/>
                      <a:r>
                        <a:rPr lang="en-US" sz="800" u="none" strike="noStrike" dirty="0">
                          <a:effectLst/>
                        </a:rPr>
                        <a:t>26</a:t>
                      </a:r>
                      <a:endParaRPr lang="en-US" sz="800" b="0" i="0" u="none" strike="noStrike" dirty="0">
                        <a:solidFill>
                          <a:schemeClr val="bg1"/>
                        </a:solidFill>
                        <a:effectLst/>
                        <a:latin typeface="Goudy Old Style" pitchFamily="18" charset="0"/>
                      </a:endParaRPr>
                    </a:p>
                  </a:txBody>
                  <a:tcPr marR="6375" marT="6374" marB="0" anchor="ctr"/>
                </a:tc>
                <a:tc>
                  <a:txBody>
                    <a:bodyPr/>
                    <a:lstStyle/>
                    <a:p>
                      <a:pPr algn="l" fontAlgn="ctr"/>
                      <a:r>
                        <a:rPr lang="en-US" sz="800" u="none" strike="noStrike" dirty="0" err="1">
                          <a:effectLst/>
                        </a:rPr>
                        <a:t>Telephone_Tower</a:t>
                      </a:r>
                      <a:endParaRPr lang="en-US" sz="800" b="0" i="0" u="none" strike="noStrike" dirty="0">
                        <a:solidFill>
                          <a:schemeClr val="bg1"/>
                        </a:solidFill>
                        <a:effectLst/>
                        <a:latin typeface="Goudy Old Style" pitchFamily="18" charset="0"/>
                      </a:endParaRPr>
                    </a:p>
                  </a:txBody>
                  <a:tcPr marR="6375" marT="6374" marB="0" anchor="ctr"/>
                </a:tc>
                <a:tc>
                  <a:txBody>
                    <a:bodyPr/>
                    <a:lstStyle/>
                    <a:p>
                      <a:pPr algn="ctr" fontAlgn="ctr"/>
                      <a:r>
                        <a:rPr lang="en-US" sz="800" u="none" strike="noStrike" dirty="0">
                          <a:effectLst/>
                        </a:rPr>
                        <a:t>43</a:t>
                      </a:r>
                      <a:endParaRPr lang="en-US" sz="800" b="0" i="0" u="none" strike="noStrike" dirty="0">
                        <a:solidFill>
                          <a:schemeClr val="bg1"/>
                        </a:solidFill>
                        <a:effectLst/>
                        <a:latin typeface="Goudy Old Style" pitchFamily="18" charset="0"/>
                      </a:endParaRPr>
                    </a:p>
                  </a:txBody>
                  <a:tcPr marR="6375" marT="6374" marB="0" anchor="ctr"/>
                </a:tc>
                <a:tc>
                  <a:txBody>
                    <a:bodyPr/>
                    <a:lstStyle/>
                    <a:p>
                      <a:pPr algn="l" fontAlgn="ctr"/>
                      <a:r>
                        <a:rPr lang="en-US" sz="800" u="none" strike="noStrike" dirty="0" smtClean="0">
                          <a:effectLst/>
                        </a:rPr>
                        <a:t>Water Treatment </a:t>
                      </a:r>
                      <a:r>
                        <a:rPr lang="en-US" sz="800" u="none" strike="noStrike" dirty="0">
                          <a:effectLst/>
                        </a:rPr>
                        <a:t>Plant</a:t>
                      </a:r>
                      <a:endParaRPr lang="en-US" sz="800" b="0" i="0" u="none" strike="noStrike" dirty="0">
                        <a:solidFill>
                          <a:schemeClr val="bg1"/>
                        </a:solidFill>
                        <a:effectLst/>
                        <a:latin typeface="Goudy Old Style" pitchFamily="18" charset="0"/>
                      </a:endParaRPr>
                    </a:p>
                  </a:txBody>
                  <a:tcPr marR="6375" marT="6374" marB="0" anchor="ctr"/>
                </a:tc>
              </a:tr>
              <a:tr h="458838">
                <a:tc>
                  <a:txBody>
                    <a:bodyPr/>
                    <a:lstStyle/>
                    <a:p>
                      <a:endParaRPr lang="en-US" sz="800" dirty="0">
                        <a:solidFill>
                          <a:schemeClr val="bg1"/>
                        </a:solidFill>
                        <a:latin typeface="Goudy Old Style" pitchFamily="18" charset="0"/>
                      </a:endParaRPr>
                    </a:p>
                  </a:txBody>
                  <a:tcPr/>
                </a:tc>
                <a:tc>
                  <a:txBody>
                    <a:bodyPr/>
                    <a:lstStyle/>
                    <a:p>
                      <a:endParaRPr lang="en-US" sz="800" dirty="0">
                        <a:solidFill>
                          <a:schemeClr val="bg1"/>
                        </a:solidFill>
                        <a:latin typeface="Goudy Old Style" pitchFamily="18" charset="0"/>
                      </a:endParaRPr>
                    </a:p>
                  </a:txBody>
                  <a:tcPr/>
                </a:tc>
                <a:tc>
                  <a:txBody>
                    <a:bodyPr/>
                    <a:lstStyle/>
                    <a:p>
                      <a:pPr algn="ctr" fontAlgn="ctr"/>
                      <a:endParaRPr lang="en-US" sz="800" b="0" i="0" u="none" strike="noStrike" dirty="0">
                        <a:solidFill>
                          <a:schemeClr val="bg1"/>
                        </a:solidFill>
                        <a:effectLst/>
                        <a:latin typeface="Goudy Old Style" pitchFamily="18" charset="0"/>
                      </a:endParaRPr>
                    </a:p>
                  </a:txBody>
                  <a:tcPr marR="6375" marT="6374" marB="0" anchor="ctr"/>
                </a:tc>
                <a:tc>
                  <a:txBody>
                    <a:bodyPr/>
                    <a:lstStyle/>
                    <a:p>
                      <a:pPr algn="l" fontAlgn="ctr"/>
                      <a:r>
                        <a:rPr lang="en-US" sz="800" b="1" u="none" strike="noStrike" dirty="0" err="1" smtClean="0">
                          <a:effectLst/>
                        </a:rPr>
                        <a:t>Addl.Layers</a:t>
                      </a:r>
                      <a:endParaRPr lang="en-US" sz="800" b="1" u="none" strike="noStrike" dirty="0" smtClean="0">
                        <a:effectLst/>
                      </a:endParaRPr>
                    </a:p>
                    <a:p>
                      <a:pPr algn="l" fontAlgn="ctr"/>
                      <a:r>
                        <a:rPr lang="en-US" sz="800" u="none" strike="noStrike" dirty="0" smtClean="0">
                          <a:effectLst/>
                        </a:rPr>
                        <a:t>PBM (Permanent Bench Marks) </a:t>
                      </a:r>
                    </a:p>
                    <a:p>
                      <a:pPr algn="l" fontAlgn="ctr"/>
                      <a:r>
                        <a:rPr lang="en-US" sz="800" u="none" strike="noStrike" dirty="0" smtClean="0">
                          <a:effectLst/>
                        </a:rPr>
                        <a:t>Spot </a:t>
                      </a:r>
                      <a:r>
                        <a:rPr lang="en-US" sz="800" u="none" strike="noStrike" dirty="0" err="1" smtClean="0">
                          <a:effectLst/>
                        </a:rPr>
                        <a:t>Hights</a:t>
                      </a:r>
                      <a:r>
                        <a:rPr lang="en-US" sz="800" u="none" strike="noStrike" dirty="0" smtClean="0">
                          <a:effectLst/>
                        </a:rPr>
                        <a:t> , DEM (Digital Elevation Model), 3D Raster</a:t>
                      </a:r>
                      <a:endParaRPr lang="en-US" sz="800" b="0" i="0" u="none" strike="noStrike" dirty="0">
                        <a:solidFill>
                          <a:schemeClr val="tx1"/>
                        </a:solidFill>
                        <a:effectLst/>
                        <a:latin typeface="Goudy Old Style" pitchFamily="18" charset="0"/>
                      </a:endParaRPr>
                    </a:p>
                  </a:txBody>
                  <a:tcPr marR="6375" marT="6374" marB="0" anchor="ctr"/>
                </a:tc>
                <a:tc>
                  <a:txBody>
                    <a:bodyPr/>
                    <a:lstStyle/>
                    <a:p>
                      <a:pPr marL="0" algn="ctr" defTabSz="957925" rtl="0" eaLnBrk="1" fontAlgn="ctr" latinLnBrk="0" hangingPunct="1"/>
                      <a:r>
                        <a:rPr lang="en-US" sz="800" u="none" strike="noStrike" kern="1200" dirty="0" smtClean="0">
                          <a:effectLst/>
                        </a:rPr>
                        <a:t>44</a:t>
                      </a:r>
                      <a:endParaRPr lang="en-US" sz="800" u="none" strike="noStrike" kern="1200" dirty="0">
                        <a:solidFill>
                          <a:schemeClr val="dk1"/>
                        </a:solidFill>
                        <a:effectLst/>
                        <a:latin typeface="Goudy Old Style" pitchFamily="18" charset="0"/>
                        <a:ea typeface="+mn-ea"/>
                        <a:cs typeface="+mn-cs"/>
                      </a:endParaRPr>
                    </a:p>
                  </a:txBody>
                  <a:tcPr marR="6375" marT="6374" marB="0" anchor="ctr"/>
                </a:tc>
                <a:tc>
                  <a:txBody>
                    <a:bodyPr/>
                    <a:lstStyle/>
                    <a:p>
                      <a:pPr marL="0" marR="0" indent="0" algn="l" defTabSz="957925" rtl="0" eaLnBrk="1" fontAlgn="ctr" latinLnBrk="0" hangingPunct="1">
                        <a:lnSpc>
                          <a:spcPct val="100000"/>
                        </a:lnSpc>
                        <a:spcBef>
                          <a:spcPts val="0"/>
                        </a:spcBef>
                        <a:spcAft>
                          <a:spcPts val="0"/>
                        </a:spcAft>
                        <a:buClrTx/>
                        <a:buSzTx/>
                        <a:buFontTx/>
                        <a:buNone/>
                        <a:tabLst/>
                        <a:defRPr/>
                      </a:pPr>
                      <a:r>
                        <a:rPr lang="en-US" sz="800" u="none" strike="noStrike" dirty="0" smtClean="0">
                          <a:effectLst/>
                        </a:rPr>
                        <a:t>Water Supply Network</a:t>
                      </a:r>
                      <a:endParaRPr lang="en-US" sz="800" b="0" i="0" u="none" strike="noStrike" dirty="0" smtClean="0">
                        <a:solidFill>
                          <a:srgbClr val="000000"/>
                        </a:solidFill>
                        <a:effectLst/>
                        <a:latin typeface="Goudy Old Style" pitchFamily="18" charset="0"/>
                      </a:endParaRPr>
                    </a:p>
                  </a:txBody>
                  <a:tcPr marR="6375" marT="6374" marB="0" anchor="ctr"/>
                </a:tc>
              </a:tr>
              <a:tr h="269584">
                <a:tc>
                  <a:txBody>
                    <a:bodyPr/>
                    <a:lstStyle/>
                    <a:p>
                      <a:endParaRPr lang="en-US" sz="800" dirty="0">
                        <a:solidFill>
                          <a:schemeClr val="bg1"/>
                        </a:solidFill>
                        <a:latin typeface="Goudy Old Style" pitchFamily="18" charset="0"/>
                      </a:endParaRPr>
                    </a:p>
                  </a:txBody>
                  <a:tcPr/>
                </a:tc>
                <a:tc>
                  <a:txBody>
                    <a:bodyPr/>
                    <a:lstStyle/>
                    <a:p>
                      <a:endParaRPr lang="en-US" sz="800" dirty="0">
                        <a:solidFill>
                          <a:schemeClr val="bg1"/>
                        </a:solidFill>
                        <a:latin typeface="Goudy Old Style" pitchFamily="18" charset="0"/>
                      </a:endParaRPr>
                    </a:p>
                  </a:txBody>
                  <a:tcPr/>
                </a:tc>
                <a:tc>
                  <a:txBody>
                    <a:bodyPr/>
                    <a:lstStyle/>
                    <a:p>
                      <a:pPr algn="ctr" fontAlgn="ctr"/>
                      <a:endParaRPr lang="en-US" sz="800" b="0" i="0" u="none" strike="noStrike" dirty="0">
                        <a:solidFill>
                          <a:schemeClr val="bg1"/>
                        </a:solidFill>
                        <a:effectLst/>
                        <a:latin typeface="Goudy Old Style" pitchFamily="18" charset="0"/>
                      </a:endParaRPr>
                    </a:p>
                  </a:txBody>
                  <a:tcPr marR="6375" marT="6374" marB="0" anchor="ctr"/>
                </a:tc>
                <a:tc>
                  <a:txBody>
                    <a:bodyPr/>
                    <a:lstStyle/>
                    <a:p>
                      <a:pPr algn="l" fontAlgn="ctr"/>
                      <a:endParaRPr lang="en-US" sz="800" b="0" i="0" u="none" strike="noStrike" dirty="0">
                        <a:solidFill>
                          <a:schemeClr val="tx1"/>
                        </a:solidFill>
                        <a:effectLst/>
                        <a:latin typeface="Goudy Old Style" pitchFamily="18" charset="0"/>
                      </a:endParaRPr>
                    </a:p>
                  </a:txBody>
                  <a:tcPr marR="6375" marT="6374" marB="0" anchor="ctr"/>
                </a:tc>
                <a:tc>
                  <a:txBody>
                    <a:bodyPr/>
                    <a:lstStyle/>
                    <a:p>
                      <a:pPr marL="0" algn="ctr" defTabSz="957925" rtl="0" eaLnBrk="1" fontAlgn="ctr" latinLnBrk="0" hangingPunct="1"/>
                      <a:r>
                        <a:rPr lang="en-IN" sz="800" u="none" strike="noStrike" kern="1200" dirty="0" smtClean="0">
                          <a:solidFill>
                            <a:schemeClr val="tx1"/>
                          </a:solidFill>
                          <a:effectLst/>
                          <a:latin typeface="Goudy Old Style" pitchFamily="18" charset="0"/>
                          <a:ea typeface="+mn-ea"/>
                          <a:cs typeface="+mn-cs"/>
                        </a:rPr>
                        <a:t>45</a:t>
                      </a:r>
                      <a:endParaRPr lang="en-US" sz="800" u="none" strike="noStrike" kern="1200" dirty="0">
                        <a:solidFill>
                          <a:schemeClr val="tx1"/>
                        </a:solidFill>
                        <a:effectLst/>
                        <a:latin typeface="Goudy Old Style" pitchFamily="18" charset="0"/>
                        <a:ea typeface="+mn-ea"/>
                        <a:cs typeface="+mn-cs"/>
                      </a:endParaRPr>
                    </a:p>
                  </a:txBody>
                  <a:tcPr marR="6375" marT="6374" marB="0" anchor="ctr"/>
                </a:tc>
                <a:tc>
                  <a:txBody>
                    <a:bodyPr/>
                    <a:lstStyle/>
                    <a:p>
                      <a:pPr marL="0" marR="0" indent="0" algn="l" defTabSz="957925" rtl="0" eaLnBrk="1" fontAlgn="ctr" latinLnBrk="0" hangingPunct="1">
                        <a:lnSpc>
                          <a:spcPct val="100000"/>
                        </a:lnSpc>
                        <a:spcBef>
                          <a:spcPts val="0"/>
                        </a:spcBef>
                        <a:spcAft>
                          <a:spcPts val="0"/>
                        </a:spcAft>
                        <a:buClrTx/>
                        <a:buSzTx/>
                        <a:buFontTx/>
                        <a:buNone/>
                        <a:tabLst/>
                        <a:defRPr/>
                      </a:pPr>
                      <a:r>
                        <a:rPr lang="en-IN" sz="800" b="0" i="0" u="none" strike="noStrike" dirty="0" smtClean="0">
                          <a:solidFill>
                            <a:srgbClr val="000000"/>
                          </a:solidFill>
                          <a:effectLst/>
                          <a:latin typeface="Goudy Old Style" pitchFamily="18" charset="0"/>
                        </a:rPr>
                        <a:t>Property Tax</a:t>
                      </a:r>
                      <a:endParaRPr lang="en-US" sz="800" b="0" i="0" u="none" strike="noStrike" dirty="0" smtClean="0">
                        <a:solidFill>
                          <a:srgbClr val="000000"/>
                        </a:solidFill>
                        <a:effectLst/>
                        <a:latin typeface="Goudy Old Style" pitchFamily="18" charset="0"/>
                      </a:endParaRPr>
                    </a:p>
                  </a:txBody>
                  <a:tcPr marR="6375" marT="6374" marB="0" anchor="ctr"/>
                </a:tc>
              </a:tr>
              <a:tr h="304800">
                <a:tc>
                  <a:txBody>
                    <a:bodyPr/>
                    <a:lstStyle/>
                    <a:p>
                      <a:endParaRPr lang="en-US" sz="800" dirty="0">
                        <a:solidFill>
                          <a:schemeClr val="bg1"/>
                        </a:solidFill>
                        <a:latin typeface="Goudy Old Style" pitchFamily="18" charset="0"/>
                      </a:endParaRPr>
                    </a:p>
                  </a:txBody>
                  <a:tcPr/>
                </a:tc>
                <a:tc>
                  <a:txBody>
                    <a:bodyPr/>
                    <a:lstStyle/>
                    <a:p>
                      <a:endParaRPr lang="en-US" sz="800" dirty="0">
                        <a:solidFill>
                          <a:schemeClr val="bg1"/>
                        </a:solidFill>
                        <a:latin typeface="Goudy Old Style" pitchFamily="18" charset="0"/>
                      </a:endParaRPr>
                    </a:p>
                  </a:txBody>
                  <a:tcPr/>
                </a:tc>
                <a:tc>
                  <a:txBody>
                    <a:bodyPr/>
                    <a:lstStyle/>
                    <a:p>
                      <a:pPr algn="ctr" fontAlgn="ctr"/>
                      <a:endParaRPr lang="en-US" sz="800" b="0" i="0" u="none" strike="noStrike" dirty="0">
                        <a:solidFill>
                          <a:schemeClr val="bg1"/>
                        </a:solidFill>
                        <a:effectLst/>
                        <a:latin typeface="Goudy Old Style" pitchFamily="18" charset="0"/>
                      </a:endParaRPr>
                    </a:p>
                  </a:txBody>
                  <a:tcPr marR="6375" marT="6374" marB="0" anchor="ctr"/>
                </a:tc>
                <a:tc>
                  <a:txBody>
                    <a:bodyPr/>
                    <a:lstStyle/>
                    <a:p>
                      <a:pPr algn="l" fontAlgn="ctr"/>
                      <a:endParaRPr lang="en-US" sz="800" b="0" i="0" u="none" strike="noStrike" dirty="0">
                        <a:solidFill>
                          <a:schemeClr val="tx1"/>
                        </a:solidFill>
                        <a:effectLst/>
                        <a:latin typeface="Goudy Old Style" pitchFamily="18" charset="0"/>
                      </a:endParaRPr>
                    </a:p>
                  </a:txBody>
                  <a:tcPr marR="6375" marT="6374" marB="0" anchor="ctr"/>
                </a:tc>
                <a:tc>
                  <a:txBody>
                    <a:bodyPr/>
                    <a:lstStyle/>
                    <a:p>
                      <a:pPr marL="0" algn="ctr" defTabSz="957925" rtl="0" eaLnBrk="1" fontAlgn="ctr" latinLnBrk="0" hangingPunct="1"/>
                      <a:r>
                        <a:rPr lang="en-IN" sz="800" u="none" strike="noStrike" kern="1200" dirty="0" smtClean="0">
                          <a:solidFill>
                            <a:schemeClr val="tx1"/>
                          </a:solidFill>
                          <a:effectLst/>
                          <a:latin typeface="Goudy Old Style" pitchFamily="18" charset="0"/>
                          <a:ea typeface="+mn-ea"/>
                          <a:cs typeface="+mn-cs"/>
                        </a:rPr>
                        <a:t>46</a:t>
                      </a:r>
                      <a:endParaRPr lang="en-US" sz="800" u="none" strike="noStrike" kern="1200" dirty="0">
                        <a:solidFill>
                          <a:schemeClr val="tx1"/>
                        </a:solidFill>
                        <a:effectLst/>
                        <a:latin typeface="Goudy Old Style" pitchFamily="18" charset="0"/>
                        <a:ea typeface="+mn-ea"/>
                        <a:cs typeface="+mn-cs"/>
                      </a:endParaRPr>
                    </a:p>
                  </a:txBody>
                  <a:tcPr marR="6375" marT="6374" marB="0" anchor="ctr"/>
                </a:tc>
                <a:tc>
                  <a:txBody>
                    <a:bodyPr/>
                    <a:lstStyle/>
                    <a:p>
                      <a:pPr marL="0" marR="0" indent="0" algn="l" defTabSz="957925" rtl="0" eaLnBrk="1" fontAlgn="ctr" latinLnBrk="0" hangingPunct="1">
                        <a:lnSpc>
                          <a:spcPct val="100000"/>
                        </a:lnSpc>
                        <a:spcBef>
                          <a:spcPts val="0"/>
                        </a:spcBef>
                        <a:spcAft>
                          <a:spcPts val="0"/>
                        </a:spcAft>
                        <a:buClrTx/>
                        <a:buSzTx/>
                        <a:buFontTx/>
                        <a:buNone/>
                        <a:tabLst/>
                        <a:defRPr/>
                      </a:pPr>
                      <a:r>
                        <a:rPr lang="en-IN" sz="800" b="0" i="0" u="none" strike="noStrike" dirty="0" smtClean="0">
                          <a:solidFill>
                            <a:srgbClr val="000000"/>
                          </a:solidFill>
                          <a:effectLst/>
                          <a:latin typeface="Goudy Old Style" pitchFamily="18" charset="0"/>
                        </a:rPr>
                        <a:t>LED street lights</a:t>
                      </a:r>
                      <a:endParaRPr lang="en-US" sz="800" b="0" i="0" u="none" strike="noStrike" dirty="0" smtClean="0">
                        <a:solidFill>
                          <a:srgbClr val="000000"/>
                        </a:solidFill>
                        <a:effectLst/>
                        <a:latin typeface="Goudy Old Style" pitchFamily="18" charset="0"/>
                      </a:endParaRPr>
                    </a:p>
                  </a:txBody>
                  <a:tcPr marR="6375" marT="6374" marB="0" anchor="ct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p:cNvSpPr/>
          <p:nvPr/>
        </p:nvSpPr>
        <p:spPr>
          <a:xfrm>
            <a:off x="76200" y="1524000"/>
            <a:ext cx="4724400" cy="4953000"/>
          </a:xfrm>
          <a:prstGeom prst="rect">
            <a:avLst/>
          </a:prstGeom>
          <a:blipFill>
            <a:blip r:embed="rId2" cstate="print"/>
            <a:stretch>
              <a:fillRect/>
            </a:stretch>
          </a:blipFill>
        </p:spPr>
        <p:txBody>
          <a:bodyPr wrap="square" lIns="0" tIns="0" rIns="0" bIns="0" rtlCol="0"/>
          <a:lstStyle/>
          <a:p>
            <a:endParaRPr/>
          </a:p>
        </p:txBody>
      </p:sp>
      <p:sp>
        <p:nvSpPr>
          <p:cNvPr id="8" name="object 3"/>
          <p:cNvSpPr txBox="1">
            <a:spLocks noGrp="1"/>
          </p:cNvSpPr>
          <p:nvPr>
            <p:ph type="title"/>
          </p:nvPr>
        </p:nvSpPr>
        <p:spPr>
          <a:xfrm>
            <a:off x="152400" y="609600"/>
            <a:ext cx="3505200" cy="689291"/>
          </a:xfrm>
          <a:prstGeom prst="rect">
            <a:avLst/>
          </a:prstGeom>
        </p:spPr>
        <p:txBody>
          <a:bodyPr vert="horz" wrap="square" lIns="0" tIns="12065" rIns="0" bIns="0" rtlCol="0">
            <a:spAutoFit/>
          </a:bodyPr>
          <a:lstStyle/>
          <a:p>
            <a:pPr marL="12700">
              <a:lnSpc>
                <a:spcPct val="100000"/>
              </a:lnSpc>
              <a:spcBef>
                <a:spcPts val="95"/>
              </a:spcBef>
              <a:tabLst>
                <a:tab pos="1530350" algn="l"/>
              </a:tabLst>
            </a:pPr>
            <a:r>
              <a:rPr sz="3600" baseline="1984">
                <a:uFill>
                  <a:solidFill>
                    <a:srgbClr val="000000"/>
                  </a:solidFill>
                </a:uFill>
              </a:rPr>
              <a:t>3D</a:t>
            </a:r>
            <a:r>
              <a:rPr sz="3600" spc="-172" baseline="1984">
                <a:uFill>
                  <a:solidFill>
                    <a:srgbClr val="000000"/>
                  </a:solidFill>
                </a:uFill>
              </a:rPr>
              <a:t> </a:t>
            </a:r>
            <a:r>
              <a:rPr sz="3600" spc="-22" baseline="1984" smtClean="0">
                <a:uFill>
                  <a:solidFill>
                    <a:srgbClr val="000000"/>
                  </a:solidFill>
                </a:uFill>
              </a:rPr>
              <a:t>View</a:t>
            </a:r>
            <a:r>
              <a:rPr lang="en-IN" sz="3600" spc="-22" baseline="1984" dirty="0" smtClean="0">
                <a:uFill>
                  <a:solidFill>
                    <a:srgbClr val="000000"/>
                  </a:solidFill>
                </a:uFill>
              </a:rPr>
              <a:t/>
            </a:r>
            <a:br>
              <a:rPr lang="en-IN" sz="3600" spc="-22" baseline="1984" dirty="0" smtClean="0">
                <a:uFill>
                  <a:solidFill>
                    <a:srgbClr val="000000"/>
                  </a:solidFill>
                </a:uFill>
              </a:rPr>
            </a:br>
            <a:r>
              <a:rPr sz="2000" spc="-25" smtClean="0">
                <a:uFill>
                  <a:solidFill>
                    <a:srgbClr val="000000"/>
                  </a:solidFill>
                </a:uFill>
              </a:rPr>
              <a:t>Water </a:t>
            </a:r>
            <a:r>
              <a:rPr sz="2000" spc="-5" dirty="0">
                <a:uFill>
                  <a:solidFill>
                    <a:srgbClr val="000000"/>
                  </a:solidFill>
                </a:uFill>
              </a:rPr>
              <a:t>Supply -</a:t>
            </a:r>
            <a:r>
              <a:rPr sz="2000" spc="20" dirty="0">
                <a:uFill>
                  <a:solidFill>
                    <a:srgbClr val="000000"/>
                  </a:solidFill>
                </a:uFill>
              </a:rPr>
              <a:t> </a:t>
            </a:r>
            <a:r>
              <a:rPr sz="2000" spc="-5" dirty="0">
                <a:uFill>
                  <a:solidFill>
                    <a:srgbClr val="000000"/>
                  </a:solidFill>
                </a:uFill>
              </a:rPr>
              <a:t>Sircialla</a:t>
            </a:r>
            <a:endParaRPr sz="2000"/>
          </a:p>
        </p:txBody>
      </p:sp>
      <p:sp>
        <p:nvSpPr>
          <p:cNvPr id="9" name="object 2"/>
          <p:cNvSpPr/>
          <p:nvPr/>
        </p:nvSpPr>
        <p:spPr>
          <a:xfrm>
            <a:off x="4800600" y="1524000"/>
            <a:ext cx="4267200" cy="4953000"/>
          </a:xfrm>
          <a:prstGeom prst="rect">
            <a:avLst/>
          </a:prstGeom>
          <a:blipFill>
            <a:blip r:embed="rId3" cstate="print"/>
            <a:stretch>
              <a:fillRect/>
            </a:stretch>
          </a:blipFill>
        </p:spPr>
        <p:txBody>
          <a:bodyPr wrap="square" lIns="0" tIns="0" rIns="0" bIns="0" rtlCol="0"/>
          <a:lstStyle/>
          <a:p>
            <a:endParaRPr/>
          </a:p>
        </p:txBody>
      </p:sp>
      <p:sp>
        <p:nvSpPr>
          <p:cNvPr id="10" name="Rectangle 9"/>
          <p:cNvSpPr/>
          <p:nvPr/>
        </p:nvSpPr>
        <p:spPr>
          <a:xfrm>
            <a:off x="4953000" y="762000"/>
            <a:ext cx="3606436" cy="369332"/>
          </a:xfrm>
          <a:prstGeom prst="rect">
            <a:avLst/>
          </a:prstGeom>
        </p:spPr>
        <p:txBody>
          <a:bodyPr wrap="none">
            <a:spAutoFit/>
          </a:bodyPr>
          <a:lstStyle/>
          <a:p>
            <a:pPr marL="287020" marR="5080" lvl="0" indent="-274955">
              <a:spcBef>
                <a:spcPts val="100"/>
              </a:spcBef>
              <a:defRPr/>
            </a:pPr>
            <a:r>
              <a:rPr lang="en-US" b="1" spc="-5" dirty="0" smtClean="0">
                <a:solidFill>
                  <a:schemeClr val="bg1"/>
                </a:solidFill>
              </a:rPr>
              <a:t>Drainage</a:t>
            </a:r>
            <a:r>
              <a:rPr lang="en-US" b="1" spc="-45" dirty="0" smtClean="0">
                <a:solidFill>
                  <a:schemeClr val="bg1"/>
                </a:solidFill>
              </a:rPr>
              <a:t> </a:t>
            </a:r>
            <a:r>
              <a:rPr lang="en-US" b="1" dirty="0" smtClean="0">
                <a:solidFill>
                  <a:schemeClr val="bg1"/>
                </a:solidFill>
              </a:rPr>
              <a:t>network:  </a:t>
            </a:r>
            <a:r>
              <a:rPr lang="en-US" b="1" spc="-5" dirty="0" smtClean="0">
                <a:solidFill>
                  <a:schemeClr val="bg1"/>
                </a:solidFill>
              </a:rPr>
              <a:t>KARIMNAGAR</a:t>
            </a:r>
            <a:endParaRPr lang="en-US" b="1" spc="-5"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p:cNvSpPr/>
          <p:nvPr/>
        </p:nvSpPr>
        <p:spPr>
          <a:xfrm>
            <a:off x="3442715" y="1404747"/>
            <a:ext cx="5684520" cy="5143500"/>
          </a:xfrm>
          <a:prstGeom prst="rect">
            <a:avLst/>
          </a:prstGeom>
          <a:blipFill>
            <a:blip r:embed="rId2" cstate="print"/>
            <a:stretch>
              <a:fillRect/>
            </a:stretch>
          </a:blipFill>
        </p:spPr>
        <p:txBody>
          <a:bodyPr wrap="square" lIns="0" tIns="0" rIns="0" bIns="0" rtlCol="0"/>
          <a:lstStyle/>
          <a:p>
            <a:endParaRPr/>
          </a:p>
        </p:txBody>
      </p:sp>
      <p:sp>
        <p:nvSpPr>
          <p:cNvPr id="8" name="object 3"/>
          <p:cNvSpPr/>
          <p:nvPr/>
        </p:nvSpPr>
        <p:spPr>
          <a:xfrm>
            <a:off x="3438144" y="1400175"/>
            <a:ext cx="5694045" cy="5153025"/>
          </a:xfrm>
          <a:custGeom>
            <a:avLst/>
            <a:gdLst/>
            <a:ahLst/>
            <a:cxnLst/>
            <a:rect l="l" t="t" r="r" b="b"/>
            <a:pathLst>
              <a:path w="5694045" h="5153025">
                <a:moveTo>
                  <a:pt x="0" y="5152644"/>
                </a:moveTo>
                <a:lnTo>
                  <a:pt x="5693663" y="5152644"/>
                </a:lnTo>
                <a:lnTo>
                  <a:pt x="5693663" y="0"/>
                </a:lnTo>
                <a:lnTo>
                  <a:pt x="0" y="0"/>
                </a:lnTo>
                <a:lnTo>
                  <a:pt x="0" y="5152644"/>
                </a:lnTo>
                <a:close/>
              </a:path>
            </a:pathLst>
          </a:custGeom>
          <a:ln w="9144">
            <a:solidFill>
              <a:srgbClr val="000000"/>
            </a:solidFill>
          </a:ln>
        </p:spPr>
        <p:txBody>
          <a:bodyPr wrap="square" lIns="0" tIns="0" rIns="0" bIns="0" rtlCol="0"/>
          <a:lstStyle/>
          <a:p>
            <a:endParaRPr/>
          </a:p>
        </p:txBody>
      </p:sp>
      <p:sp>
        <p:nvSpPr>
          <p:cNvPr id="9" name="object 4"/>
          <p:cNvSpPr/>
          <p:nvPr/>
        </p:nvSpPr>
        <p:spPr>
          <a:xfrm>
            <a:off x="21335" y="546736"/>
            <a:ext cx="3736848" cy="853439"/>
          </a:xfrm>
          <a:prstGeom prst="rect">
            <a:avLst/>
          </a:prstGeom>
          <a:blipFill>
            <a:blip r:embed="rId3" cstate="print"/>
            <a:stretch>
              <a:fillRect/>
            </a:stretch>
          </a:blipFill>
        </p:spPr>
        <p:txBody>
          <a:bodyPr wrap="square" lIns="0" tIns="0" rIns="0" bIns="0" rtlCol="0"/>
          <a:lstStyle/>
          <a:p>
            <a:endParaRPr/>
          </a:p>
        </p:txBody>
      </p:sp>
      <p:sp>
        <p:nvSpPr>
          <p:cNvPr id="10" name="object 5"/>
          <p:cNvSpPr txBox="1">
            <a:spLocks noGrp="1"/>
          </p:cNvSpPr>
          <p:nvPr>
            <p:ph type="title"/>
          </p:nvPr>
        </p:nvSpPr>
        <p:spPr>
          <a:xfrm>
            <a:off x="279400" y="613537"/>
            <a:ext cx="3225800" cy="513715"/>
          </a:xfrm>
          <a:prstGeom prst="rect">
            <a:avLst/>
          </a:prstGeom>
        </p:spPr>
        <p:txBody>
          <a:bodyPr vert="horz" wrap="square" lIns="0" tIns="12700" rIns="0" bIns="0" rtlCol="0">
            <a:spAutoFit/>
          </a:bodyPr>
          <a:lstStyle/>
          <a:p>
            <a:pPr marL="12700">
              <a:lnSpc>
                <a:spcPct val="100000"/>
              </a:lnSpc>
              <a:spcBef>
                <a:spcPts val="100"/>
              </a:spcBef>
            </a:pPr>
            <a:r>
              <a:rPr sz="3200" spc="-5" dirty="0">
                <a:effectLst>
                  <a:outerShdw blurRad="38100" dist="38100" dir="2700000" algn="tl">
                    <a:srgbClr val="000000">
                      <a:alpha val="43137"/>
                    </a:srgbClr>
                  </a:outerShdw>
                </a:effectLst>
                <a:latin typeface="Verdana"/>
                <a:cs typeface="Verdana"/>
              </a:rPr>
              <a:t>Other</a:t>
            </a:r>
            <a:r>
              <a:rPr sz="3200" spc="-75" dirty="0">
                <a:effectLst>
                  <a:outerShdw blurRad="38100" dist="38100" dir="2700000" algn="tl">
                    <a:srgbClr val="000000">
                      <a:alpha val="43137"/>
                    </a:srgbClr>
                  </a:outerShdw>
                </a:effectLst>
                <a:latin typeface="Verdana"/>
                <a:cs typeface="Verdana"/>
              </a:rPr>
              <a:t> </a:t>
            </a:r>
            <a:r>
              <a:rPr sz="3200" dirty="0">
                <a:effectLst>
                  <a:outerShdw blurRad="38100" dist="38100" dir="2700000" algn="tl">
                    <a:srgbClr val="000000">
                      <a:alpha val="43137"/>
                    </a:srgbClr>
                  </a:outerShdw>
                </a:effectLst>
                <a:latin typeface="Verdana"/>
                <a:cs typeface="Verdana"/>
              </a:rPr>
              <a:t>Utilities</a:t>
            </a:r>
            <a:endParaRPr sz="3200">
              <a:effectLst>
                <a:outerShdw blurRad="38100" dist="38100" dir="2700000" algn="tl">
                  <a:srgbClr val="000000">
                    <a:alpha val="43137"/>
                  </a:srgbClr>
                </a:outerShdw>
              </a:effectLst>
              <a:latin typeface="Verdana"/>
              <a:cs typeface="Verdana"/>
            </a:endParaRPr>
          </a:p>
        </p:txBody>
      </p:sp>
      <p:sp>
        <p:nvSpPr>
          <p:cNvPr id="11" name="object 6"/>
          <p:cNvSpPr/>
          <p:nvPr/>
        </p:nvSpPr>
        <p:spPr>
          <a:xfrm>
            <a:off x="3892296" y="657988"/>
            <a:ext cx="1862327" cy="579120"/>
          </a:xfrm>
          <a:prstGeom prst="rect">
            <a:avLst/>
          </a:prstGeom>
          <a:blipFill>
            <a:blip r:embed="rId4" cstate="print"/>
            <a:stretch>
              <a:fillRect/>
            </a:stretch>
          </a:blipFill>
        </p:spPr>
        <p:txBody>
          <a:bodyPr wrap="square" lIns="0" tIns="0" rIns="0" bIns="0" rtlCol="0"/>
          <a:lstStyle/>
          <a:p>
            <a:endParaRPr/>
          </a:p>
        </p:txBody>
      </p:sp>
      <p:sp>
        <p:nvSpPr>
          <p:cNvPr id="12" name="object 7"/>
          <p:cNvSpPr/>
          <p:nvPr/>
        </p:nvSpPr>
        <p:spPr>
          <a:xfrm>
            <a:off x="5521452" y="657988"/>
            <a:ext cx="2520696" cy="579120"/>
          </a:xfrm>
          <a:prstGeom prst="rect">
            <a:avLst/>
          </a:prstGeom>
          <a:blipFill>
            <a:blip r:embed="rId5" cstate="print"/>
            <a:stretch>
              <a:fillRect/>
            </a:stretch>
          </a:blipFill>
        </p:spPr>
        <p:txBody>
          <a:bodyPr wrap="square" lIns="0" tIns="0" rIns="0" bIns="0" rtlCol="0"/>
          <a:lstStyle/>
          <a:p>
            <a:endParaRPr/>
          </a:p>
        </p:txBody>
      </p:sp>
      <p:sp>
        <p:nvSpPr>
          <p:cNvPr id="13" name="object 8"/>
          <p:cNvSpPr txBox="1"/>
          <p:nvPr/>
        </p:nvSpPr>
        <p:spPr>
          <a:xfrm>
            <a:off x="4041775" y="728218"/>
            <a:ext cx="3825240" cy="330835"/>
          </a:xfrm>
          <a:prstGeom prst="rect">
            <a:avLst/>
          </a:prstGeom>
        </p:spPr>
        <p:txBody>
          <a:bodyPr vert="horz" wrap="square" lIns="0" tIns="12700" rIns="0" bIns="0" rtlCol="0">
            <a:spAutoFit/>
          </a:bodyPr>
          <a:lstStyle/>
          <a:p>
            <a:pPr marL="12700">
              <a:lnSpc>
                <a:spcPct val="100000"/>
              </a:lnSpc>
              <a:spcBef>
                <a:spcPts val="100"/>
              </a:spcBef>
            </a:pPr>
            <a:r>
              <a:rPr sz="2000" b="1" dirty="0">
                <a:solidFill>
                  <a:schemeClr val="bg1"/>
                </a:solidFill>
                <a:latin typeface="Verdana"/>
                <a:cs typeface="Verdana"/>
              </a:rPr>
              <a:t>ADILABAD</a:t>
            </a:r>
            <a:r>
              <a:rPr sz="2000" b="1" spc="204" dirty="0">
                <a:solidFill>
                  <a:schemeClr val="bg1"/>
                </a:solidFill>
                <a:latin typeface="Verdana"/>
                <a:cs typeface="Verdana"/>
              </a:rPr>
              <a:t> </a:t>
            </a:r>
            <a:r>
              <a:rPr sz="2000" b="1" spc="-5" dirty="0">
                <a:solidFill>
                  <a:schemeClr val="bg1"/>
                </a:solidFill>
                <a:latin typeface="Verdana"/>
                <a:cs typeface="Verdana"/>
              </a:rPr>
              <a:t>MUNICIPALITY</a:t>
            </a:r>
            <a:endParaRPr sz="2000">
              <a:solidFill>
                <a:schemeClr val="bg1"/>
              </a:solidFill>
              <a:latin typeface="Verdana"/>
              <a:cs typeface="Verdana"/>
            </a:endParaRPr>
          </a:p>
        </p:txBody>
      </p:sp>
      <p:sp>
        <p:nvSpPr>
          <p:cNvPr id="14" name="object 9"/>
          <p:cNvSpPr/>
          <p:nvPr/>
        </p:nvSpPr>
        <p:spPr>
          <a:xfrm>
            <a:off x="44196" y="3663315"/>
            <a:ext cx="3392424" cy="2884932"/>
          </a:xfrm>
          <a:prstGeom prst="rect">
            <a:avLst/>
          </a:prstGeom>
          <a:blipFill>
            <a:blip r:embed="rId6" cstate="print"/>
            <a:stretch>
              <a:fillRect/>
            </a:stretch>
          </a:blipFill>
        </p:spPr>
        <p:txBody>
          <a:bodyPr wrap="square" lIns="0" tIns="0" rIns="0" bIns="0" rtlCol="0"/>
          <a:lstStyle/>
          <a:p>
            <a:endParaRPr/>
          </a:p>
        </p:txBody>
      </p:sp>
      <p:sp>
        <p:nvSpPr>
          <p:cNvPr id="15" name="object 10"/>
          <p:cNvSpPr/>
          <p:nvPr/>
        </p:nvSpPr>
        <p:spPr>
          <a:xfrm>
            <a:off x="39623" y="3658743"/>
            <a:ext cx="3401695" cy="2894330"/>
          </a:xfrm>
          <a:custGeom>
            <a:avLst/>
            <a:gdLst/>
            <a:ahLst/>
            <a:cxnLst/>
            <a:rect l="l" t="t" r="r" b="b"/>
            <a:pathLst>
              <a:path w="3401695" h="2894329">
                <a:moveTo>
                  <a:pt x="0" y="2894076"/>
                </a:moveTo>
                <a:lnTo>
                  <a:pt x="3401567" y="2894076"/>
                </a:lnTo>
                <a:lnTo>
                  <a:pt x="3401567" y="0"/>
                </a:lnTo>
                <a:lnTo>
                  <a:pt x="0" y="0"/>
                </a:lnTo>
                <a:lnTo>
                  <a:pt x="0" y="2894076"/>
                </a:lnTo>
                <a:close/>
              </a:path>
            </a:pathLst>
          </a:custGeom>
          <a:ln w="9144">
            <a:solidFill>
              <a:srgbClr val="00AFEF"/>
            </a:solidFill>
          </a:ln>
        </p:spPr>
        <p:txBody>
          <a:bodyPr wrap="square" lIns="0" tIns="0" rIns="0" bIns="0" rtlCol="0"/>
          <a:lstStyle/>
          <a:p>
            <a:endParaRPr/>
          </a:p>
        </p:txBody>
      </p:sp>
      <p:sp>
        <p:nvSpPr>
          <p:cNvPr id="16" name="object 11"/>
          <p:cNvSpPr/>
          <p:nvPr/>
        </p:nvSpPr>
        <p:spPr>
          <a:xfrm>
            <a:off x="1600200" y="1682116"/>
            <a:ext cx="1816607" cy="1938527"/>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Citizen Services Monitoring System</a:t>
            </a:r>
            <a:endParaRPr lang="en-US" dirty="0"/>
          </a:p>
        </p:txBody>
      </p:sp>
      <p:sp>
        <p:nvSpPr>
          <p:cNvPr id="6" name="Slide Number Placeholder 5"/>
          <p:cNvSpPr>
            <a:spLocks noGrp="1"/>
          </p:cNvSpPr>
          <p:nvPr>
            <p:ph type="sldNum" sz="quarter" idx="12"/>
          </p:nvPr>
        </p:nvSpPr>
        <p:spPr/>
        <p:txBody>
          <a:bodyPr/>
          <a:lstStyle/>
          <a:p>
            <a:fld id="{3A7BE1EC-51F0-4CAA-95F8-624CBA5B8895}" type="slidenum">
              <a:rPr lang="en-US" smtClean="0"/>
              <a:pPr/>
              <a:t>15</a:t>
            </a:fld>
            <a:endParaRPr lang="en-US" dirty="0"/>
          </a:p>
        </p:txBody>
      </p:sp>
      <p:pic>
        <p:nvPicPr>
          <p:cNvPr id="7" name="Content Placeholder 4"/>
          <p:cNvPicPr>
            <a:picLocks noGrp="1" noChangeAspect="1" noChangeArrowheads="1"/>
          </p:cNvPicPr>
          <p:nvPr>
            <p:ph idx="1"/>
          </p:nvPr>
        </p:nvPicPr>
        <p:blipFill>
          <a:blip r:embed="rId2"/>
          <a:srcRect/>
          <a:stretch>
            <a:fillRect/>
          </a:stretch>
        </p:blipFill>
        <p:spPr>
          <a:xfrm>
            <a:off x="381000" y="2133600"/>
            <a:ext cx="3124200" cy="2359818"/>
          </a:xfrm>
        </p:spPr>
      </p:pic>
      <p:pic>
        <p:nvPicPr>
          <p:cNvPr id="8" name="Picture 2" descr="E:\Downloads\3.jpg"/>
          <p:cNvPicPr>
            <a:picLocks noChangeAspect="1" noChangeArrowheads="1"/>
          </p:cNvPicPr>
          <p:nvPr/>
        </p:nvPicPr>
        <p:blipFill>
          <a:blip r:embed="rId3"/>
          <a:srcRect/>
          <a:stretch>
            <a:fillRect/>
          </a:stretch>
        </p:blipFill>
        <p:spPr bwMode="auto">
          <a:xfrm>
            <a:off x="152400" y="4648200"/>
            <a:ext cx="4343400" cy="1830388"/>
          </a:xfrm>
          <a:prstGeom prst="rect">
            <a:avLst/>
          </a:prstGeom>
          <a:noFill/>
          <a:ln w="9525">
            <a:noFill/>
            <a:miter lim="800000"/>
            <a:headEnd/>
            <a:tailEnd/>
          </a:ln>
        </p:spPr>
      </p:pic>
      <p:sp>
        <p:nvSpPr>
          <p:cNvPr id="13" name="Content Placeholder 2"/>
          <p:cNvSpPr txBox="1">
            <a:spLocks/>
          </p:cNvSpPr>
          <p:nvPr/>
        </p:nvSpPr>
        <p:spPr>
          <a:xfrm>
            <a:off x="4572000" y="2133600"/>
            <a:ext cx="4114800" cy="4267200"/>
          </a:xfrm>
          <a:prstGeom prst="rect">
            <a:avLst/>
          </a:prstGeom>
        </p:spPr>
        <p:txBody>
          <a:bodyPr vert="horz" lIns="54864" tIns="91440" rtlCol="0">
            <a:normAutofit fontScale="47500" lnSpcReduction="20000"/>
          </a:bodyPr>
          <a:lstStyle/>
          <a:p>
            <a:pPr marL="438912" marR="0" lvl="0" indent="-320040" algn="just" defTabSz="914400" rtl="0" eaLnBrk="1" fontAlgn="auto" latinLnBrk="0" hangingPunct="1">
              <a:lnSpc>
                <a:spcPct val="100000"/>
              </a:lnSpc>
              <a:spcBef>
                <a:spcPts val="600"/>
              </a:spcBef>
              <a:spcAft>
                <a:spcPts val="60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Access to Public Representatives and Staff directory of each ULB</a:t>
            </a:r>
          </a:p>
          <a:p>
            <a:pPr marL="438912" marR="0" lvl="0" indent="-320040" algn="just" defTabSz="914400" rtl="0" eaLnBrk="1" fontAlgn="auto" latinLnBrk="0" hangingPunct="1">
              <a:lnSpc>
                <a:spcPct val="100000"/>
              </a:lnSpc>
              <a:spcBef>
                <a:spcPts val="600"/>
              </a:spcBef>
              <a:spcAft>
                <a:spcPts val="60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View &amp; Pay Tax Dues</a:t>
            </a:r>
          </a:p>
          <a:p>
            <a:pPr marL="438912" marR="0" lvl="0" indent="-320040" algn="just" defTabSz="914400" rtl="0" eaLnBrk="1" fontAlgn="auto" latinLnBrk="0" hangingPunct="1">
              <a:lnSpc>
                <a:spcPct val="100000"/>
              </a:lnSpc>
              <a:spcBef>
                <a:spcPts val="600"/>
              </a:spcBef>
              <a:spcAft>
                <a:spcPts val="60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Register &amp; View Grievances</a:t>
            </a:r>
          </a:p>
          <a:p>
            <a:pPr marL="438912" marR="0" lvl="0" indent="-320040" algn="just" defTabSz="914400" rtl="0" eaLnBrk="1" fontAlgn="auto" latinLnBrk="0" hangingPunct="1">
              <a:lnSpc>
                <a:spcPct val="100000"/>
              </a:lnSpc>
              <a:spcBef>
                <a:spcPts val="600"/>
              </a:spcBef>
              <a:spcAft>
                <a:spcPts val="60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Know Service Request Status</a:t>
            </a:r>
          </a:p>
          <a:p>
            <a:pPr marL="438912" marR="0" lvl="0" indent="-320040" algn="just" defTabSz="914400" rtl="0" eaLnBrk="1" fontAlgn="auto" latinLnBrk="0" hangingPunct="1">
              <a:lnSpc>
                <a:spcPct val="100000"/>
              </a:lnSpc>
              <a:spcBef>
                <a:spcPts val="600"/>
              </a:spcBef>
              <a:spcAft>
                <a:spcPts val="60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Know your Service Person </a:t>
            </a:r>
          </a:p>
          <a:p>
            <a:pPr marL="438912" marR="0" lvl="0" indent="-320040" algn="just" defTabSz="914400" rtl="0" eaLnBrk="1" fontAlgn="auto" latinLnBrk="0" hangingPunct="1">
              <a:lnSpc>
                <a:spcPct val="100000"/>
              </a:lnSpc>
              <a:spcBef>
                <a:spcPts val="600"/>
              </a:spcBef>
              <a:spcAft>
                <a:spcPts val="600"/>
              </a:spcAft>
              <a:buClr>
                <a:schemeClr val="accent1"/>
              </a:buClr>
              <a:buSzPct val="80000"/>
              <a:buFont typeface="Wingdings 2"/>
              <a:buChar char=""/>
              <a:tabLst/>
              <a:defRPr/>
            </a:pPr>
            <a:r>
              <a:rPr lang="en-IN" sz="3200" dirty="0" smtClean="0"/>
              <a:t>Auto escalation</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just" defTabSz="914400" rtl="0" eaLnBrk="1" fontAlgn="auto" latinLnBrk="0" hangingPunct="1">
              <a:lnSpc>
                <a:spcPct val="100000"/>
              </a:lnSpc>
              <a:spcBef>
                <a:spcPts val="600"/>
              </a:spcBef>
              <a:spcAft>
                <a:spcPts val="60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Download Applications</a:t>
            </a:r>
          </a:p>
          <a:p>
            <a:pPr marL="438912" marR="0" lvl="0" indent="-320040" algn="just" defTabSz="914400" rtl="0" eaLnBrk="1" fontAlgn="auto" latinLnBrk="0" hangingPunct="1">
              <a:lnSpc>
                <a:spcPct val="100000"/>
              </a:lnSpc>
              <a:spcBef>
                <a:spcPts val="600"/>
              </a:spcBef>
              <a:spcAft>
                <a:spcPts val="60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Timely Notifications from ULB</a:t>
            </a:r>
          </a:p>
          <a:p>
            <a:pPr marL="438912" marR="0" lvl="0" indent="-320040" algn="just" defTabSz="914400" rtl="0" eaLnBrk="1" fontAlgn="auto" latinLnBrk="0" hangingPunct="1">
              <a:lnSpc>
                <a:spcPct val="100000"/>
              </a:lnSpc>
              <a:spcBef>
                <a:spcPts val="600"/>
              </a:spcBef>
              <a:spcAft>
                <a:spcPts val="60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Media Coverage information</a:t>
            </a:r>
          </a:p>
          <a:p>
            <a:pPr marL="438912" marR="0" lvl="0" indent="-320040" algn="just" defTabSz="914400" rtl="0" eaLnBrk="1" fontAlgn="auto" latinLnBrk="0" hangingPunct="1">
              <a:lnSpc>
                <a:spcPct val="100000"/>
              </a:lnSpc>
              <a:spcBef>
                <a:spcPts val="600"/>
              </a:spcBef>
              <a:spcAft>
                <a:spcPts val="60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E-News	</a:t>
            </a:r>
          </a:p>
          <a:p>
            <a:pPr marL="438912" marR="0" lvl="0" indent="-320040" algn="just" defTabSz="914400" rtl="0" eaLnBrk="1" fontAlgn="auto" latinLnBrk="0" hangingPunct="1">
              <a:lnSpc>
                <a:spcPct val="100000"/>
              </a:lnSpc>
              <a:spcBef>
                <a:spcPts val="600"/>
              </a:spcBef>
              <a:spcAft>
                <a:spcPts val="60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Imp contacts</a:t>
            </a:r>
          </a:p>
          <a:p>
            <a:pPr marL="438912" marR="0" lvl="0" indent="-320040" algn="just" defTabSz="914400" rtl="0" eaLnBrk="1" fontAlgn="auto" latinLnBrk="0" hangingPunct="1">
              <a:lnSpc>
                <a:spcPct val="100000"/>
              </a:lnSpc>
              <a:spcBef>
                <a:spcPts val="600"/>
              </a:spcBef>
              <a:spcAft>
                <a:spcPts val="60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Contact- office, social, web address</a:t>
            </a:r>
          </a:p>
          <a:p>
            <a:pPr marL="438912" marR="0" lvl="0" indent="-320040" algn="just" defTabSz="914400" rtl="0" eaLnBrk="1" fontAlgn="auto" latinLnBrk="0" hangingPunct="1">
              <a:lnSpc>
                <a:spcPct val="100000"/>
              </a:lnSpc>
              <a:spcBef>
                <a:spcPts val="600"/>
              </a:spcBef>
              <a:spcAft>
                <a:spcPts val="600"/>
              </a:spcAft>
              <a:buClr>
                <a:schemeClr val="accent1"/>
              </a:buClr>
              <a:buSzPct val="80000"/>
              <a:buFont typeface="Wingdings 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TextBox 13"/>
          <p:cNvSpPr txBox="1"/>
          <p:nvPr/>
        </p:nvSpPr>
        <p:spPr>
          <a:xfrm>
            <a:off x="228600" y="1600201"/>
            <a:ext cx="7391400" cy="369332"/>
          </a:xfrm>
          <a:prstGeom prst="rect">
            <a:avLst/>
          </a:prstGeom>
          <a:noFill/>
        </p:spPr>
        <p:txBody>
          <a:bodyPr wrap="square" rtlCol="0">
            <a:spAutoFit/>
          </a:bodyPr>
          <a:lstStyle/>
          <a:p>
            <a:r>
              <a:rPr lang="en-IN" b="1" dirty="0" smtClean="0"/>
              <a:t>Services rendered through CSMS service centres and Mobile APP -</a:t>
            </a:r>
            <a:endParaRPr lang="en-US"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A7BE1EC-51F0-4CAA-95F8-624CBA5B8895}" type="slidenum">
              <a:rPr lang="en-US" smtClean="0"/>
              <a:pPr/>
              <a:t>16</a:t>
            </a:fld>
            <a:endParaRPr lang="en-US" dirty="0"/>
          </a:p>
        </p:txBody>
      </p:sp>
      <p:sp>
        <p:nvSpPr>
          <p:cNvPr id="16" name="Title 1"/>
          <p:cNvSpPr>
            <a:spLocks noGrp="1"/>
          </p:cNvSpPr>
          <p:nvPr>
            <p:ph type="title"/>
          </p:nvPr>
        </p:nvSpPr>
        <p:spPr>
          <a:xfrm>
            <a:off x="457200" y="155448"/>
            <a:ext cx="8229600" cy="1252728"/>
          </a:xfrm>
        </p:spPr>
        <p:txBody>
          <a:bodyPr/>
          <a:lstStyle/>
          <a:p>
            <a:r>
              <a:rPr lang="en-US" dirty="0" smtClean="0"/>
              <a:t>Services through WEB</a:t>
            </a:r>
            <a:endParaRPr lang="en-US" dirty="0"/>
          </a:p>
        </p:txBody>
      </p:sp>
      <p:sp>
        <p:nvSpPr>
          <p:cNvPr id="17" name="Content Placeholder 2"/>
          <p:cNvSpPr>
            <a:spLocks noGrp="1"/>
          </p:cNvSpPr>
          <p:nvPr>
            <p:ph idx="1"/>
          </p:nvPr>
        </p:nvSpPr>
        <p:spPr>
          <a:xfrm>
            <a:off x="457200" y="1775191"/>
            <a:ext cx="8229600" cy="4625609"/>
          </a:xfrm>
        </p:spPr>
        <p:txBody>
          <a:bodyPr/>
          <a:lstStyle/>
          <a:p>
            <a:r>
              <a:rPr lang="en-IN" sz="2400" dirty="0" smtClean="0"/>
              <a:t>Citizen can avail services at single platform i.e. in HOD Website or ULB website</a:t>
            </a:r>
          </a:p>
          <a:p>
            <a:pPr>
              <a:buNone/>
            </a:pPr>
            <a:r>
              <a:rPr lang="en-IN" dirty="0" smtClean="0"/>
              <a:t>                </a:t>
            </a:r>
            <a:r>
              <a:rPr lang="en-IN" dirty="0" smtClean="0">
                <a:solidFill>
                  <a:srgbClr val="FF0000"/>
                </a:solidFill>
              </a:rPr>
              <a:t>HOD web site</a:t>
            </a:r>
            <a:r>
              <a:rPr lang="en-IN" dirty="0" smtClean="0"/>
              <a:t>                 </a:t>
            </a:r>
            <a:r>
              <a:rPr lang="en-IN" dirty="0" smtClean="0">
                <a:solidFill>
                  <a:srgbClr val="FF0000"/>
                </a:solidFill>
              </a:rPr>
              <a:t>ULB website</a:t>
            </a:r>
          </a:p>
        </p:txBody>
      </p:sp>
      <p:sp>
        <p:nvSpPr>
          <p:cNvPr id="20" name="Slide Number Placeholder 5"/>
          <p:cNvSpPr txBox="1">
            <a:spLocks/>
          </p:cNvSpPr>
          <p:nvPr/>
        </p:nvSpPr>
        <p:spPr>
          <a:xfrm>
            <a:off x="8204396" y="6476999"/>
            <a:ext cx="733864" cy="274320"/>
          </a:xfrm>
          <a:prstGeom prst="rect">
            <a:avLst/>
          </a:prstGeom>
        </p:spPr>
        <p:txBody>
          <a:bodyPr vert="horz" bIns="0"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3A7BE1EC-51F0-4CAA-95F8-624CBA5B8895}" type="slidenum">
              <a:rPr kumimoji="0" lang="en-US" sz="1400" b="1" i="0" u="none" strike="noStrike" kern="1200" cap="none" spc="0" normalizeH="0" baseline="0" noProof="0" smtClean="0">
                <a:ln>
                  <a:noFill/>
                </a:ln>
                <a:solidFill>
                  <a:schemeClr val="tx1">
                    <a:tint val="9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400" b="1" i="0" u="none" strike="noStrike" kern="1200" cap="none" spc="0" normalizeH="0" baseline="0" noProof="0" dirty="0">
              <a:ln>
                <a:noFill/>
              </a:ln>
              <a:solidFill>
                <a:schemeClr val="tx1">
                  <a:tint val="95000"/>
                </a:schemeClr>
              </a:solidFill>
              <a:effectLst/>
              <a:uLnTx/>
              <a:uFillTx/>
              <a:latin typeface="+mn-lt"/>
              <a:ea typeface="+mn-ea"/>
              <a:cs typeface="+mn-cs"/>
            </a:endParaRPr>
          </a:p>
        </p:txBody>
      </p:sp>
      <p:pic>
        <p:nvPicPr>
          <p:cNvPr id="21" name="Picture 2"/>
          <p:cNvPicPr>
            <a:picLocks noChangeAspect="1" noChangeArrowheads="1"/>
          </p:cNvPicPr>
          <p:nvPr/>
        </p:nvPicPr>
        <p:blipFill>
          <a:blip r:embed="rId2" cstate="print"/>
          <a:srcRect/>
          <a:stretch>
            <a:fillRect/>
          </a:stretch>
        </p:blipFill>
        <p:spPr bwMode="auto">
          <a:xfrm>
            <a:off x="457200" y="3505200"/>
            <a:ext cx="3810000" cy="2957513"/>
          </a:xfrm>
          <a:prstGeom prst="rect">
            <a:avLst/>
          </a:prstGeom>
          <a:noFill/>
          <a:ln w="9525">
            <a:noFill/>
            <a:miter lim="800000"/>
            <a:headEnd/>
            <a:tailEnd/>
          </a:ln>
          <a:effectLst/>
        </p:spPr>
      </p:pic>
      <p:pic>
        <p:nvPicPr>
          <p:cNvPr id="22" name="Picture 3"/>
          <p:cNvPicPr>
            <a:picLocks noChangeAspect="1" noChangeArrowheads="1"/>
          </p:cNvPicPr>
          <p:nvPr/>
        </p:nvPicPr>
        <p:blipFill>
          <a:blip r:embed="rId3" cstate="print"/>
          <a:srcRect/>
          <a:stretch>
            <a:fillRect/>
          </a:stretch>
        </p:blipFill>
        <p:spPr bwMode="auto">
          <a:xfrm>
            <a:off x="4648200" y="3505200"/>
            <a:ext cx="4267199" cy="2895600"/>
          </a:xfrm>
          <a:prstGeom prst="rect">
            <a:avLst/>
          </a:prstGeom>
          <a:noFill/>
          <a:ln w="9525">
            <a:noFill/>
            <a:miter lim="800000"/>
            <a:headEnd/>
            <a:tailEnd/>
          </a:ln>
          <a:effectLst/>
        </p:spPr>
      </p:pic>
      <p:sp>
        <p:nvSpPr>
          <p:cNvPr id="23" name="Bent Arrow 22"/>
          <p:cNvSpPr/>
          <p:nvPr/>
        </p:nvSpPr>
        <p:spPr>
          <a:xfrm>
            <a:off x="1600200" y="3124200"/>
            <a:ext cx="228600" cy="3810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Bent Arrow 23"/>
          <p:cNvSpPr/>
          <p:nvPr/>
        </p:nvSpPr>
        <p:spPr>
          <a:xfrm>
            <a:off x="5181600" y="3124200"/>
            <a:ext cx="228600" cy="3810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Coverage - </a:t>
            </a:r>
            <a:r>
              <a:rPr lang="en-IN" sz="4800" dirty="0" smtClean="0"/>
              <a:t>Services </a:t>
            </a:r>
            <a:endParaRPr lang="en-US" dirty="0"/>
          </a:p>
        </p:txBody>
      </p:sp>
      <p:graphicFrame>
        <p:nvGraphicFramePr>
          <p:cNvPr id="7" name="Content Placeholder 6"/>
          <p:cNvGraphicFramePr>
            <a:graphicFrameLocks noGrp="1"/>
          </p:cNvGraphicFramePr>
          <p:nvPr>
            <p:ph idx="1"/>
          </p:nvPr>
        </p:nvGraphicFramePr>
        <p:xfrm>
          <a:off x="457200" y="1851025"/>
          <a:ext cx="8229600" cy="4625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fld id="{3A7BE1EC-51F0-4CAA-95F8-624CBA5B8895}"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Citizen Monitoring Services</a:t>
            </a:r>
            <a:endParaRPr lang="en-US" dirty="0"/>
          </a:p>
        </p:txBody>
      </p:sp>
      <p:graphicFrame>
        <p:nvGraphicFramePr>
          <p:cNvPr id="7" name="Content Placeholder 6"/>
          <p:cNvGraphicFramePr>
            <a:graphicFrameLocks noGrp="1"/>
          </p:cNvGraphicFramePr>
          <p:nvPr>
            <p:ph idx="1"/>
          </p:nvPr>
        </p:nvGraphicFramePr>
        <p:xfrm>
          <a:off x="457200" y="1774825"/>
          <a:ext cx="8229600" cy="4625975"/>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2"/>
          </p:nvPr>
        </p:nvSpPr>
        <p:spPr/>
        <p:txBody>
          <a:bodyPr/>
          <a:lstStyle/>
          <a:p>
            <a:fld id="{3A7BE1EC-51F0-4CAA-95F8-624CBA5B8895}"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Citizen Services </a:t>
            </a:r>
            <a:r>
              <a:rPr lang="en-US" dirty="0" err="1" smtClean="0"/>
              <a:t>Centres</a:t>
            </a:r>
            <a:endParaRPr lang="en-US" dirty="0"/>
          </a:p>
        </p:txBody>
      </p:sp>
      <p:sp>
        <p:nvSpPr>
          <p:cNvPr id="6" name="Slide Number Placeholder 5"/>
          <p:cNvSpPr>
            <a:spLocks noGrp="1"/>
          </p:cNvSpPr>
          <p:nvPr>
            <p:ph type="sldNum" sz="quarter" idx="12"/>
          </p:nvPr>
        </p:nvSpPr>
        <p:spPr/>
        <p:txBody>
          <a:bodyPr/>
          <a:lstStyle/>
          <a:p>
            <a:fld id="{3A7BE1EC-51F0-4CAA-95F8-624CBA5B8895}" type="slidenum">
              <a:rPr lang="en-US" smtClean="0"/>
              <a:pPr/>
              <a:t>19</a:t>
            </a:fld>
            <a:endParaRPr lang="en-US" dirty="0"/>
          </a:p>
        </p:txBody>
      </p:sp>
      <p:pic>
        <p:nvPicPr>
          <p:cNvPr id="7" name="Picture 11" descr="C:\Users\Maanvith\Desktop\siddiper.jpg"/>
          <p:cNvPicPr>
            <a:picLocks noChangeAspect="1" noChangeArrowheads="1"/>
          </p:cNvPicPr>
          <p:nvPr/>
        </p:nvPicPr>
        <p:blipFill>
          <a:blip r:embed="rId2"/>
          <a:srcRect/>
          <a:stretch>
            <a:fillRect/>
          </a:stretch>
        </p:blipFill>
        <p:spPr bwMode="auto">
          <a:xfrm>
            <a:off x="4191000" y="1752600"/>
            <a:ext cx="4648200" cy="4648200"/>
          </a:xfrm>
          <a:prstGeom prst="rect">
            <a:avLst/>
          </a:prstGeom>
          <a:noFill/>
          <a:ln w="9525">
            <a:noFill/>
            <a:miter lim="800000"/>
            <a:headEnd/>
            <a:tailEnd/>
          </a:ln>
        </p:spPr>
      </p:pic>
      <p:grpSp>
        <p:nvGrpSpPr>
          <p:cNvPr id="8" name="Group 7"/>
          <p:cNvGrpSpPr/>
          <p:nvPr/>
        </p:nvGrpSpPr>
        <p:grpSpPr>
          <a:xfrm>
            <a:off x="228600" y="1600200"/>
            <a:ext cx="3810000" cy="4876800"/>
            <a:chOff x="76200" y="990600"/>
            <a:chExt cx="4114800" cy="5715000"/>
          </a:xfrm>
        </p:grpSpPr>
        <p:pic>
          <p:nvPicPr>
            <p:cNvPr id="9" name="Picture 9" descr="C:\Users\Maanvith\Desktop\armoor2.jpg"/>
            <p:cNvPicPr>
              <a:picLocks noChangeAspect="1" noChangeArrowheads="1"/>
            </p:cNvPicPr>
            <p:nvPr/>
          </p:nvPicPr>
          <p:blipFill>
            <a:blip r:embed="rId3" cstate="print"/>
            <a:srcRect/>
            <a:stretch>
              <a:fillRect/>
            </a:stretch>
          </p:blipFill>
          <p:spPr bwMode="auto">
            <a:xfrm>
              <a:off x="2286000" y="990600"/>
              <a:ext cx="1905000" cy="3386138"/>
            </a:xfrm>
            <a:prstGeom prst="rect">
              <a:avLst/>
            </a:prstGeom>
            <a:noFill/>
            <a:ln w="9525">
              <a:noFill/>
              <a:miter lim="800000"/>
              <a:headEnd/>
              <a:tailEnd/>
            </a:ln>
          </p:spPr>
        </p:pic>
        <p:pic>
          <p:nvPicPr>
            <p:cNvPr id="10" name="Picture 10" descr="C:\Users\Maanvith\Desktop\boduppal2.jpeg"/>
            <p:cNvPicPr>
              <a:picLocks noChangeAspect="1" noChangeArrowheads="1"/>
            </p:cNvPicPr>
            <p:nvPr/>
          </p:nvPicPr>
          <p:blipFill>
            <a:blip r:embed="rId4" cstate="print"/>
            <a:srcRect/>
            <a:stretch>
              <a:fillRect/>
            </a:stretch>
          </p:blipFill>
          <p:spPr bwMode="auto">
            <a:xfrm>
              <a:off x="76200" y="4267200"/>
              <a:ext cx="3251200" cy="2438400"/>
            </a:xfrm>
            <a:prstGeom prst="rect">
              <a:avLst/>
            </a:prstGeom>
            <a:noFill/>
            <a:ln w="9525">
              <a:noFill/>
              <a:miter lim="800000"/>
              <a:headEnd/>
              <a:tailEnd/>
            </a:ln>
          </p:spPr>
        </p:pic>
        <p:pic>
          <p:nvPicPr>
            <p:cNvPr id="11" name="Picture 6" descr="C:\Users\Maanvith\Desktop\armoor1.jpg"/>
            <p:cNvPicPr>
              <a:picLocks noChangeAspect="1" noChangeArrowheads="1"/>
            </p:cNvPicPr>
            <p:nvPr/>
          </p:nvPicPr>
          <p:blipFill>
            <a:blip r:embed="rId5"/>
            <a:srcRect/>
            <a:stretch>
              <a:fillRect/>
            </a:stretch>
          </p:blipFill>
          <p:spPr bwMode="auto">
            <a:xfrm>
              <a:off x="100013" y="1219200"/>
              <a:ext cx="2185987" cy="3886200"/>
            </a:xfrm>
            <a:prstGeom prst="rect">
              <a:avLst/>
            </a:prstGeom>
            <a:noFill/>
            <a:ln w="9525">
              <a:noFill/>
              <a:miter lim="800000"/>
              <a:headEnd/>
              <a:tailEnd/>
            </a:ln>
          </p:spPr>
        </p:pic>
        <p:pic>
          <p:nvPicPr>
            <p:cNvPr id="12" name="Picture 2" descr="C:\Users\Maanvith\Desktop\sircilla one.jpg"/>
            <p:cNvPicPr>
              <a:picLocks noChangeAspect="1" noChangeArrowheads="1"/>
            </p:cNvPicPr>
            <p:nvPr/>
          </p:nvPicPr>
          <p:blipFill>
            <a:blip r:embed="rId6"/>
            <a:srcRect/>
            <a:stretch>
              <a:fillRect/>
            </a:stretch>
          </p:blipFill>
          <p:spPr bwMode="auto">
            <a:xfrm>
              <a:off x="381000" y="3200400"/>
              <a:ext cx="3048000" cy="22860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Vision</a:t>
            </a:r>
            <a:endParaRPr lang="en-US" dirty="0"/>
          </a:p>
        </p:txBody>
      </p:sp>
      <p:sp>
        <p:nvSpPr>
          <p:cNvPr id="3" name="Content Placeholder 2"/>
          <p:cNvSpPr>
            <a:spLocks noGrp="1"/>
          </p:cNvSpPr>
          <p:nvPr>
            <p:ph idx="1"/>
          </p:nvPr>
        </p:nvSpPr>
        <p:spPr/>
        <p:txBody>
          <a:bodyPr>
            <a:normAutofit/>
          </a:bodyPr>
          <a:lstStyle/>
          <a:p>
            <a:r>
              <a:rPr lang="en-US" sz="3600" dirty="0" smtClean="0"/>
              <a:t>To transform all cities in Telangana into livable, sustainable, inclusive, citizen friendly, environmentally acceptable and e-centric urban governance.</a:t>
            </a:r>
          </a:p>
        </p:txBody>
      </p:sp>
      <p:sp>
        <p:nvSpPr>
          <p:cNvPr id="6" name="Slide Number Placeholder 5"/>
          <p:cNvSpPr>
            <a:spLocks noGrp="1"/>
          </p:cNvSpPr>
          <p:nvPr>
            <p:ph type="sldNum" sz="quarter" idx="12"/>
          </p:nvPr>
        </p:nvSpPr>
        <p:spPr/>
        <p:txBody>
          <a:bodyPr/>
          <a:lstStyle/>
          <a:p>
            <a:fld id="{3A7BE1EC-51F0-4CAA-95F8-624CBA5B8895}"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M&amp;E : Dashboard</a:t>
            </a:r>
            <a:endParaRPr lang="en-US" dirty="0"/>
          </a:p>
        </p:txBody>
      </p:sp>
      <p:sp>
        <p:nvSpPr>
          <p:cNvPr id="6" name="Slide Number Placeholder 5"/>
          <p:cNvSpPr>
            <a:spLocks noGrp="1"/>
          </p:cNvSpPr>
          <p:nvPr>
            <p:ph type="sldNum" sz="quarter" idx="12"/>
          </p:nvPr>
        </p:nvSpPr>
        <p:spPr/>
        <p:txBody>
          <a:bodyPr/>
          <a:lstStyle/>
          <a:p>
            <a:fld id="{3A7BE1EC-51F0-4CAA-95F8-624CBA5B8895}" type="slidenum">
              <a:rPr lang="en-US" smtClean="0"/>
              <a:pPr/>
              <a:t>20</a:t>
            </a:fld>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381001" y="1676400"/>
            <a:ext cx="3429000" cy="1928812"/>
          </a:xfrm>
          <a:prstGeom prst="rect">
            <a:avLst/>
          </a:prstGeom>
          <a:noFill/>
          <a:ln w="9525">
            <a:noFill/>
            <a:miter lim="800000"/>
            <a:headEnd/>
            <a:tailEnd/>
          </a:ln>
          <a:effectLst/>
        </p:spPr>
      </p:pic>
      <p:sp>
        <p:nvSpPr>
          <p:cNvPr id="8" name="Rectangle 7"/>
          <p:cNvSpPr/>
          <p:nvPr/>
        </p:nvSpPr>
        <p:spPr>
          <a:xfrm>
            <a:off x="152400" y="3810000"/>
            <a:ext cx="3657600" cy="461665"/>
          </a:xfrm>
          <a:prstGeom prst="rect">
            <a:avLst/>
          </a:prstGeom>
        </p:spPr>
        <p:txBody>
          <a:bodyPr wrap="square">
            <a:spAutoFit/>
          </a:bodyPr>
          <a:lstStyle/>
          <a:p>
            <a:r>
              <a:rPr lang="en-US" sz="1200" dirty="0" smtClean="0">
                <a:hlinkClick r:id="rId3"/>
              </a:rPr>
              <a:t>http://dpms.dtcp.telangana.gov.in/AutoDCR.Dashboard/cdma/dashboard.aspx</a:t>
            </a:r>
            <a:endParaRPr lang="en-US" sz="1200" dirty="0"/>
          </a:p>
        </p:txBody>
      </p:sp>
      <p:pic>
        <p:nvPicPr>
          <p:cNvPr id="1030" name="Picture 6"/>
          <p:cNvPicPr>
            <a:picLocks noChangeAspect="1" noChangeArrowheads="1"/>
          </p:cNvPicPr>
          <p:nvPr/>
        </p:nvPicPr>
        <p:blipFill>
          <a:blip r:embed="rId4" cstate="print"/>
          <a:srcRect/>
          <a:stretch>
            <a:fillRect/>
          </a:stretch>
        </p:blipFill>
        <p:spPr bwMode="auto">
          <a:xfrm>
            <a:off x="4800600" y="1600200"/>
            <a:ext cx="3840727" cy="2209800"/>
          </a:xfrm>
          <a:prstGeom prst="rect">
            <a:avLst/>
          </a:prstGeom>
          <a:noFill/>
          <a:ln w="9525">
            <a:noFill/>
            <a:miter lim="800000"/>
            <a:headEnd/>
            <a:tailEnd/>
          </a:ln>
          <a:effectLst/>
        </p:spPr>
      </p:pic>
      <p:sp>
        <p:nvSpPr>
          <p:cNvPr id="13" name="TextBox 12"/>
          <p:cNvSpPr txBox="1"/>
          <p:nvPr/>
        </p:nvSpPr>
        <p:spPr>
          <a:xfrm>
            <a:off x="4953000" y="3962400"/>
            <a:ext cx="3505200" cy="584775"/>
          </a:xfrm>
          <a:prstGeom prst="rect">
            <a:avLst/>
          </a:prstGeom>
          <a:noFill/>
        </p:spPr>
        <p:txBody>
          <a:bodyPr wrap="square" rtlCol="0">
            <a:spAutoFit/>
          </a:bodyPr>
          <a:lstStyle/>
          <a:p>
            <a:r>
              <a:rPr lang="en-IN" sz="1400" dirty="0" smtClean="0">
                <a:hlinkClick r:id="rId5"/>
              </a:rPr>
              <a:t>www.cdma.telangana.gov.in</a:t>
            </a:r>
            <a:r>
              <a:rPr lang="en-IN" sz="1400" dirty="0" smtClean="0"/>
              <a:t> </a:t>
            </a:r>
          </a:p>
          <a:p>
            <a:endParaRPr lang="en-US" dirty="0"/>
          </a:p>
        </p:txBody>
      </p:sp>
      <p:sp>
        <p:nvSpPr>
          <p:cNvPr id="14" name="TextBox 13"/>
          <p:cNvSpPr txBox="1"/>
          <p:nvPr/>
        </p:nvSpPr>
        <p:spPr>
          <a:xfrm>
            <a:off x="152400" y="4648200"/>
            <a:ext cx="8610600" cy="1015663"/>
          </a:xfrm>
          <a:prstGeom prst="rect">
            <a:avLst/>
          </a:prstGeom>
          <a:noFill/>
        </p:spPr>
        <p:txBody>
          <a:bodyPr wrap="square" rtlCol="0">
            <a:spAutoFit/>
          </a:bodyPr>
          <a:lstStyle/>
          <a:p>
            <a:endParaRPr lang="en-IN" dirty="0" smtClean="0"/>
          </a:p>
          <a:p>
            <a:pPr algn="just">
              <a:buFontTx/>
              <a:buChar char="-"/>
            </a:pPr>
            <a:r>
              <a:rPr lang="en-IN" sz="2400" b="1" dirty="0" smtClean="0"/>
              <a:t>Vertical escalation provided in respect of services / grievances.</a:t>
            </a:r>
          </a:p>
          <a:p>
            <a:pPr>
              <a:buFontTx/>
              <a:buChar char="-"/>
            </a:pPr>
            <a:endParaRPr lang="en-IN"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8204396" y="6476999"/>
            <a:ext cx="733864" cy="274320"/>
          </a:xfrm>
        </p:spPr>
        <p:txBody>
          <a:bodyPr/>
          <a:lstStyle/>
          <a:p>
            <a:fld id="{3A7BE1EC-51F0-4CAA-95F8-624CBA5B8895}" type="slidenum">
              <a:rPr lang="en-US" smtClean="0"/>
              <a:pPr/>
              <a:t>21</a:t>
            </a:fld>
            <a:endParaRPr lang="en-US" dirty="0"/>
          </a:p>
        </p:txBody>
      </p:sp>
      <p:sp>
        <p:nvSpPr>
          <p:cNvPr id="8" name="Title 1"/>
          <p:cNvSpPr>
            <a:spLocks noGrp="1"/>
          </p:cNvSpPr>
          <p:nvPr>
            <p:ph type="title"/>
          </p:nvPr>
        </p:nvSpPr>
        <p:spPr>
          <a:xfrm>
            <a:off x="457200" y="155448"/>
            <a:ext cx="8229600" cy="1252728"/>
          </a:xfrm>
        </p:spPr>
        <p:txBody>
          <a:bodyPr/>
          <a:lstStyle/>
          <a:p>
            <a:r>
              <a:rPr lang="en-US" dirty="0" smtClean="0"/>
              <a:t>E-office</a:t>
            </a:r>
            <a:endParaRPr lang="en-US" dirty="0"/>
          </a:p>
        </p:txBody>
      </p:sp>
      <p:sp>
        <p:nvSpPr>
          <p:cNvPr id="9" name="Content Placeholder 8"/>
          <p:cNvSpPr>
            <a:spLocks noGrp="1"/>
          </p:cNvSpPr>
          <p:nvPr>
            <p:ph idx="1"/>
          </p:nvPr>
        </p:nvSpPr>
        <p:spPr>
          <a:xfrm>
            <a:off x="76200" y="1524000"/>
            <a:ext cx="4953000" cy="2209800"/>
          </a:xfrm>
        </p:spPr>
        <p:txBody>
          <a:bodyPr>
            <a:noAutofit/>
          </a:bodyPr>
          <a:lstStyle/>
          <a:p>
            <a:pPr>
              <a:buNone/>
            </a:pPr>
            <a:r>
              <a:rPr lang="en-US" sz="1600" b="1" dirty="0" smtClean="0">
                <a:solidFill>
                  <a:schemeClr val="accent6">
                    <a:lumMod val="75000"/>
                  </a:schemeClr>
                </a:solidFill>
              </a:rPr>
              <a:t>Features of E-office</a:t>
            </a:r>
          </a:p>
          <a:p>
            <a:pPr>
              <a:spcBef>
                <a:spcPts val="300"/>
              </a:spcBef>
              <a:spcAft>
                <a:spcPts val="300"/>
              </a:spcAft>
            </a:pPr>
            <a:r>
              <a:rPr lang="en-US" sz="1600" dirty="0" smtClean="0"/>
              <a:t>Order of file receipt</a:t>
            </a:r>
          </a:p>
          <a:p>
            <a:pPr>
              <a:spcBef>
                <a:spcPts val="300"/>
              </a:spcBef>
              <a:spcAft>
                <a:spcPts val="300"/>
              </a:spcAft>
            </a:pPr>
            <a:r>
              <a:rPr lang="en-US" sz="1600" dirty="0" smtClean="0"/>
              <a:t>Priority</a:t>
            </a:r>
          </a:p>
          <a:p>
            <a:pPr>
              <a:spcBef>
                <a:spcPts val="300"/>
              </a:spcBef>
              <a:spcAft>
                <a:spcPts val="300"/>
              </a:spcAft>
            </a:pPr>
            <a:r>
              <a:rPr lang="en-US" sz="1600" dirty="0" smtClean="0"/>
              <a:t>Status of total number of pending files</a:t>
            </a:r>
          </a:p>
          <a:p>
            <a:pPr>
              <a:spcBef>
                <a:spcPts val="300"/>
              </a:spcBef>
              <a:spcAft>
                <a:spcPts val="300"/>
              </a:spcAft>
            </a:pPr>
            <a:r>
              <a:rPr lang="en-US" sz="1600" dirty="0" smtClean="0"/>
              <a:t>Status of total number of cleared files date wise</a:t>
            </a:r>
          </a:p>
          <a:p>
            <a:pPr>
              <a:spcBef>
                <a:spcPts val="300"/>
              </a:spcBef>
              <a:spcAft>
                <a:spcPts val="300"/>
              </a:spcAft>
            </a:pPr>
            <a:r>
              <a:rPr lang="en-US" sz="1600" dirty="0" smtClean="0"/>
              <a:t>24X7 movement</a:t>
            </a:r>
          </a:p>
          <a:p>
            <a:pPr>
              <a:spcBef>
                <a:spcPts val="300"/>
              </a:spcBef>
              <a:spcAft>
                <a:spcPts val="300"/>
              </a:spcAft>
            </a:pPr>
            <a:r>
              <a:rPr lang="en-US" sz="1600" dirty="0" smtClean="0"/>
              <a:t>Status of actual number of pending</a:t>
            </a:r>
          </a:p>
        </p:txBody>
      </p:sp>
      <p:sp>
        <p:nvSpPr>
          <p:cNvPr id="10" name="Slide Number Placeholder 5"/>
          <p:cNvSpPr txBox="1">
            <a:spLocks/>
          </p:cNvSpPr>
          <p:nvPr/>
        </p:nvSpPr>
        <p:spPr>
          <a:xfrm>
            <a:off x="8204396" y="6476999"/>
            <a:ext cx="733864" cy="274320"/>
          </a:xfrm>
          <a:prstGeom prst="rect">
            <a:avLst/>
          </a:prstGeom>
        </p:spPr>
        <p:txBody>
          <a:bodyPr vert="horz" bIns="0"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3A7BE1EC-51F0-4CAA-95F8-624CBA5B8895}" type="slidenum">
              <a:rPr kumimoji="0" lang="en-US" sz="1400" b="1" i="0" u="none" strike="noStrike" kern="1200" cap="none" spc="0" normalizeH="0" baseline="0" noProof="0" smtClean="0">
                <a:ln>
                  <a:noFill/>
                </a:ln>
                <a:solidFill>
                  <a:schemeClr val="tx1">
                    <a:tint val="9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400" b="1" i="0" u="none" strike="noStrike" kern="1200" cap="none" spc="0" normalizeH="0" baseline="0" noProof="0" dirty="0">
              <a:ln>
                <a:noFill/>
              </a:ln>
              <a:solidFill>
                <a:schemeClr val="tx1">
                  <a:tint val="95000"/>
                </a:schemeClr>
              </a:solidFill>
              <a:effectLst/>
              <a:uLnTx/>
              <a:uFillTx/>
              <a:latin typeface="+mn-lt"/>
              <a:ea typeface="+mn-ea"/>
              <a:cs typeface="+mn-cs"/>
            </a:endParaRPr>
          </a:p>
        </p:txBody>
      </p:sp>
      <p:sp>
        <p:nvSpPr>
          <p:cNvPr id="11" name="Content Placeholder 8"/>
          <p:cNvSpPr txBox="1">
            <a:spLocks/>
          </p:cNvSpPr>
          <p:nvPr/>
        </p:nvSpPr>
        <p:spPr>
          <a:xfrm>
            <a:off x="228600" y="3733800"/>
            <a:ext cx="4343400" cy="2743200"/>
          </a:xfrm>
          <a:prstGeom prst="rect">
            <a:avLst/>
          </a:prstGeom>
        </p:spPr>
        <p:txBody>
          <a:bodyPr vert="horz" lIns="54864" tIns="91440" rtlCol="0">
            <a:noAutofit/>
          </a:bodyPr>
          <a:lstStyle/>
          <a:p>
            <a:pPr algn="just">
              <a:lnSpc>
                <a:spcPct val="150000"/>
              </a:lnSpc>
              <a:spcAft>
                <a:spcPts val="0"/>
              </a:spcAft>
              <a:buSzPts val="1100"/>
              <a:defRPr/>
            </a:pPr>
            <a:r>
              <a:rPr lang="en-IN" b="1" dirty="0">
                <a:solidFill>
                  <a:schemeClr val="accent6">
                    <a:lumMod val="75000"/>
                  </a:schemeClr>
                </a:solidFill>
                <a:ea typeface="Calibri" panose="020F0502020204030204" pitchFamily="34" charset="0"/>
                <a:cs typeface="Gautami" panose="020B0502040204020203" pitchFamily="34" charset="0"/>
              </a:rPr>
              <a:t>Outcomes</a:t>
            </a:r>
          </a:p>
          <a:p>
            <a:pPr marL="438912" lvl="0" indent="-320040" algn="just">
              <a:spcBef>
                <a:spcPts val="300"/>
              </a:spcBef>
              <a:spcAft>
                <a:spcPts val="300"/>
              </a:spcAft>
              <a:buClr>
                <a:schemeClr val="accent1"/>
              </a:buClr>
              <a:buSzPct val="80000"/>
              <a:buFont typeface="Wingdings 2"/>
              <a:buChar char=""/>
            </a:pPr>
            <a:r>
              <a:rPr lang="en-US" sz="1600" dirty="0"/>
              <a:t>Accountability &amp; Transparency</a:t>
            </a:r>
          </a:p>
          <a:p>
            <a:pPr marL="438912" lvl="0" indent="-320040" algn="just">
              <a:spcBef>
                <a:spcPts val="300"/>
              </a:spcBef>
              <a:spcAft>
                <a:spcPts val="300"/>
              </a:spcAft>
              <a:buClr>
                <a:schemeClr val="accent1"/>
              </a:buClr>
              <a:buSzPct val="80000"/>
              <a:buFont typeface="Wingdings 2"/>
              <a:buChar char=""/>
            </a:pPr>
            <a:r>
              <a:rPr lang="en-US" sz="1600" dirty="0"/>
              <a:t>Save huge quantity of paper</a:t>
            </a:r>
          </a:p>
          <a:p>
            <a:pPr marL="438912" lvl="0" indent="-320040" algn="just">
              <a:spcBef>
                <a:spcPts val="300"/>
              </a:spcBef>
              <a:spcAft>
                <a:spcPts val="300"/>
              </a:spcAft>
              <a:buClr>
                <a:schemeClr val="accent1"/>
              </a:buClr>
              <a:buSzPct val="80000"/>
              <a:buFont typeface="Wingdings 2"/>
              <a:buChar char=""/>
            </a:pPr>
            <a:r>
              <a:rPr lang="en-US" sz="1600" dirty="0"/>
              <a:t>Time bound processing</a:t>
            </a:r>
          </a:p>
          <a:p>
            <a:pPr marL="438912" lvl="0" indent="-320040" algn="just">
              <a:spcBef>
                <a:spcPts val="300"/>
              </a:spcBef>
              <a:spcAft>
                <a:spcPts val="300"/>
              </a:spcAft>
              <a:buClr>
                <a:schemeClr val="accent1"/>
              </a:buClr>
              <a:buSzPct val="80000"/>
              <a:buFont typeface="Wingdings 2"/>
              <a:buChar char=""/>
            </a:pPr>
            <a:r>
              <a:rPr lang="en-US" sz="1600" dirty="0"/>
              <a:t>Quicker disposal of files</a:t>
            </a:r>
          </a:p>
          <a:p>
            <a:pPr marL="438912" lvl="0" indent="-320040" algn="just">
              <a:spcBef>
                <a:spcPts val="300"/>
              </a:spcBef>
              <a:spcAft>
                <a:spcPts val="300"/>
              </a:spcAft>
              <a:buClr>
                <a:schemeClr val="accent1"/>
              </a:buClr>
              <a:buSzPct val="80000"/>
              <a:buFont typeface="Wingdings 2"/>
              <a:buChar char=""/>
            </a:pPr>
            <a:r>
              <a:rPr lang="en-US" sz="1600" dirty="0"/>
              <a:t>Performance analysis</a:t>
            </a:r>
          </a:p>
          <a:p>
            <a:pPr marL="438912" lvl="0" indent="-320040" algn="just">
              <a:spcBef>
                <a:spcPts val="300"/>
              </a:spcBef>
              <a:spcAft>
                <a:spcPts val="300"/>
              </a:spcAft>
              <a:buClr>
                <a:schemeClr val="accent1"/>
              </a:buClr>
              <a:buSzPct val="80000"/>
              <a:buFont typeface="Wingdings 2"/>
              <a:buChar char=""/>
            </a:pPr>
            <a:r>
              <a:rPr lang="en-US" sz="1600" dirty="0"/>
              <a:t>Empowered staff with new edge technology</a:t>
            </a:r>
          </a:p>
          <a:p>
            <a:pPr marL="438912" lvl="0" indent="-320040" algn="just">
              <a:spcBef>
                <a:spcPts val="300"/>
              </a:spcBef>
              <a:spcAft>
                <a:spcPts val="300"/>
              </a:spcAft>
              <a:buClr>
                <a:schemeClr val="accent1"/>
              </a:buClr>
              <a:buSzPct val="80000"/>
              <a:buFont typeface="Wingdings 2"/>
              <a:buChar char=""/>
            </a:pPr>
            <a:r>
              <a:rPr lang="en-US" sz="1600" dirty="0"/>
              <a:t>Easy Tracking </a:t>
            </a:r>
          </a:p>
        </p:txBody>
      </p:sp>
      <p:sp>
        <p:nvSpPr>
          <p:cNvPr id="12" name="Rectangle 3"/>
          <p:cNvSpPr>
            <a:spLocks noChangeArrowheads="1"/>
          </p:cNvSpPr>
          <p:nvPr/>
        </p:nvSpPr>
        <p:spPr bwMode="auto">
          <a:xfrm>
            <a:off x="4495800" y="1524000"/>
            <a:ext cx="4114800" cy="923330"/>
          </a:xfrm>
          <a:prstGeom prst="rect">
            <a:avLst/>
          </a:prstGeom>
          <a:solidFill>
            <a:srgbClr val="FFC000"/>
          </a:solidFill>
          <a:ln w="9525">
            <a:noFill/>
            <a:miter lim="800000"/>
            <a:headEnd/>
            <a:tailEnd/>
          </a:ln>
        </p:spPr>
        <p:txBody>
          <a:bodyPr wrap="square">
            <a:spAutoFit/>
          </a:bodyPr>
          <a:lstStyle/>
          <a:p>
            <a:r>
              <a:rPr lang="en-US" altLang="en-US" b="1" dirty="0" smtClean="0"/>
              <a:t>25,261 </a:t>
            </a:r>
            <a:r>
              <a:rPr lang="en-US" altLang="en-US" dirty="0"/>
              <a:t>no. of  files have been generated through e-office till now</a:t>
            </a:r>
            <a:r>
              <a:rPr lang="en-US" altLang="en-US" dirty="0" smtClean="0"/>
              <a:t>.</a:t>
            </a:r>
          </a:p>
          <a:p>
            <a:r>
              <a:rPr lang="en-IN" altLang="en-US" dirty="0" smtClean="0"/>
              <a:t>Over one lakh file movement took place.</a:t>
            </a:r>
            <a:endParaRPr lang="en-IN" altLang="en-US" dirty="0"/>
          </a:p>
        </p:txBody>
      </p:sp>
      <p:pic>
        <p:nvPicPr>
          <p:cNvPr id="13" name="Picture 2"/>
          <p:cNvPicPr>
            <a:picLocks noChangeAspect="1"/>
          </p:cNvPicPr>
          <p:nvPr/>
        </p:nvPicPr>
        <p:blipFill>
          <a:blip r:embed="rId2"/>
          <a:srcRect/>
          <a:stretch>
            <a:fillRect/>
          </a:stretch>
        </p:blipFill>
        <p:spPr bwMode="auto">
          <a:xfrm>
            <a:off x="5996160" y="4191000"/>
            <a:ext cx="3062514" cy="2133600"/>
          </a:xfrm>
          <a:prstGeom prst="rect">
            <a:avLst/>
          </a:prstGeom>
          <a:noFill/>
          <a:ln w="9525">
            <a:noFill/>
            <a:miter lim="800000"/>
            <a:headEnd/>
            <a:tailEnd/>
          </a:ln>
        </p:spPr>
      </p:pic>
      <p:pic>
        <p:nvPicPr>
          <p:cNvPr id="14" name="Picture 2"/>
          <p:cNvPicPr>
            <a:picLocks noChangeAspect="1" noChangeArrowheads="1"/>
          </p:cNvPicPr>
          <p:nvPr/>
        </p:nvPicPr>
        <p:blipFill>
          <a:blip r:embed="rId3" cstate="print"/>
          <a:srcRect/>
          <a:stretch>
            <a:fillRect/>
          </a:stretch>
        </p:blipFill>
        <p:spPr bwMode="auto">
          <a:xfrm>
            <a:off x="6400800" y="2667000"/>
            <a:ext cx="2302933" cy="1295400"/>
          </a:xfrm>
          <a:prstGeom prst="rect">
            <a:avLst/>
          </a:prstGeom>
          <a:noFill/>
          <a:ln w="9525">
            <a:noFill/>
            <a:miter lim="800000"/>
            <a:headEnd/>
            <a:tailEnd/>
          </a:ln>
          <a:effectLst/>
        </p:spPr>
      </p:pic>
      <p:sp>
        <p:nvSpPr>
          <p:cNvPr id="15" name="TextBox 14"/>
          <p:cNvSpPr txBox="1"/>
          <p:nvPr/>
        </p:nvSpPr>
        <p:spPr>
          <a:xfrm>
            <a:off x="4114800" y="3962400"/>
            <a:ext cx="1752600" cy="1200329"/>
          </a:xfrm>
          <a:prstGeom prst="rect">
            <a:avLst/>
          </a:prstGeom>
          <a:noFill/>
        </p:spPr>
        <p:txBody>
          <a:bodyPr wrap="square" rtlCol="0">
            <a:spAutoFit/>
          </a:bodyPr>
          <a:lstStyle/>
          <a:p>
            <a:r>
              <a:rPr lang="en-IN" b="1" dirty="0" smtClean="0">
                <a:solidFill>
                  <a:schemeClr val="accent6">
                    <a:lumMod val="75000"/>
                  </a:schemeClr>
                </a:solidFill>
              </a:rPr>
              <a:t>Operative since 2.2.2017  in HOD and all 72 ULBs</a:t>
            </a:r>
            <a:endParaRPr lang="en-US"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Awards</a:t>
            </a:r>
            <a:endParaRPr lang="en-US" dirty="0"/>
          </a:p>
        </p:txBody>
      </p:sp>
      <p:sp>
        <p:nvSpPr>
          <p:cNvPr id="3" name="Content Placeholder 2"/>
          <p:cNvSpPr>
            <a:spLocks noGrp="1"/>
          </p:cNvSpPr>
          <p:nvPr>
            <p:ph idx="1"/>
          </p:nvPr>
        </p:nvSpPr>
        <p:spPr/>
        <p:txBody>
          <a:bodyPr>
            <a:noAutofit/>
          </a:bodyPr>
          <a:lstStyle/>
          <a:p>
            <a:r>
              <a:rPr lang="en-IN" sz="1400" b="1" dirty="0" smtClean="0">
                <a:solidFill>
                  <a:srgbClr val="0066FF"/>
                </a:solidFill>
              </a:rPr>
              <a:t>Property Mapping</a:t>
            </a:r>
          </a:p>
          <a:p>
            <a:pPr lvl="1"/>
            <a:r>
              <a:rPr lang="en-IN" sz="1200" dirty="0" err="1" smtClean="0"/>
              <a:t>Skoch</a:t>
            </a:r>
            <a:r>
              <a:rPr lang="en-IN" sz="1200" dirty="0" smtClean="0"/>
              <a:t>  Silver Award –Dec, 2017</a:t>
            </a:r>
          </a:p>
          <a:p>
            <a:pPr lvl="1"/>
            <a:r>
              <a:rPr lang="en-IN" sz="1200" dirty="0" smtClean="0"/>
              <a:t>Techno </a:t>
            </a:r>
            <a:r>
              <a:rPr lang="en-IN" sz="1200" dirty="0" err="1" smtClean="0"/>
              <a:t>Sabha</a:t>
            </a:r>
            <a:r>
              <a:rPr lang="en-IN" sz="1200" dirty="0" smtClean="0"/>
              <a:t> Indian Express Award – Feb, 2018</a:t>
            </a:r>
          </a:p>
          <a:p>
            <a:pPr lvl="1"/>
            <a:r>
              <a:rPr lang="en-IN" sz="1200" dirty="0" smtClean="0"/>
              <a:t>HUDCO Award (Rs.1 lakh cash prize) – April, 2018</a:t>
            </a:r>
          </a:p>
          <a:p>
            <a:r>
              <a:rPr lang="en-IN" sz="1400" b="1" dirty="0" smtClean="0">
                <a:solidFill>
                  <a:srgbClr val="0066FF"/>
                </a:solidFill>
              </a:rPr>
              <a:t>Citizen Service Monitoring System</a:t>
            </a:r>
          </a:p>
          <a:p>
            <a:pPr lvl="1"/>
            <a:r>
              <a:rPr lang="en-IN" sz="1200" dirty="0" err="1" smtClean="0"/>
              <a:t>Skoch</a:t>
            </a:r>
            <a:r>
              <a:rPr lang="en-IN" sz="1200" dirty="0" smtClean="0"/>
              <a:t> Gold Award. – September, 2017</a:t>
            </a:r>
          </a:p>
          <a:p>
            <a:r>
              <a:rPr lang="en-IN" sz="1400" b="1" dirty="0" err="1" smtClean="0">
                <a:solidFill>
                  <a:srgbClr val="0066FF"/>
                </a:solidFill>
              </a:rPr>
              <a:t>Eoffice</a:t>
            </a:r>
            <a:r>
              <a:rPr lang="en-IN" sz="1400" b="1" dirty="0" smtClean="0">
                <a:solidFill>
                  <a:srgbClr val="0066FF"/>
                </a:solidFill>
              </a:rPr>
              <a:t> </a:t>
            </a:r>
          </a:p>
          <a:p>
            <a:pPr lvl="1"/>
            <a:r>
              <a:rPr lang="en-IN" sz="1200" dirty="0" smtClean="0"/>
              <a:t>Gem of Telangana Award – Jan, 2018</a:t>
            </a:r>
            <a:endParaRPr lang="en-US" sz="1200" dirty="0" smtClean="0"/>
          </a:p>
          <a:p>
            <a:pPr lvl="1"/>
            <a:r>
              <a:rPr lang="en-IN" sz="1200" dirty="0" err="1" smtClean="0"/>
              <a:t>Skoch</a:t>
            </a:r>
            <a:r>
              <a:rPr lang="en-IN" sz="1200" dirty="0" smtClean="0"/>
              <a:t> Silver Award – June, 2018</a:t>
            </a:r>
          </a:p>
          <a:p>
            <a:r>
              <a:rPr lang="en-IN" sz="1400" b="1" dirty="0" smtClean="0">
                <a:solidFill>
                  <a:srgbClr val="0066FF"/>
                </a:solidFill>
              </a:rPr>
              <a:t>LED Street Lights</a:t>
            </a:r>
          </a:p>
          <a:p>
            <a:pPr lvl="1"/>
            <a:r>
              <a:rPr lang="en-IN" sz="1200" dirty="0" err="1" smtClean="0"/>
              <a:t>Skoch</a:t>
            </a:r>
            <a:r>
              <a:rPr lang="en-IN" sz="1200" dirty="0" smtClean="0"/>
              <a:t> Award – June, </a:t>
            </a:r>
            <a:r>
              <a:rPr lang="en-IN" sz="1200" dirty="0" smtClean="0"/>
              <a:t>2018</a:t>
            </a:r>
          </a:p>
          <a:p>
            <a:r>
              <a:rPr lang="en-IN" sz="1600" b="1" dirty="0" smtClean="0">
                <a:solidFill>
                  <a:srgbClr val="3399FF"/>
                </a:solidFill>
              </a:rPr>
              <a:t>Citizen Buddy</a:t>
            </a:r>
          </a:p>
          <a:p>
            <a:pPr lvl="1"/>
            <a:r>
              <a:rPr lang="en-IN" sz="1200" dirty="0" smtClean="0"/>
              <a:t>Selected for Express Techno </a:t>
            </a:r>
            <a:r>
              <a:rPr lang="en-IN" sz="1200" dirty="0" err="1" smtClean="0"/>
              <a:t>Sabha</a:t>
            </a:r>
            <a:r>
              <a:rPr lang="en-IN" sz="1200" dirty="0" smtClean="0"/>
              <a:t> </a:t>
            </a:r>
            <a:r>
              <a:rPr lang="en-IN" sz="1200" dirty="0" err="1" smtClean="0"/>
              <a:t>Excellance</a:t>
            </a:r>
            <a:r>
              <a:rPr lang="en-IN" sz="1200" dirty="0" smtClean="0"/>
              <a:t> Award, 2018</a:t>
            </a:r>
            <a:endParaRPr lang="en-IN" sz="1200" dirty="0" smtClean="0"/>
          </a:p>
          <a:p>
            <a:pPr lvl="1"/>
            <a:endParaRPr lang="en-IN" sz="1600" dirty="0" smtClean="0"/>
          </a:p>
        </p:txBody>
      </p:sp>
      <p:sp>
        <p:nvSpPr>
          <p:cNvPr id="6" name="Slide Number Placeholder 5"/>
          <p:cNvSpPr>
            <a:spLocks noGrp="1"/>
          </p:cNvSpPr>
          <p:nvPr>
            <p:ph type="sldNum" sz="quarter" idx="12"/>
          </p:nvPr>
        </p:nvSpPr>
        <p:spPr/>
        <p:txBody>
          <a:bodyPr/>
          <a:lstStyle/>
          <a:p>
            <a:fld id="{3A7BE1EC-51F0-4CAA-95F8-624CBA5B8895}" type="slidenum">
              <a:rPr lang="en-US" smtClean="0"/>
              <a:pPr/>
              <a:t>22</a:t>
            </a:fld>
            <a:endParaRPr lang="en-US" dirty="0"/>
          </a:p>
        </p:txBody>
      </p:sp>
      <p:pic>
        <p:nvPicPr>
          <p:cNvPr id="7" name="image1.png"/>
          <p:cNvPicPr/>
          <p:nvPr/>
        </p:nvPicPr>
        <p:blipFill>
          <a:blip r:embed="rId2" cstate="print"/>
          <a:stretch>
            <a:fillRect/>
          </a:stretch>
        </p:blipFill>
        <p:spPr>
          <a:xfrm>
            <a:off x="5562600" y="1600200"/>
            <a:ext cx="3009568" cy="2286000"/>
          </a:xfrm>
          <a:prstGeom prst="rect">
            <a:avLst/>
          </a:prstGeom>
        </p:spPr>
      </p:pic>
      <p:pic>
        <p:nvPicPr>
          <p:cNvPr id="8" name="Picture 7" descr="New Pict_0.tmp"/>
          <p:cNvPicPr>
            <a:picLocks noChangeAspect="1"/>
          </p:cNvPicPr>
          <p:nvPr/>
        </p:nvPicPr>
        <p:blipFill>
          <a:blip r:embed="rId3"/>
          <a:srcRect l="26903" t="3099" r="21160"/>
          <a:stretch>
            <a:fillRect/>
          </a:stretch>
        </p:blipFill>
        <p:spPr>
          <a:xfrm>
            <a:off x="5638800" y="4038601"/>
            <a:ext cx="2895600" cy="23622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Way forward - </a:t>
            </a:r>
            <a:r>
              <a:rPr lang="en-IN" dirty="0" err="1" smtClean="0"/>
              <a:t>Egovernance</a:t>
            </a:r>
            <a:endParaRPr lang="en-US" dirty="0"/>
          </a:p>
        </p:txBody>
      </p:sp>
      <p:sp>
        <p:nvSpPr>
          <p:cNvPr id="3" name="Content Placeholder 2"/>
          <p:cNvSpPr>
            <a:spLocks noGrp="1"/>
          </p:cNvSpPr>
          <p:nvPr>
            <p:ph idx="1"/>
          </p:nvPr>
        </p:nvSpPr>
        <p:spPr>
          <a:xfrm>
            <a:off x="152400" y="1524000"/>
            <a:ext cx="8839200" cy="5181599"/>
          </a:xfrm>
        </p:spPr>
        <p:txBody>
          <a:bodyPr>
            <a:normAutofit fontScale="25000" lnSpcReduction="20000"/>
          </a:bodyPr>
          <a:lstStyle/>
          <a:p>
            <a:r>
              <a:rPr lang="en-IN" sz="5600" dirty="0" smtClean="0"/>
              <a:t>Government of Telangana is a forerunner in implementing Urban reforms and E- governance initiatives with the objective of improving transparency and service delivery. </a:t>
            </a:r>
            <a:endParaRPr lang="en-US" sz="5600" dirty="0" smtClean="0"/>
          </a:p>
          <a:p>
            <a:r>
              <a:rPr lang="en-IN" sz="5600" dirty="0" smtClean="0"/>
              <a:t>Initiated to implement an E-Governance application platform (Information technology and communication suite of application) for providing the department services to the citizens, employees, business, and other departments by way of information sharing.</a:t>
            </a:r>
          </a:p>
          <a:p>
            <a:r>
              <a:rPr lang="en-IN" sz="5600" dirty="0" smtClean="0"/>
              <a:t>Current system </a:t>
            </a:r>
            <a:r>
              <a:rPr lang="en-IN" sz="5600" dirty="0" err="1" smtClean="0"/>
              <a:t>i.e</a:t>
            </a:r>
            <a:r>
              <a:rPr lang="en-IN" sz="5600" dirty="0" smtClean="0"/>
              <a:t> E-</a:t>
            </a:r>
            <a:r>
              <a:rPr lang="en-IN" sz="5600" dirty="0" err="1" smtClean="0"/>
              <a:t>Suvidha</a:t>
            </a:r>
            <a:r>
              <a:rPr lang="en-IN" sz="5600" dirty="0" smtClean="0"/>
              <a:t>, which is used by the department for delivering selective services to citizens, conceptually similar to proposed E-Governance application set but technologically way behind and not suitable to upgrade to current functional requirements.</a:t>
            </a:r>
          </a:p>
          <a:p>
            <a:r>
              <a:rPr lang="en-IN" sz="5600" dirty="0" smtClean="0"/>
              <a:t>The e-Governance framework has G2C (Government to Citizen), G2B (Government to Business), G2G (Government to Government) centric services for bringing reform in areas like basic citizen services, revenue earning services, development services, efficiency improvement services, back office improvements and monitoring, etc.</a:t>
            </a:r>
            <a:endParaRPr lang="en-US" sz="5600" dirty="0" smtClean="0"/>
          </a:p>
          <a:p>
            <a:pPr>
              <a:buNone/>
            </a:pPr>
            <a:r>
              <a:rPr lang="en-IN" sz="5600" b="1" dirty="0" smtClean="0"/>
              <a:t>Objectives of the E-Governance Project:</a:t>
            </a:r>
            <a:endParaRPr lang="en-US" sz="5600" dirty="0" smtClean="0"/>
          </a:p>
          <a:p>
            <a:pPr lvl="0"/>
            <a:r>
              <a:rPr lang="en-IN" sz="5600" dirty="0" smtClean="0"/>
              <a:t>To enhance governance of Urban Local Bodies (ULB) across the State with a collective vision </a:t>
            </a:r>
            <a:endParaRPr lang="en-US" sz="5600" dirty="0" smtClean="0"/>
          </a:p>
          <a:p>
            <a:pPr lvl="0"/>
            <a:r>
              <a:rPr lang="en-IN" sz="5600" dirty="0" smtClean="0"/>
              <a:t>To improve service delivery mechanism with better quality, effectiveness and accessibility of municipal services </a:t>
            </a:r>
            <a:endParaRPr lang="en-US" sz="5600" dirty="0" smtClean="0"/>
          </a:p>
          <a:p>
            <a:pPr lvl="0"/>
            <a:r>
              <a:rPr lang="en-IN" sz="5600" dirty="0" smtClean="0"/>
              <a:t>To enhance and augment tax revenues, eliminate redundancies and reduce costs </a:t>
            </a:r>
            <a:endParaRPr lang="en-US" sz="5600" dirty="0" smtClean="0"/>
          </a:p>
          <a:p>
            <a:pPr lvl="0"/>
            <a:r>
              <a:rPr lang="en-IN" sz="5600" dirty="0" smtClean="0"/>
              <a:t>To provide ‘single window’ municipal services to citizens anywhere, anytime </a:t>
            </a:r>
            <a:endParaRPr lang="en-US" sz="5600" dirty="0" smtClean="0"/>
          </a:p>
          <a:p>
            <a:pPr lvl="0"/>
            <a:r>
              <a:rPr lang="en-IN" sz="5600" dirty="0" smtClean="0"/>
              <a:t>To improve transparency and accountability across  ULB operations, to improve efficiency and productivity of employees </a:t>
            </a:r>
            <a:endParaRPr lang="en-US" sz="5600" dirty="0" smtClean="0"/>
          </a:p>
          <a:p>
            <a:pPr lvl="0"/>
            <a:r>
              <a:rPr lang="en-IN" sz="5600" dirty="0" smtClean="0"/>
              <a:t>To improve collaboration within ULBs and with other Government Departments, to align e-governance initiatives of MAUD-</a:t>
            </a:r>
            <a:r>
              <a:rPr lang="en-IN" sz="5600" dirty="0" err="1" smtClean="0"/>
              <a:t>GoT</a:t>
            </a:r>
            <a:r>
              <a:rPr lang="en-IN" sz="5600" dirty="0" smtClean="0"/>
              <a:t> within the State IT policies and framework.</a:t>
            </a:r>
            <a:endParaRPr lang="en-US" sz="5600" dirty="0" smtClean="0"/>
          </a:p>
          <a:p>
            <a:endParaRPr lang="en-US" sz="3600" dirty="0" smtClean="0"/>
          </a:p>
          <a:p>
            <a:endParaRPr lang="en-US" dirty="0"/>
          </a:p>
        </p:txBody>
      </p:sp>
      <p:sp>
        <p:nvSpPr>
          <p:cNvPr id="6" name="Slide Number Placeholder 5"/>
          <p:cNvSpPr>
            <a:spLocks noGrp="1"/>
          </p:cNvSpPr>
          <p:nvPr>
            <p:ph type="sldNum" sz="quarter" idx="12"/>
          </p:nvPr>
        </p:nvSpPr>
        <p:spPr/>
        <p:txBody>
          <a:bodyPr/>
          <a:lstStyle/>
          <a:p>
            <a:fld id="{3A7BE1EC-51F0-4CAA-95F8-624CBA5B8895}"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95400" y="4335467"/>
            <a:ext cx="6705600" cy="1608133"/>
          </a:xfrm>
          <a:prstGeom prst="rect">
            <a:avLst/>
          </a:prstGeom>
        </p:spPr>
        <p:txBody>
          <a:bodyPr wrap="square">
            <a:spAutoFit/>
          </a:bodyPr>
          <a:lstStyle/>
          <a:p>
            <a:pPr algn="ctr">
              <a:buFont typeface="Arial" pitchFamily="34" charset="0"/>
              <a:buNone/>
            </a:pPr>
            <a:r>
              <a:rPr lang="en-IN" altLang="en-US" sz="2800" b="1" dirty="0" smtClean="0">
                <a:solidFill>
                  <a:schemeClr val="accent6">
                    <a:lumMod val="50000"/>
                  </a:schemeClr>
                </a:solidFill>
              </a:rPr>
              <a:t>For further queries</a:t>
            </a:r>
            <a:r>
              <a:rPr lang="en-US" altLang="en-US" sz="2800" b="1" dirty="0" smtClean="0">
                <a:solidFill>
                  <a:schemeClr val="accent6">
                    <a:lumMod val="50000"/>
                  </a:schemeClr>
                </a:solidFill>
              </a:rPr>
              <a:t> contact </a:t>
            </a:r>
          </a:p>
          <a:p>
            <a:pPr algn="ctr">
              <a:buFont typeface="Arial" pitchFamily="34" charset="0"/>
              <a:buNone/>
            </a:pPr>
            <a:endParaRPr lang="en-US" altLang="en-US" sz="1050" b="1" dirty="0" smtClean="0">
              <a:solidFill>
                <a:schemeClr val="accent6">
                  <a:lumMod val="50000"/>
                </a:schemeClr>
              </a:solidFill>
            </a:endParaRPr>
          </a:p>
          <a:p>
            <a:pPr algn="ctr">
              <a:buFont typeface="Arial" pitchFamily="34" charset="0"/>
              <a:buNone/>
            </a:pPr>
            <a:r>
              <a:rPr lang="en-US" altLang="en-US" sz="2000" b="1" dirty="0" smtClean="0"/>
              <a:t>Commissioner &amp; Director of Municipal Administration</a:t>
            </a:r>
          </a:p>
          <a:p>
            <a:pPr algn="ctr">
              <a:buFont typeface="Arial" pitchFamily="34" charset="0"/>
              <a:buNone/>
            </a:pPr>
            <a:r>
              <a:rPr lang="en-IN" altLang="en-US" sz="2000" b="1" dirty="0" smtClean="0"/>
              <a:t>http://cdma.telangana.gov.in/</a:t>
            </a:r>
          </a:p>
          <a:p>
            <a:pPr algn="ctr">
              <a:buFont typeface="Arial" pitchFamily="34" charset="0"/>
              <a:buNone/>
            </a:pPr>
            <a:r>
              <a:rPr lang="en-IN" altLang="en-US" sz="2000" b="1" dirty="0" smtClean="0"/>
              <a:t>cdma@cdma.gov.in</a:t>
            </a:r>
          </a:p>
        </p:txBody>
      </p:sp>
      <p:sp>
        <p:nvSpPr>
          <p:cNvPr id="9" name="Title 8"/>
          <p:cNvSpPr>
            <a:spLocks noGrp="1"/>
          </p:cNvSpPr>
          <p:nvPr>
            <p:ph type="title"/>
          </p:nvPr>
        </p:nvSpPr>
        <p:spPr>
          <a:xfrm>
            <a:off x="685800" y="801624"/>
            <a:ext cx="8013192" cy="1636776"/>
          </a:xfrm>
        </p:spPr>
        <p:txBody>
          <a:bodyPr>
            <a:normAutofit/>
          </a:bodyPr>
          <a:lstStyle/>
          <a:p>
            <a:pPr algn="ctr"/>
            <a:r>
              <a:rPr lang="en-IN" altLang="en-US" sz="9600" dirty="0" smtClean="0">
                <a:effectLst>
                  <a:outerShdw blurRad="50800" dist="38100" dir="2700000" algn="tl" rotWithShape="0">
                    <a:prstClr val="black">
                      <a:alpha val="40000"/>
                    </a:prstClr>
                  </a:outerShdw>
                </a:effectLst>
              </a:rPr>
              <a:t>Thank You</a:t>
            </a:r>
            <a:endParaRPr lang="en-US" sz="8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pPr>
              <a:spcBef>
                <a:spcPts val="600"/>
              </a:spcBef>
              <a:spcAft>
                <a:spcPts val="600"/>
              </a:spcAft>
            </a:pPr>
            <a:r>
              <a:rPr lang="en-US" sz="2800" dirty="0" smtClean="0"/>
              <a:t>To simply life for the citizens</a:t>
            </a:r>
          </a:p>
          <a:p>
            <a:pPr>
              <a:spcBef>
                <a:spcPts val="600"/>
              </a:spcBef>
              <a:spcAft>
                <a:spcPts val="600"/>
              </a:spcAft>
            </a:pPr>
            <a:r>
              <a:rPr lang="en-IN" sz="2800" dirty="0" smtClean="0"/>
              <a:t>To infuse accountability and transparency in the System</a:t>
            </a:r>
          </a:p>
          <a:p>
            <a:pPr>
              <a:spcBef>
                <a:spcPts val="600"/>
              </a:spcBef>
              <a:spcAft>
                <a:spcPts val="600"/>
              </a:spcAft>
            </a:pPr>
            <a:r>
              <a:rPr lang="en-IN" sz="2800" dirty="0" smtClean="0"/>
              <a:t>To improve Service Delivery in all ULBs of Telangana</a:t>
            </a:r>
          </a:p>
          <a:p>
            <a:pPr>
              <a:spcBef>
                <a:spcPts val="600"/>
              </a:spcBef>
              <a:spcAft>
                <a:spcPts val="600"/>
              </a:spcAft>
            </a:pPr>
            <a:r>
              <a:rPr lang="en-IN" sz="2800" dirty="0" smtClean="0"/>
              <a:t>To enable Ease of Doing Business</a:t>
            </a:r>
          </a:p>
          <a:p>
            <a:pPr>
              <a:spcBef>
                <a:spcPts val="600"/>
              </a:spcBef>
              <a:spcAft>
                <a:spcPts val="600"/>
              </a:spcAft>
            </a:pPr>
            <a:r>
              <a:rPr lang="en-IN" sz="2800" dirty="0" smtClean="0"/>
              <a:t>To leverage technology for achieving the above objectives</a:t>
            </a:r>
          </a:p>
          <a:p>
            <a:pPr>
              <a:spcBef>
                <a:spcPts val="600"/>
              </a:spcBef>
              <a:spcAft>
                <a:spcPts val="600"/>
              </a:spcAft>
            </a:pPr>
            <a:endParaRPr lang="en-US" sz="2800" dirty="0" smtClean="0"/>
          </a:p>
        </p:txBody>
      </p:sp>
      <p:sp>
        <p:nvSpPr>
          <p:cNvPr id="6" name="Slide Number Placeholder 5"/>
          <p:cNvSpPr>
            <a:spLocks noGrp="1"/>
          </p:cNvSpPr>
          <p:nvPr>
            <p:ph type="sldNum" sz="quarter" idx="12"/>
          </p:nvPr>
        </p:nvSpPr>
        <p:spPr/>
        <p:txBody>
          <a:bodyPr/>
          <a:lstStyle/>
          <a:p>
            <a:fld id="{3A7BE1EC-51F0-4CAA-95F8-624CBA5B8895}"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7500" lnSpcReduction="20000"/>
          </a:bodyPr>
          <a:lstStyle/>
          <a:p>
            <a:r>
              <a:rPr lang="en-US" b="1" dirty="0" smtClean="0">
                <a:solidFill>
                  <a:schemeClr val="accent4">
                    <a:lumMod val="50000"/>
                  </a:schemeClr>
                </a:solidFill>
              </a:rPr>
              <a:t>Development Permission Management System (DPMS)</a:t>
            </a:r>
          </a:p>
          <a:p>
            <a:r>
              <a:rPr lang="en-IN" b="1" dirty="0" smtClean="0">
                <a:solidFill>
                  <a:schemeClr val="accent4">
                    <a:lumMod val="50000"/>
                  </a:schemeClr>
                </a:solidFill>
              </a:rPr>
              <a:t>Property Tax assessment in DPMS system</a:t>
            </a:r>
          </a:p>
          <a:p>
            <a:r>
              <a:rPr lang="en-IN" b="1" dirty="0" smtClean="0">
                <a:solidFill>
                  <a:schemeClr val="accent4">
                    <a:lumMod val="50000"/>
                  </a:schemeClr>
                </a:solidFill>
              </a:rPr>
              <a:t>Payment Gateways</a:t>
            </a:r>
          </a:p>
          <a:p>
            <a:r>
              <a:rPr lang="en-IN" b="1" dirty="0" smtClean="0">
                <a:solidFill>
                  <a:schemeClr val="accent4">
                    <a:lumMod val="50000"/>
                  </a:schemeClr>
                </a:solidFill>
              </a:rPr>
              <a:t>Online Title Transfer</a:t>
            </a:r>
          </a:p>
          <a:p>
            <a:r>
              <a:rPr lang="en-US" b="1" dirty="0" smtClean="0">
                <a:solidFill>
                  <a:srgbClr val="0066FF"/>
                </a:solidFill>
              </a:rPr>
              <a:t>Property Mapping in the Urban Local Bodies – Land registry</a:t>
            </a:r>
          </a:p>
          <a:p>
            <a:r>
              <a:rPr lang="en-US" b="1" spc="-5" dirty="0" smtClean="0">
                <a:solidFill>
                  <a:srgbClr val="0066FF"/>
                </a:solidFill>
              </a:rPr>
              <a:t>GIS based Large Scale Base Maps</a:t>
            </a:r>
          </a:p>
          <a:p>
            <a:r>
              <a:rPr lang="en-US" b="1" dirty="0" smtClean="0">
                <a:solidFill>
                  <a:srgbClr val="FF0000"/>
                </a:solidFill>
              </a:rPr>
              <a:t>Citizen Services Monitoring System / Mobile Application</a:t>
            </a:r>
          </a:p>
          <a:p>
            <a:r>
              <a:rPr lang="en-US" b="1" dirty="0" smtClean="0">
                <a:solidFill>
                  <a:srgbClr val="FF0000"/>
                </a:solidFill>
              </a:rPr>
              <a:t>Web Services</a:t>
            </a:r>
          </a:p>
          <a:p>
            <a:r>
              <a:rPr lang="en-IN" b="1" dirty="0" smtClean="0">
                <a:solidFill>
                  <a:srgbClr val="FF0000"/>
                </a:solidFill>
              </a:rPr>
              <a:t>Access to Services</a:t>
            </a:r>
            <a:endParaRPr lang="en-US" b="1" dirty="0" smtClean="0">
              <a:solidFill>
                <a:srgbClr val="FF0000"/>
              </a:solidFill>
            </a:endParaRPr>
          </a:p>
          <a:p>
            <a:r>
              <a:rPr lang="en-IN" b="1" dirty="0" smtClean="0">
                <a:solidFill>
                  <a:srgbClr val="FF0000"/>
                </a:solidFill>
              </a:rPr>
              <a:t>M&amp;E Dashboard</a:t>
            </a:r>
          </a:p>
          <a:p>
            <a:r>
              <a:rPr lang="en-IN" b="1" dirty="0" smtClean="0">
                <a:solidFill>
                  <a:srgbClr val="FF0000"/>
                </a:solidFill>
              </a:rPr>
              <a:t>E-office</a:t>
            </a:r>
          </a:p>
          <a:p>
            <a:r>
              <a:rPr lang="en-IN" b="1" dirty="0" smtClean="0">
                <a:solidFill>
                  <a:srgbClr val="002060"/>
                </a:solidFill>
              </a:rPr>
              <a:t>Awards</a:t>
            </a:r>
          </a:p>
          <a:p>
            <a:r>
              <a:rPr lang="en-IN" b="1" dirty="0" smtClean="0">
                <a:solidFill>
                  <a:srgbClr val="002060"/>
                </a:solidFill>
              </a:rPr>
              <a:t>Way Forward -- E-Governance</a:t>
            </a:r>
            <a:endParaRPr lang="en-US" b="1" dirty="0" smtClean="0">
              <a:solidFill>
                <a:srgbClr val="002060"/>
              </a:solidFill>
            </a:endParaRPr>
          </a:p>
          <a:p>
            <a:endParaRPr lang="en-US" dirty="0"/>
          </a:p>
        </p:txBody>
      </p:sp>
      <p:sp>
        <p:nvSpPr>
          <p:cNvPr id="6" name="Slide Number Placeholder 5"/>
          <p:cNvSpPr>
            <a:spLocks noGrp="1"/>
          </p:cNvSpPr>
          <p:nvPr>
            <p:ph type="sldNum" sz="quarter" idx="12"/>
          </p:nvPr>
        </p:nvSpPr>
        <p:spPr/>
        <p:txBody>
          <a:bodyPr/>
          <a:lstStyle/>
          <a:p>
            <a:fld id="{3A7BE1EC-51F0-4CAA-95F8-624CBA5B8895}" type="slidenum">
              <a:rPr lang="en-US" smtClean="0"/>
              <a:pPr/>
              <a:t>4</a:t>
            </a:fld>
            <a:endParaRPr lang="en-US" dirty="0"/>
          </a:p>
        </p:txBody>
      </p:sp>
      <p:sp>
        <p:nvSpPr>
          <p:cNvPr id="7" name="Title 1"/>
          <p:cNvSpPr>
            <a:spLocks noGrp="1"/>
          </p:cNvSpPr>
          <p:nvPr>
            <p:ph type="title"/>
          </p:nvPr>
        </p:nvSpPr>
        <p:spPr>
          <a:xfrm>
            <a:off x="457200" y="76200"/>
            <a:ext cx="8229600" cy="1252728"/>
          </a:xfrm>
        </p:spPr>
        <p:txBody>
          <a:bodyPr/>
          <a:lstStyle/>
          <a:p>
            <a:r>
              <a:rPr lang="en-US" dirty="0" smtClean="0"/>
              <a:t>e- Urban Initiatives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Autofit/>
          </a:bodyPr>
          <a:lstStyle/>
          <a:p>
            <a:r>
              <a:rPr lang="en-US" sz="3200" dirty="0" smtClean="0"/>
              <a:t>Development Permission Management System</a:t>
            </a:r>
            <a:endParaRPr lang="en-US" sz="3200" dirty="0"/>
          </a:p>
        </p:txBody>
      </p:sp>
      <p:sp>
        <p:nvSpPr>
          <p:cNvPr id="6" name="Slide Number Placeholder 5"/>
          <p:cNvSpPr>
            <a:spLocks noGrp="1"/>
          </p:cNvSpPr>
          <p:nvPr>
            <p:ph type="sldNum" sz="quarter" idx="12"/>
          </p:nvPr>
        </p:nvSpPr>
        <p:spPr/>
        <p:txBody>
          <a:bodyPr/>
          <a:lstStyle/>
          <a:p>
            <a:fld id="{3A7BE1EC-51F0-4CAA-95F8-624CBA5B8895}" type="slidenum">
              <a:rPr lang="en-US" smtClean="0"/>
              <a:pPr/>
              <a:t>5</a:t>
            </a:fld>
            <a:endParaRPr lang="en-US" dirty="0"/>
          </a:p>
        </p:txBody>
      </p:sp>
      <p:pic>
        <p:nvPicPr>
          <p:cNvPr id="8" name="Diagram 11"/>
          <p:cNvPicPr>
            <a:picLocks noChangeArrowheads="1"/>
          </p:cNvPicPr>
          <p:nvPr/>
        </p:nvPicPr>
        <p:blipFill>
          <a:blip r:embed="rId2"/>
          <a:srcRect t="-2654" b="-2495"/>
          <a:stretch>
            <a:fillRect/>
          </a:stretch>
        </p:blipFill>
        <p:spPr bwMode="auto">
          <a:xfrm>
            <a:off x="3048000" y="1600200"/>
            <a:ext cx="2790825" cy="1905000"/>
          </a:xfrm>
          <a:prstGeom prst="rect">
            <a:avLst/>
          </a:prstGeom>
          <a:noFill/>
          <a:ln w="9525">
            <a:noFill/>
            <a:miter lim="800000"/>
            <a:headEnd/>
            <a:tailEnd/>
          </a:ln>
        </p:spPr>
      </p:pic>
      <p:sp>
        <p:nvSpPr>
          <p:cNvPr id="9" name="Rectangle 2"/>
          <p:cNvSpPr>
            <a:spLocks noChangeArrowheads="1"/>
          </p:cNvSpPr>
          <p:nvPr/>
        </p:nvSpPr>
        <p:spPr bwMode="auto">
          <a:xfrm>
            <a:off x="6629400" y="2164140"/>
            <a:ext cx="2362200" cy="1569660"/>
          </a:xfrm>
          <a:prstGeom prst="rect">
            <a:avLst/>
          </a:prstGeom>
          <a:noFill/>
          <a:ln w="9525">
            <a:noFill/>
            <a:miter lim="800000"/>
            <a:headEnd/>
            <a:tailEnd/>
          </a:ln>
        </p:spPr>
        <p:txBody>
          <a:bodyPr wrap="square">
            <a:spAutoFit/>
          </a:bodyPr>
          <a:lstStyle/>
          <a:p>
            <a:r>
              <a:rPr lang="en-IN" altLang="en-US" sz="1600" b="1" dirty="0" smtClean="0"/>
              <a:t>Integrated-</a:t>
            </a:r>
            <a:endParaRPr lang="en-IN" altLang="en-US" sz="1600" b="1" dirty="0"/>
          </a:p>
          <a:p>
            <a:r>
              <a:rPr lang="en-IN" altLang="en-US" sz="1600" dirty="0" smtClean="0"/>
              <a:t>TS-</a:t>
            </a:r>
            <a:r>
              <a:rPr lang="en-IN" altLang="en-US" sz="1600" dirty="0" err="1" smtClean="0"/>
              <a:t>ipass</a:t>
            </a:r>
            <a:r>
              <a:rPr lang="en-IN" altLang="en-US" sz="1600" dirty="0" smtClean="0"/>
              <a:t>,</a:t>
            </a:r>
          </a:p>
          <a:p>
            <a:r>
              <a:rPr lang="en-IN" altLang="en-US" sz="1600" dirty="0" smtClean="0"/>
              <a:t>Payment </a:t>
            </a:r>
            <a:r>
              <a:rPr lang="en-IN" altLang="en-US" sz="1600" dirty="0"/>
              <a:t>gateways, </a:t>
            </a:r>
            <a:endParaRPr lang="en-IN" altLang="en-US" sz="1600" dirty="0" smtClean="0"/>
          </a:p>
          <a:p>
            <a:r>
              <a:rPr lang="en-IN" altLang="en-US" sz="1600" dirty="0" smtClean="0"/>
              <a:t>Master plan,</a:t>
            </a:r>
          </a:p>
          <a:p>
            <a:r>
              <a:rPr lang="en-IN" altLang="en-US" sz="1600" dirty="0" smtClean="0"/>
              <a:t>Revenue </a:t>
            </a:r>
            <a:r>
              <a:rPr lang="en-IN" altLang="en-US" sz="1600" dirty="0"/>
              <a:t>records and SMS/Email</a:t>
            </a:r>
          </a:p>
        </p:txBody>
      </p:sp>
      <p:sp>
        <p:nvSpPr>
          <p:cNvPr id="10" name="Rectangle 9">
            <a:extLst>
              <a:ext uri="{FF2B5EF4-FFF2-40B4-BE49-F238E27FC236}"/>
            </a:extLst>
          </p:cNvPr>
          <p:cNvSpPr/>
          <p:nvPr/>
        </p:nvSpPr>
        <p:spPr>
          <a:xfrm>
            <a:off x="6705600" y="4191000"/>
            <a:ext cx="2286000" cy="2277547"/>
          </a:xfrm>
          <a:prstGeom prst="rect">
            <a:avLst/>
          </a:prstGeom>
          <a:solidFill>
            <a:srgbClr val="FFC000"/>
          </a:solidFill>
        </p:spPr>
        <p:txBody>
          <a:bodyPr wrap="square">
            <a:spAutoFit/>
          </a:bodyPr>
          <a:lstStyle/>
          <a:p>
            <a:pPr>
              <a:defRPr/>
            </a:pPr>
            <a:r>
              <a:rPr lang="en-IN" sz="1600" b="1" dirty="0"/>
              <a:t>Progress</a:t>
            </a:r>
          </a:p>
          <a:p>
            <a:pPr marL="285750" indent="-285750">
              <a:buFont typeface="Wingdings" panose="05000000000000000000" pitchFamily="2" charset="2"/>
              <a:buChar char="§"/>
              <a:defRPr/>
            </a:pPr>
            <a:r>
              <a:rPr lang="en-IN" sz="1400" dirty="0" smtClean="0"/>
              <a:t>49490 </a:t>
            </a:r>
            <a:r>
              <a:rPr lang="en-IN" sz="1400" dirty="0"/>
              <a:t>applications received </a:t>
            </a:r>
          </a:p>
          <a:p>
            <a:pPr marL="285750" indent="-285750">
              <a:buFont typeface="Wingdings" panose="05000000000000000000" pitchFamily="2" charset="2"/>
              <a:buChar char="§"/>
              <a:defRPr/>
            </a:pPr>
            <a:r>
              <a:rPr lang="en-IN" sz="1400" dirty="0" smtClean="0"/>
              <a:t>38915 </a:t>
            </a:r>
            <a:r>
              <a:rPr lang="en-IN" sz="1400" dirty="0"/>
              <a:t>approved </a:t>
            </a:r>
          </a:p>
          <a:p>
            <a:pPr marL="285750" indent="-285750">
              <a:buFont typeface="Wingdings" panose="05000000000000000000" pitchFamily="2" charset="2"/>
              <a:buChar char="§"/>
              <a:defRPr/>
            </a:pPr>
            <a:r>
              <a:rPr lang="en-IN" sz="1400" dirty="0" smtClean="0"/>
              <a:t>3200  rejected</a:t>
            </a:r>
          </a:p>
          <a:p>
            <a:pPr marL="285750" indent="-285750">
              <a:buFont typeface="Wingdings" panose="05000000000000000000" pitchFamily="2" charset="2"/>
              <a:buChar char="§"/>
              <a:defRPr/>
            </a:pPr>
            <a:r>
              <a:rPr lang="en-IN" sz="1400" dirty="0" smtClean="0"/>
              <a:t>Disposal – 89 %</a:t>
            </a:r>
            <a:endParaRPr lang="en-IN" sz="1400" dirty="0"/>
          </a:p>
          <a:p>
            <a:pPr marL="285750" indent="-285750">
              <a:buFont typeface="Wingdings" panose="05000000000000000000" pitchFamily="2" charset="2"/>
              <a:buChar char="§"/>
              <a:defRPr/>
            </a:pPr>
            <a:r>
              <a:rPr lang="en-IN" sz="1400" dirty="0" smtClean="0"/>
              <a:t>Rs.210 </a:t>
            </a:r>
            <a:r>
              <a:rPr lang="en-IN" sz="1400" dirty="0" err="1" smtClean="0"/>
              <a:t>Crs</a:t>
            </a:r>
            <a:r>
              <a:rPr lang="en-IN" sz="1400" dirty="0" smtClean="0"/>
              <a:t> </a:t>
            </a:r>
            <a:r>
              <a:rPr lang="en-IN" sz="1400" dirty="0"/>
              <a:t>received through building permissions </a:t>
            </a:r>
            <a:r>
              <a:rPr lang="en-IN" sz="1400" dirty="0" smtClean="0"/>
              <a:t>since 10.6.2016</a:t>
            </a:r>
            <a:r>
              <a:rPr lang="en-IN" sz="1400" dirty="0"/>
              <a:t>.</a:t>
            </a:r>
          </a:p>
        </p:txBody>
      </p:sp>
      <p:sp>
        <p:nvSpPr>
          <p:cNvPr id="12" name="Rectangle 11"/>
          <p:cNvSpPr/>
          <p:nvPr/>
        </p:nvSpPr>
        <p:spPr>
          <a:xfrm>
            <a:off x="152400" y="3505200"/>
            <a:ext cx="3505200" cy="2031325"/>
          </a:xfrm>
          <a:prstGeom prst="rect">
            <a:avLst/>
          </a:prstGeom>
        </p:spPr>
        <p:txBody>
          <a:bodyPr wrap="square">
            <a:spAutoFit/>
          </a:bodyPr>
          <a:lstStyle/>
          <a:p>
            <a:pPr marL="119063" indent="-112713">
              <a:tabLst>
                <a:tab pos="630238" algn="l"/>
              </a:tabLst>
              <a:defRPr/>
            </a:pPr>
            <a:r>
              <a:rPr lang="en-IN" altLang="en-US" b="1" dirty="0" smtClean="0">
                <a:cs typeface="Times New Roman" panose="02020603050405020304" pitchFamily="18" charset="0"/>
              </a:rPr>
              <a:t>Features of DPMS</a:t>
            </a:r>
          </a:p>
          <a:p>
            <a:pPr marL="576263" lvl="1" indent="-112713">
              <a:buFont typeface="Arial" pitchFamily="34" charset="0"/>
              <a:buChar char="•"/>
              <a:tabLst>
                <a:tab pos="630238" algn="l"/>
              </a:tabLst>
              <a:defRPr/>
            </a:pPr>
            <a:r>
              <a:rPr lang="en-IN" altLang="en-US" dirty="0" smtClean="0">
                <a:cs typeface="Times New Roman" panose="02020603050405020304" pitchFamily="18" charset="0"/>
              </a:rPr>
              <a:t>Common Applications </a:t>
            </a:r>
            <a:r>
              <a:rPr lang="en-IN" altLang="en-US" dirty="0" smtClean="0">
                <a:cs typeface="Times New Roman" panose="02020603050405020304" pitchFamily="18" charset="0"/>
              </a:rPr>
              <a:t>Form</a:t>
            </a:r>
            <a:endParaRPr lang="en-IN" altLang="en-US" dirty="0" smtClean="0">
              <a:cs typeface="Times New Roman" panose="02020603050405020304" pitchFamily="18" charset="0"/>
            </a:endParaRPr>
          </a:p>
          <a:p>
            <a:pPr marL="576263" lvl="1" indent="-112713">
              <a:buFont typeface="Arial" pitchFamily="34" charset="0"/>
              <a:buChar char="•"/>
              <a:tabLst>
                <a:tab pos="630238" algn="l"/>
              </a:tabLst>
              <a:defRPr/>
            </a:pPr>
            <a:r>
              <a:rPr lang="en-IN" altLang="en-US" dirty="0" smtClean="0">
                <a:cs typeface="Times New Roman" panose="02020603050405020304" pitchFamily="18" charset="0"/>
              </a:rPr>
              <a:t>Joint Inspection Scheduler</a:t>
            </a:r>
          </a:p>
          <a:p>
            <a:pPr marL="576263" lvl="1" indent="-112713">
              <a:buFont typeface="Arial" pitchFamily="34" charset="0"/>
              <a:buChar char="•"/>
              <a:tabLst>
                <a:tab pos="630238" algn="l"/>
              </a:tabLst>
              <a:defRPr/>
            </a:pPr>
            <a:r>
              <a:rPr lang="en-IN" altLang="en-US" dirty="0" smtClean="0">
                <a:cs typeface="Times New Roman" panose="02020603050405020304" pitchFamily="18" charset="0"/>
              </a:rPr>
              <a:t>Mapping of Restricted </a:t>
            </a:r>
            <a:r>
              <a:rPr lang="en-IN" altLang="en-US" dirty="0" smtClean="0">
                <a:cs typeface="Times New Roman" panose="02020603050405020304" pitchFamily="18" charset="0"/>
              </a:rPr>
              <a:t>Areas</a:t>
            </a:r>
            <a:endParaRPr lang="en-IN" altLang="en-US" dirty="0" smtClean="0">
              <a:cs typeface="Times New Roman" panose="02020603050405020304" pitchFamily="18" charset="0"/>
            </a:endParaRPr>
          </a:p>
          <a:p>
            <a:pPr marL="576263" lvl="1" indent="-112713">
              <a:buFont typeface="Arial" pitchFamily="34" charset="0"/>
              <a:buChar char="•"/>
              <a:tabLst>
                <a:tab pos="630238" algn="l"/>
              </a:tabLst>
              <a:defRPr/>
            </a:pPr>
            <a:r>
              <a:rPr lang="en-IN" altLang="en-US" dirty="0" smtClean="0">
                <a:cs typeface="Times New Roman" panose="02020603050405020304" pitchFamily="18" charset="0"/>
              </a:rPr>
              <a:t>Auto </a:t>
            </a:r>
            <a:r>
              <a:rPr lang="en-IN" altLang="en-US" dirty="0" smtClean="0">
                <a:cs typeface="Times New Roman" panose="02020603050405020304" pitchFamily="18" charset="0"/>
              </a:rPr>
              <a:t>DCR</a:t>
            </a:r>
            <a:endParaRPr lang="en-IN" altLang="en-US" dirty="0" smtClean="0">
              <a:cs typeface="Times New Roman" panose="02020603050405020304" pitchFamily="18" charset="0"/>
            </a:endParaRPr>
          </a:p>
          <a:p>
            <a:pPr marL="576263" lvl="1" indent="-112713">
              <a:buFont typeface="Arial" pitchFamily="34" charset="0"/>
              <a:buChar char="•"/>
              <a:tabLst>
                <a:tab pos="630238" algn="l"/>
              </a:tabLst>
              <a:defRPr/>
            </a:pPr>
            <a:r>
              <a:rPr lang="en-IN" altLang="en-US" dirty="0" smtClean="0">
                <a:cs typeface="Times New Roman" panose="02020603050405020304" pitchFamily="18" charset="0"/>
              </a:rPr>
              <a:t>Dashboard</a:t>
            </a:r>
          </a:p>
          <a:p>
            <a:pPr marL="576263" lvl="1" indent="-112713">
              <a:buFont typeface="Arial" pitchFamily="34" charset="0"/>
              <a:buChar char="•"/>
              <a:tabLst>
                <a:tab pos="630238" algn="l"/>
              </a:tabLst>
              <a:defRPr/>
            </a:pPr>
            <a:r>
              <a:rPr lang="en-IN" altLang="en-US" dirty="0" smtClean="0">
                <a:cs typeface="Times New Roman" panose="02020603050405020304" pitchFamily="18" charset="0"/>
              </a:rPr>
              <a:t>Deemed Approval</a:t>
            </a:r>
          </a:p>
        </p:txBody>
      </p:sp>
      <p:graphicFrame>
        <p:nvGraphicFramePr>
          <p:cNvPr id="11" name="Chart 10"/>
          <p:cNvGraphicFramePr/>
          <p:nvPr/>
        </p:nvGraphicFramePr>
        <p:xfrm>
          <a:off x="4419600" y="4724400"/>
          <a:ext cx="2209800" cy="1447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800" dirty="0" smtClean="0"/>
              <a:t>Assessment of Property Tax in DPMS system</a:t>
            </a:r>
            <a:endParaRPr lang="en-US" sz="2800" dirty="0"/>
          </a:p>
        </p:txBody>
      </p:sp>
      <p:sp>
        <p:nvSpPr>
          <p:cNvPr id="3" name="Content Placeholder 2"/>
          <p:cNvSpPr>
            <a:spLocks noGrp="1"/>
          </p:cNvSpPr>
          <p:nvPr>
            <p:ph idx="1"/>
          </p:nvPr>
        </p:nvSpPr>
        <p:spPr>
          <a:xfrm>
            <a:off x="152400" y="1775191"/>
            <a:ext cx="8534400" cy="4625609"/>
          </a:xfrm>
        </p:spPr>
        <p:txBody>
          <a:bodyPr>
            <a:normAutofit lnSpcReduction="10000"/>
          </a:bodyPr>
          <a:lstStyle/>
          <a:p>
            <a:r>
              <a:rPr lang="en-IN" dirty="0" smtClean="0"/>
              <a:t>New initiative-</a:t>
            </a:r>
          </a:p>
          <a:p>
            <a:pPr lvl="1"/>
            <a:r>
              <a:rPr lang="en-IN" dirty="0" smtClean="0"/>
              <a:t>Provisional Assessment </a:t>
            </a:r>
            <a:r>
              <a:rPr lang="en-IN" dirty="0" smtClean="0"/>
              <a:t>of Property Tax is made </a:t>
            </a:r>
            <a:r>
              <a:rPr lang="en-IN" dirty="0" smtClean="0"/>
              <a:t>at </a:t>
            </a:r>
            <a:r>
              <a:rPr lang="en-IN" dirty="0" smtClean="0"/>
              <a:t>the time of building permission by integrating Online Building Permission System with Property Tax Module.</a:t>
            </a:r>
          </a:p>
          <a:p>
            <a:pPr lvl="1"/>
            <a:r>
              <a:rPr lang="en-IN" dirty="0" smtClean="0"/>
              <a:t>Citizen can make </a:t>
            </a:r>
            <a:r>
              <a:rPr lang="en-IN" dirty="0" smtClean="0"/>
              <a:t>a self </a:t>
            </a:r>
            <a:r>
              <a:rPr lang="en-IN" dirty="0" smtClean="0"/>
              <a:t>assessment through the </a:t>
            </a:r>
            <a:r>
              <a:rPr lang="en-IN" dirty="0" smtClean="0"/>
              <a:t> </a:t>
            </a:r>
            <a:r>
              <a:rPr lang="en-IN" b="1" u="sng" dirty="0" smtClean="0"/>
              <a:t>Tax </a:t>
            </a:r>
            <a:r>
              <a:rPr lang="en-IN" b="1" u="sng" dirty="0" smtClean="0"/>
              <a:t>Calculator </a:t>
            </a:r>
            <a:r>
              <a:rPr lang="en-IN" dirty="0" smtClean="0"/>
              <a:t>provided in mobile app and Web site.</a:t>
            </a:r>
          </a:p>
          <a:p>
            <a:pPr lvl="1"/>
            <a:r>
              <a:rPr lang="en-IN" dirty="0" smtClean="0"/>
              <a:t>Introduced </a:t>
            </a:r>
            <a:r>
              <a:rPr lang="en-IN" b="1" u="sng" dirty="0" smtClean="0"/>
              <a:t>payment gateways</a:t>
            </a:r>
            <a:r>
              <a:rPr lang="en-IN" dirty="0" smtClean="0"/>
              <a:t>- Citizen can pay online payments without visiting municipal office and ULBs can have devolution of funds in T+3 days.</a:t>
            </a:r>
            <a:endParaRPr lang="en-US" dirty="0"/>
          </a:p>
        </p:txBody>
      </p:sp>
      <p:sp>
        <p:nvSpPr>
          <p:cNvPr id="6" name="Slide Number Placeholder 5"/>
          <p:cNvSpPr>
            <a:spLocks noGrp="1"/>
          </p:cNvSpPr>
          <p:nvPr>
            <p:ph type="sldNum" sz="quarter" idx="12"/>
          </p:nvPr>
        </p:nvSpPr>
        <p:spPr/>
        <p:txBody>
          <a:bodyPr/>
          <a:lstStyle/>
          <a:p>
            <a:fld id="{3A7BE1EC-51F0-4CAA-95F8-624CBA5B8895}"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57200" y="155448"/>
            <a:ext cx="8229600" cy="1252728"/>
          </a:xfrm>
        </p:spPr>
        <p:txBody>
          <a:bodyPr>
            <a:normAutofit/>
          </a:bodyPr>
          <a:lstStyle/>
          <a:p>
            <a:r>
              <a:rPr lang="en-US" dirty="0" smtClean="0"/>
              <a:t>Online Title Transfer</a:t>
            </a:r>
            <a:endParaRPr lang="en-US" dirty="0"/>
          </a:p>
        </p:txBody>
      </p:sp>
      <p:sp>
        <p:nvSpPr>
          <p:cNvPr id="12" name="Slide Number Placeholder 5"/>
          <p:cNvSpPr>
            <a:spLocks noGrp="1"/>
          </p:cNvSpPr>
          <p:nvPr>
            <p:ph type="sldNum" sz="quarter" idx="12"/>
          </p:nvPr>
        </p:nvSpPr>
        <p:spPr>
          <a:xfrm>
            <a:off x="8204396" y="6476999"/>
            <a:ext cx="733864" cy="274320"/>
          </a:xfrm>
        </p:spPr>
        <p:txBody>
          <a:bodyPr/>
          <a:lstStyle/>
          <a:p>
            <a:fld id="{3A7BE1EC-51F0-4CAA-95F8-624CBA5B8895}" type="slidenum">
              <a:rPr lang="en-US" smtClean="0"/>
              <a:pPr/>
              <a:t>7</a:t>
            </a:fld>
            <a:endParaRPr lang="en-US" dirty="0"/>
          </a:p>
        </p:txBody>
      </p:sp>
      <p:pic>
        <p:nvPicPr>
          <p:cNvPr id="13" name="Picture 10"/>
          <p:cNvPicPr>
            <a:picLocks noChangeAspect="1" noChangeArrowheads="1"/>
          </p:cNvPicPr>
          <p:nvPr/>
        </p:nvPicPr>
        <p:blipFill>
          <a:blip r:embed="rId2"/>
          <a:srcRect/>
          <a:stretch>
            <a:fillRect/>
          </a:stretch>
        </p:blipFill>
        <p:spPr bwMode="auto">
          <a:xfrm>
            <a:off x="38100" y="1996932"/>
            <a:ext cx="5067300" cy="4065731"/>
          </a:xfrm>
          <a:prstGeom prst="rect">
            <a:avLst/>
          </a:prstGeom>
          <a:noFill/>
          <a:ln w="9525">
            <a:noFill/>
            <a:miter lim="800000"/>
            <a:headEnd/>
            <a:tailEnd/>
          </a:ln>
        </p:spPr>
      </p:pic>
      <p:graphicFrame>
        <p:nvGraphicFramePr>
          <p:cNvPr id="14" name="Content Placeholder 3">
            <a:extLst>
              <a:ext uri="{FF2B5EF4-FFF2-40B4-BE49-F238E27FC236}"/>
            </a:extLst>
          </p:cNvPr>
          <p:cNvGraphicFramePr>
            <a:graphicFrameLocks/>
          </p:cNvGraphicFramePr>
          <p:nvPr/>
        </p:nvGraphicFramePr>
        <p:xfrm>
          <a:off x="4800600" y="2667000"/>
          <a:ext cx="4305946"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Property Mapping </a:t>
            </a:r>
            <a:endParaRPr lang="en-US" dirty="0"/>
          </a:p>
        </p:txBody>
      </p:sp>
      <p:sp>
        <p:nvSpPr>
          <p:cNvPr id="3" name="Content Placeholder 2"/>
          <p:cNvSpPr>
            <a:spLocks noGrp="1"/>
          </p:cNvSpPr>
          <p:nvPr>
            <p:ph idx="1"/>
          </p:nvPr>
        </p:nvSpPr>
        <p:spPr>
          <a:xfrm>
            <a:off x="0" y="1524000"/>
            <a:ext cx="4343400" cy="3558809"/>
          </a:xfrm>
        </p:spPr>
        <p:txBody>
          <a:bodyPr>
            <a:normAutofit fontScale="85000" lnSpcReduction="20000"/>
          </a:bodyPr>
          <a:lstStyle/>
          <a:p>
            <a:pPr>
              <a:buNone/>
            </a:pPr>
            <a:r>
              <a:rPr lang="en-US" b="1" dirty="0" smtClean="0">
                <a:solidFill>
                  <a:schemeClr val="accent3">
                    <a:lumMod val="75000"/>
                  </a:schemeClr>
                </a:solidFill>
              </a:rPr>
              <a:t>Features</a:t>
            </a:r>
          </a:p>
          <a:p>
            <a:r>
              <a:rPr lang="en-US" sz="2000" dirty="0" smtClean="0"/>
              <a:t>Developed Mobile app with NRSC </a:t>
            </a:r>
          </a:p>
          <a:p>
            <a:r>
              <a:rPr lang="en-US" sz="2000" dirty="0" smtClean="0"/>
              <a:t>Integration with </a:t>
            </a:r>
            <a:r>
              <a:rPr lang="en-US" sz="2000" dirty="0" err="1" smtClean="0"/>
              <a:t>Bhuvan</a:t>
            </a:r>
            <a:endParaRPr lang="en-US" sz="2000" dirty="0" smtClean="0"/>
          </a:p>
          <a:p>
            <a:r>
              <a:rPr lang="en-US" sz="2000" dirty="0" smtClean="0"/>
              <a:t>Geo-tagging of properties with photographs</a:t>
            </a:r>
          </a:p>
          <a:p>
            <a:r>
              <a:rPr lang="en-US" sz="2000" dirty="0" smtClean="0"/>
              <a:t>Integration with property data</a:t>
            </a:r>
          </a:p>
          <a:p>
            <a:pPr lvl="2"/>
            <a:r>
              <a:rPr lang="en-US" sz="1900" b="1" dirty="0" smtClean="0"/>
              <a:t>Ownership </a:t>
            </a:r>
          </a:p>
          <a:p>
            <a:pPr lvl="2"/>
            <a:r>
              <a:rPr lang="en-US" sz="1900" b="1" dirty="0" smtClean="0"/>
              <a:t>Property tax</a:t>
            </a:r>
          </a:p>
          <a:p>
            <a:pPr lvl="2"/>
            <a:r>
              <a:rPr lang="en-US" sz="1900" b="1" dirty="0" smtClean="0"/>
              <a:t>Encumbrance </a:t>
            </a:r>
          </a:p>
          <a:p>
            <a:pPr lvl="2"/>
            <a:r>
              <a:rPr lang="en-US" sz="1900" b="1" dirty="0" smtClean="0"/>
              <a:t>Disputes </a:t>
            </a:r>
          </a:p>
        </p:txBody>
      </p:sp>
      <p:sp>
        <p:nvSpPr>
          <p:cNvPr id="6" name="Slide Number Placeholder 5"/>
          <p:cNvSpPr>
            <a:spLocks noGrp="1"/>
          </p:cNvSpPr>
          <p:nvPr>
            <p:ph type="sldNum" sz="quarter" idx="12"/>
          </p:nvPr>
        </p:nvSpPr>
        <p:spPr/>
        <p:txBody>
          <a:bodyPr/>
          <a:lstStyle/>
          <a:p>
            <a:fld id="{3A7BE1EC-51F0-4CAA-95F8-624CBA5B8895}" type="slidenum">
              <a:rPr lang="en-US" smtClean="0"/>
              <a:pPr/>
              <a:t>8</a:t>
            </a:fld>
            <a:endParaRPr lang="en-US" dirty="0"/>
          </a:p>
        </p:txBody>
      </p:sp>
      <p:pic>
        <p:nvPicPr>
          <p:cNvPr id="7" name="Content Placeholder 3"/>
          <p:cNvPicPr>
            <a:picLocks noChangeArrowheads="1"/>
          </p:cNvPicPr>
          <p:nvPr/>
        </p:nvPicPr>
        <p:blipFill>
          <a:blip r:embed="rId2"/>
          <a:srcRect t="3506" b="5332"/>
          <a:stretch>
            <a:fillRect/>
          </a:stretch>
        </p:blipFill>
        <p:spPr>
          <a:xfrm>
            <a:off x="4419600" y="1600200"/>
            <a:ext cx="4724400" cy="3810000"/>
          </a:xfrm>
          <a:prstGeom prst="rect">
            <a:avLst/>
          </a:prstGeom>
        </p:spPr>
      </p:pic>
      <p:pic>
        <p:nvPicPr>
          <p:cNvPr id="8" name="Picture 6"/>
          <p:cNvPicPr>
            <a:picLocks noChangeAspect="1" noChangeArrowheads="1"/>
          </p:cNvPicPr>
          <p:nvPr/>
        </p:nvPicPr>
        <p:blipFill>
          <a:blip r:embed="rId3"/>
          <a:srcRect/>
          <a:stretch>
            <a:fillRect/>
          </a:stretch>
        </p:blipFill>
        <p:spPr bwMode="auto">
          <a:xfrm>
            <a:off x="2505075" y="3733800"/>
            <a:ext cx="1685925"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A7BE1EC-51F0-4CAA-95F8-624CBA5B8895}" type="slidenum">
              <a:rPr lang="en-US" smtClean="0"/>
              <a:pPr/>
              <a:t>9</a:t>
            </a:fld>
            <a:endParaRPr lang="en-US" dirty="0"/>
          </a:p>
        </p:txBody>
      </p:sp>
      <p:sp>
        <p:nvSpPr>
          <p:cNvPr id="8" name="Rectangle 6"/>
          <p:cNvSpPr>
            <a:spLocks noChangeArrowheads="1"/>
          </p:cNvSpPr>
          <p:nvPr/>
        </p:nvSpPr>
        <p:spPr bwMode="auto">
          <a:xfrm>
            <a:off x="0" y="5029200"/>
            <a:ext cx="9172575" cy="1200329"/>
          </a:xfrm>
          <a:prstGeom prst="rect">
            <a:avLst/>
          </a:prstGeom>
          <a:solidFill>
            <a:schemeClr val="accent2">
              <a:lumMod val="50000"/>
            </a:schemeClr>
          </a:solidFill>
          <a:ln w="9525">
            <a:noFill/>
            <a:miter lim="800000"/>
            <a:headEnd/>
            <a:tailEnd/>
          </a:ln>
        </p:spPr>
        <p:txBody>
          <a:bodyPr>
            <a:spAutoFit/>
          </a:bodyPr>
          <a:lstStyle/>
          <a:p>
            <a:pPr algn="ctr"/>
            <a:r>
              <a:rPr lang="en-IN" altLang="en-US" sz="2400" b="1" dirty="0">
                <a:solidFill>
                  <a:schemeClr val="bg1"/>
                </a:solidFill>
              </a:rPr>
              <a:t>Integration of properties with GIS enabled photographs with details of owner, property tax, address and encumbrances, dispute and prohibited with the registration department database.</a:t>
            </a:r>
          </a:p>
        </p:txBody>
      </p:sp>
      <p:pic>
        <p:nvPicPr>
          <p:cNvPr id="9" name="Picture 8" descr="bhuvan2.PNG"/>
          <p:cNvPicPr>
            <a:picLocks noChangeAspect="1"/>
          </p:cNvPicPr>
          <p:nvPr/>
        </p:nvPicPr>
        <p:blipFill>
          <a:blip r:embed="rId2"/>
          <a:stretch>
            <a:fillRect/>
          </a:stretch>
        </p:blipFill>
        <p:spPr>
          <a:xfrm>
            <a:off x="304800" y="347419"/>
            <a:ext cx="8534400" cy="4300781"/>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537</TotalTime>
  <Words>1395</Words>
  <Application>Microsoft Office PowerPoint</Application>
  <PresentationFormat>On-screen Show (4:3)</PresentationFormat>
  <Paragraphs>307</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Module</vt:lpstr>
      <vt:lpstr> e-Governance Initiatives in  Urban Local Bodies  in Telangana State</vt:lpstr>
      <vt:lpstr> Vision</vt:lpstr>
      <vt:lpstr>Objectives</vt:lpstr>
      <vt:lpstr>e- Urban Initiatives</vt:lpstr>
      <vt:lpstr>Development Permission Management System</vt:lpstr>
      <vt:lpstr>Assessment of Property Tax in DPMS system</vt:lpstr>
      <vt:lpstr>Online Title Transfer</vt:lpstr>
      <vt:lpstr>Property Mapping </vt:lpstr>
      <vt:lpstr>Slide 9</vt:lpstr>
      <vt:lpstr>Property Mapping - Outcomes</vt:lpstr>
      <vt:lpstr>GIS based large scale Base map</vt:lpstr>
      <vt:lpstr>Thematic Layers</vt:lpstr>
      <vt:lpstr>3D View Water Supply - Sircialla</vt:lpstr>
      <vt:lpstr>Other Utilities</vt:lpstr>
      <vt:lpstr>Citizen Services Monitoring System</vt:lpstr>
      <vt:lpstr>Services through WEB</vt:lpstr>
      <vt:lpstr>Coverage - Services </vt:lpstr>
      <vt:lpstr>Citizen Monitoring Services</vt:lpstr>
      <vt:lpstr>Citizen Services Centres</vt:lpstr>
      <vt:lpstr>M&amp;E : Dashboard</vt:lpstr>
      <vt:lpstr>E-office</vt:lpstr>
      <vt:lpstr>Awards</vt:lpstr>
      <vt:lpstr>Way forward - Egovernance</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dc:creator>
  <cp:lastModifiedBy>MSS</cp:lastModifiedBy>
  <cp:revision>82</cp:revision>
  <dcterms:created xsi:type="dcterms:W3CDTF">2018-07-22T05:59:28Z</dcterms:created>
  <dcterms:modified xsi:type="dcterms:W3CDTF">2018-07-28T04:03:31Z</dcterms:modified>
</cp:coreProperties>
</file>