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drawing5.xml" ContentType="application/vnd.ms-office.drawingml.diagramDrawing+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9" r:id="rId1"/>
    <p:sldMasterId id="2147483863" r:id="rId2"/>
  </p:sldMasterIdLst>
  <p:notesMasterIdLst>
    <p:notesMasterId r:id="rId27"/>
  </p:notesMasterIdLst>
  <p:handoutMasterIdLst>
    <p:handoutMasterId r:id="rId28"/>
  </p:handoutMasterIdLst>
  <p:sldIdLst>
    <p:sldId id="441" r:id="rId3"/>
    <p:sldId id="357" r:id="rId4"/>
    <p:sldId id="460" r:id="rId5"/>
    <p:sldId id="457" r:id="rId6"/>
    <p:sldId id="480" r:id="rId7"/>
    <p:sldId id="484" r:id="rId8"/>
    <p:sldId id="482" r:id="rId9"/>
    <p:sldId id="464" r:id="rId10"/>
    <p:sldId id="478" r:id="rId11"/>
    <p:sldId id="467" r:id="rId12"/>
    <p:sldId id="466" r:id="rId13"/>
    <p:sldId id="469" r:id="rId14"/>
    <p:sldId id="470" r:id="rId15"/>
    <p:sldId id="471" r:id="rId16"/>
    <p:sldId id="472" r:id="rId17"/>
    <p:sldId id="473" r:id="rId18"/>
    <p:sldId id="474" r:id="rId19"/>
    <p:sldId id="476" r:id="rId20"/>
    <p:sldId id="477" r:id="rId21"/>
    <p:sldId id="468" r:id="rId22"/>
    <p:sldId id="475" r:id="rId23"/>
    <p:sldId id="463" r:id="rId24"/>
    <p:sldId id="479" r:id="rId25"/>
    <p:sldId id="458" r:id="rId26"/>
  </p:sldIdLst>
  <p:sldSz cx="9144000" cy="6858000" type="screen4x3"/>
  <p:notesSz cx="6735763" cy="9866313"/>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ED1C24"/>
    <a:srgbClr val="CCCCCC"/>
    <a:srgbClr val="B3B3B3"/>
    <a:srgbClr val="4C4C4C"/>
    <a:srgbClr val="2E67B2"/>
    <a:srgbClr val="79F6F9"/>
    <a:srgbClr val="2DD231"/>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03" autoAdjust="0"/>
    <p:restoredTop sz="94660"/>
  </p:normalViewPr>
  <p:slideViewPr>
    <p:cSldViewPr snapToGrid="0" snapToObjects="1">
      <p:cViewPr varScale="1">
        <p:scale>
          <a:sx n="86" d="100"/>
          <a:sy n="86" d="100"/>
        </p:scale>
        <p:origin x="-158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838"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097B55-514D-4D73-869B-66203788B3D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61508815-D4E4-477A-AC25-6A4CB7B923B7}">
      <dgm:prSet phldrT="[Text]"/>
      <dgm:spPr/>
      <dgm:t>
        <a:bodyPr/>
        <a:lstStyle/>
        <a:p>
          <a:r>
            <a:rPr lang="en-US" dirty="0" smtClean="0">
              <a:latin typeface="+mj-lt"/>
            </a:rPr>
            <a:t>Pune Municipal Corporation :- Dual rating done for FY 2017-18 &amp; 2018-19</a:t>
          </a:r>
          <a:endParaRPr lang="en-US" dirty="0">
            <a:latin typeface="+mj-lt"/>
          </a:endParaRPr>
        </a:p>
      </dgm:t>
    </dgm:pt>
    <dgm:pt modelId="{13DBC0E9-F210-4643-8647-79E36E3131D7}" type="parTrans" cxnId="{24C0D4FD-AA8D-464A-9600-5AF130283735}">
      <dgm:prSet/>
      <dgm:spPr/>
      <dgm:t>
        <a:bodyPr/>
        <a:lstStyle/>
        <a:p>
          <a:endParaRPr lang="en-US"/>
        </a:p>
      </dgm:t>
    </dgm:pt>
    <dgm:pt modelId="{EFB9D01B-99B5-4393-BFE7-AAE67185B60C}" type="sibTrans" cxnId="{24C0D4FD-AA8D-464A-9600-5AF130283735}">
      <dgm:prSet/>
      <dgm:spPr/>
      <dgm:t>
        <a:bodyPr/>
        <a:lstStyle/>
        <a:p>
          <a:endParaRPr lang="en-US"/>
        </a:p>
      </dgm:t>
    </dgm:pt>
    <dgm:pt modelId="{B324E2E5-97F8-40FE-9475-EFC231BDA202}">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b="0" i="0" dirty="0" smtClean="0">
              <a:latin typeface="+mj-lt"/>
            </a:rPr>
            <a:t>India Ratings and Research (</a:t>
          </a:r>
          <a:r>
            <a:rPr lang="en-US" b="0" i="0" dirty="0" err="1" smtClean="0">
              <a:latin typeface="+mj-lt"/>
            </a:rPr>
            <a:t>Ind</a:t>
          </a:r>
          <a:r>
            <a:rPr lang="en-US" b="0" i="0" dirty="0" smtClean="0">
              <a:latin typeface="+mj-lt"/>
            </a:rPr>
            <a:t>-Ra) has affirmed Pune Municipal Corporation’s (PMC) Long-Term Issuer Rating at ‘IND AA+’. The Outlook is Stable.</a:t>
          </a:r>
          <a:endParaRPr lang="en-US" dirty="0"/>
        </a:p>
      </dgm:t>
    </dgm:pt>
    <dgm:pt modelId="{6C6F6972-F833-4820-B5B0-DE63D10FB9FB}" type="parTrans" cxnId="{EB2A779E-9871-4CC6-8E07-FF8EC0498AB9}">
      <dgm:prSet/>
      <dgm:spPr/>
      <dgm:t>
        <a:bodyPr/>
        <a:lstStyle/>
        <a:p>
          <a:endParaRPr lang="en-US"/>
        </a:p>
      </dgm:t>
    </dgm:pt>
    <dgm:pt modelId="{5194E373-DCF1-4E28-8ABA-BC7F5F77B77A}" type="sibTrans" cxnId="{EB2A779E-9871-4CC6-8E07-FF8EC0498AB9}">
      <dgm:prSet/>
      <dgm:spPr/>
      <dgm:t>
        <a:bodyPr/>
        <a:lstStyle/>
        <a:p>
          <a:endParaRPr lang="en-US"/>
        </a:p>
      </dgm:t>
    </dgm:pt>
    <dgm:pt modelId="{8DC38EC9-8B60-4D87-AF5A-654DBCAC5419}">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b="0" i="0" dirty="0" smtClean="0">
              <a:latin typeface="+mj-lt"/>
            </a:rPr>
            <a:t>CARE assigns AA+ rating to Pune Municipal Corporation’s (PMC) with stable Outlook.</a:t>
          </a:r>
          <a:endParaRPr lang="en-US" dirty="0"/>
        </a:p>
      </dgm:t>
    </dgm:pt>
    <dgm:pt modelId="{09788444-0811-46CD-AB20-A2056528AABB}" type="parTrans" cxnId="{0FEE5E95-5435-42E8-996D-6747FF22A9A1}">
      <dgm:prSet/>
      <dgm:spPr/>
      <dgm:t>
        <a:bodyPr/>
        <a:lstStyle/>
        <a:p>
          <a:endParaRPr lang="en-US"/>
        </a:p>
      </dgm:t>
    </dgm:pt>
    <dgm:pt modelId="{D7866ED9-3088-4047-95D6-0A03BBC756A3}" type="sibTrans" cxnId="{0FEE5E95-5435-42E8-996D-6747FF22A9A1}">
      <dgm:prSet/>
      <dgm:spPr/>
      <dgm:t>
        <a:bodyPr/>
        <a:lstStyle/>
        <a:p>
          <a:endParaRPr lang="en-US"/>
        </a:p>
      </dgm:t>
    </dgm:pt>
    <dgm:pt modelId="{E9BCF7A8-737C-4AB4-B504-06A642D4E26E}" type="pres">
      <dgm:prSet presAssocID="{A0097B55-514D-4D73-869B-66203788B3DE}" presName="theList" presStyleCnt="0">
        <dgm:presLayoutVars>
          <dgm:dir/>
          <dgm:animLvl val="lvl"/>
          <dgm:resizeHandles val="exact"/>
        </dgm:presLayoutVars>
      </dgm:prSet>
      <dgm:spPr/>
      <dgm:t>
        <a:bodyPr/>
        <a:lstStyle/>
        <a:p>
          <a:endParaRPr lang="en-US"/>
        </a:p>
      </dgm:t>
    </dgm:pt>
    <dgm:pt modelId="{D89DED66-D860-4AA4-8FD2-76D08E40B375}" type="pres">
      <dgm:prSet presAssocID="{61508815-D4E4-477A-AC25-6A4CB7B923B7}" presName="compNode" presStyleCnt="0"/>
      <dgm:spPr/>
    </dgm:pt>
    <dgm:pt modelId="{535DD21B-C38E-489D-A75E-82D92EAC26D6}" type="pres">
      <dgm:prSet presAssocID="{61508815-D4E4-477A-AC25-6A4CB7B923B7}" presName="aNode" presStyleLbl="bgShp" presStyleIdx="0" presStyleCnt="1"/>
      <dgm:spPr/>
      <dgm:t>
        <a:bodyPr/>
        <a:lstStyle/>
        <a:p>
          <a:endParaRPr lang="en-US"/>
        </a:p>
      </dgm:t>
    </dgm:pt>
    <dgm:pt modelId="{878F2264-56B3-4763-A0A2-FA689A18A90B}" type="pres">
      <dgm:prSet presAssocID="{61508815-D4E4-477A-AC25-6A4CB7B923B7}" presName="textNode" presStyleLbl="bgShp" presStyleIdx="0" presStyleCnt="1"/>
      <dgm:spPr/>
      <dgm:t>
        <a:bodyPr/>
        <a:lstStyle/>
        <a:p>
          <a:endParaRPr lang="en-US"/>
        </a:p>
      </dgm:t>
    </dgm:pt>
    <dgm:pt modelId="{D8DDA0B3-0B2B-40F2-81E1-6E5D9FBC64D7}" type="pres">
      <dgm:prSet presAssocID="{61508815-D4E4-477A-AC25-6A4CB7B923B7}" presName="compChildNode" presStyleCnt="0"/>
      <dgm:spPr/>
    </dgm:pt>
    <dgm:pt modelId="{F1759E0E-C70B-43F0-9B9A-EF1E875D10FA}" type="pres">
      <dgm:prSet presAssocID="{61508815-D4E4-477A-AC25-6A4CB7B923B7}" presName="theInnerList" presStyleCnt="0"/>
      <dgm:spPr/>
    </dgm:pt>
    <dgm:pt modelId="{073A8F43-AB73-4844-9241-3CFCBBDC0BE3}" type="pres">
      <dgm:prSet presAssocID="{B324E2E5-97F8-40FE-9475-EFC231BDA202}" presName="childNode" presStyleLbl="node1" presStyleIdx="0" presStyleCnt="2">
        <dgm:presLayoutVars>
          <dgm:bulletEnabled val="1"/>
        </dgm:presLayoutVars>
      </dgm:prSet>
      <dgm:spPr/>
      <dgm:t>
        <a:bodyPr/>
        <a:lstStyle/>
        <a:p>
          <a:endParaRPr lang="en-US"/>
        </a:p>
      </dgm:t>
    </dgm:pt>
    <dgm:pt modelId="{FC7AE203-89BF-4E7B-B9E9-20001246B1EC}" type="pres">
      <dgm:prSet presAssocID="{B324E2E5-97F8-40FE-9475-EFC231BDA202}" presName="aSpace2" presStyleCnt="0"/>
      <dgm:spPr/>
    </dgm:pt>
    <dgm:pt modelId="{7D725409-C416-4098-9297-29B27881D370}" type="pres">
      <dgm:prSet presAssocID="{8DC38EC9-8B60-4D87-AF5A-654DBCAC5419}" presName="childNode" presStyleLbl="node1" presStyleIdx="1" presStyleCnt="2">
        <dgm:presLayoutVars>
          <dgm:bulletEnabled val="1"/>
        </dgm:presLayoutVars>
      </dgm:prSet>
      <dgm:spPr/>
      <dgm:t>
        <a:bodyPr/>
        <a:lstStyle/>
        <a:p>
          <a:endParaRPr lang="en-US"/>
        </a:p>
      </dgm:t>
    </dgm:pt>
  </dgm:ptLst>
  <dgm:cxnLst>
    <dgm:cxn modelId="{24C0D4FD-AA8D-464A-9600-5AF130283735}" srcId="{A0097B55-514D-4D73-869B-66203788B3DE}" destId="{61508815-D4E4-477A-AC25-6A4CB7B923B7}" srcOrd="0" destOrd="0" parTransId="{13DBC0E9-F210-4643-8647-79E36E3131D7}" sibTransId="{EFB9D01B-99B5-4393-BFE7-AAE67185B60C}"/>
    <dgm:cxn modelId="{BCEDFB30-EA41-4C15-A2BE-F337584B8D54}" type="presOf" srcId="{A0097B55-514D-4D73-869B-66203788B3DE}" destId="{E9BCF7A8-737C-4AB4-B504-06A642D4E26E}" srcOrd="0" destOrd="0" presId="urn:microsoft.com/office/officeart/2005/8/layout/lProcess2"/>
    <dgm:cxn modelId="{0FEE5E95-5435-42E8-996D-6747FF22A9A1}" srcId="{61508815-D4E4-477A-AC25-6A4CB7B923B7}" destId="{8DC38EC9-8B60-4D87-AF5A-654DBCAC5419}" srcOrd="1" destOrd="0" parTransId="{09788444-0811-46CD-AB20-A2056528AABB}" sibTransId="{D7866ED9-3088-4047-95D6-0A03BBC756A3}"/>
    <dgm:cxn modelId="{785A007D-2615-493E-8FFB-779463D05BB1}" type="presOf" srcId="{61508815-D4E4-477A-AC25-6A4CB7B923B7}" destId="{878F2264-56B3-4763-A0A2-FA689A18A90B}" srcOrd="1" destOrd="0" presId="urn:microsoft.com/office/officeart/2005/8/layout/lProcess2"/>
    <dgm:cxn modelId="{30B0A52A-5DA7-49CC-B033-9B0A94EECA90}" type="presOf" srcId="{61508815-D4E4-477A-AC25-6A4CB7B923B7}" destId="{535DD21B-C38E-489D-A75E-82D92EAC26D6}" srcOrd="0" destOrd="0" presId="urn:microsoft.com/office/officeart/2005/8/layout/lProcess2"/>
    <dgm:cxn modelId="{63DC6EE6-5A4D-44A8-B8AD-A7789FF939D0}" type="presOf" srcId="{B324E2E5-97F8-40FE-9475-EFC231BDA202}" destId="{073A8F43-AB73-4844-9241-3CFCBBDC0BE3}" srcOrd="0" destOrd="0" presId="urn:microsoft.com/office/officeart/2005/8/layout/lProcess2"/>
    <dgm:cxn modelId="{876490A8-6637-45E9-954C-9E4FAA1F4DAF}" type="presOf" srcId="{8DC38EC9-8B60-4D87-AF5A-654DBCAC5419}" destId="{7D725409-C416-4098-9297-29B27881D370}" srcOrd="0" destOrd="0" presId="urn:microsoft.com/office/officeart/2005/8/layout/lProcess2"/>
    <dgm:cxn modelId="{EB2A779E-9871-4CC6-8E07-FF8EC0498AB9}" srcId="{61508815-D4E4-477A-AC25-6A4CB7B923B7}" destId="{B324E2E5-97F8-40FE-9475-EFC231BDA202}" srcOrd="0" destOrd="0" parTransId="{6C6F6972-F833-4820-B5B0-DE63D10FB9FB}" sibTransId="{5194E373-DCF1-4E28-8ABA-BC7F5F77B77A}"/>
    <dgm:cxn modelId="{7B056975-8A7C-40C6-94D2-BF418DA2C81B}" type="presParOf" srcId="{E9BCF7A8-737C-4AB4-B504-06A642D4E26E}" destId="{D89DED66-D860-4AA4-8FD2-76D08E40B375}" srcOrd="0" destOrd="0" presId="urn:microsoft.com/office/officeart/2005/8/layout/lProcess2"/>
    <dgm:cxn modelId="{718AA825-8901-420C-9D75-540176E63D63}" type="presParOf" srcId="{D89DED66-D860-4AA4-8FD2-76D08E40B375}" destId="{535DD21B-C38E-489D-A75E-82D92EAC26D6}" srcOrd="0" destOrd="0" presId="urn:microsoft.com/office/officeart/2005/8/layout/lProcess2"/>
    <dgm:cxn modelId="{5D0A37BE-3697-40CF-8C61-24C4C691393A}" type="presParOf" srcId="{D89DED66-D860-4AA4-8FD2-76D08E40B375}" destId="{878F2264-56B3-4763-A0A2-FA689A18A90B}" srcOrd="1" destOrd="0" presId="urn:microsoft.com/office/officeart/2005/8/layout/lProcess2"/>
    <dgm:cxn modelId="{8E806EA5-157D-4A72-9E99-53A98502BBB9}" type="presParOf" srcId="{D89DED66-D860-4AA4-8FD2-76D08E40B375}" destId="{D8DDA0B3-0B2B-40F2-81E1-6E5D9FBC64D7}" srcOrd="2" destOrd="0" presId="urn:microsoft.com/office/officeart/2005/8/layout/lProcess2"/>
    <dgm:cxn modelId="{2FC98B8F-7598-4AA4-B5B9-671C35EA8BF6}" type="presParOf" srcId="{D8DDA0B3-0B2B-40F2-81E1-6E5D9FBC64D7}" destId="{F1759E0E-C70B-43F0-9B9A-EF1E875D10FA}" srcOrd="0" destOrd="0" presId="urn:microsoft.com/office/officeart/2005/8/layout/lProcess2"/>
    <dgm:cxn modelId="{84FED623-47C1-4386-B5F7-3363A90CD792}" type="presParOf" srcId="{F1759E0E-C70B-43F0-9B9A-EF1E875D10FA}" destId="{073A8F43-AB73-4844-9241-3CFCBBDC0BE3}" srcOrd="0" destOrd="0" presId="urn:microsoft.com/office/officeart/2005/8/layout/lProcess2"/>
    <dgm:cxn modelId="{FFAD1099-13AD-47AE-8C79-8C52BEE623FE}" type="presParOf" srcId="{F1759E0E-C70B-43F0-9B9A-EF1E875D10FA}" destId="{FC7AE203-89BF-4E7B-B9E9-20001246B1EC}" srcOrd="1" destOrd="0" presId="urn:microsoft.com/office/officeart/2005/8/layout/lProcess2"/>
    <dgm:cxn modelId="{9A2A0509-1A11-4558-A611-2B996E90D665}" type="presParOf" srcId="{F1759E0E-C70B-43F0-9B9A-EF1E875D10FA}" destId="{7D725409-C416-4098-9297-29B27881D370}"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B639C0-AB96-4829-AC0F-C990E88115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A16251-3AAD-4034-B187-4B8209C8D091}">
      <dgm:prSet custT="1"/>
      <dgm:spPr/>
      <dgm:t>
        <a:bodyPr/>
        <a:lstStyle/>
        <a:p>
          <a:pPr rtl="0"/>
          <a:r>
            <a:rPr lang="en-US" sz="1500" dirty="0" smtClean="0">
              <a:latin typeface="+mj-lt"/>
              <a:cs typeface="Arial" charset="0"/>
            </a:rPr>
            <a:t>Book running (collation of bids submitted)</a:t>
          </a:r>
          <a:endParaRPr lang="en-US" sz="1500" dirty="0">
            <a:latin typeface="+mj-lt"/>
          </a:endParaRPr>
        </a:p>
      </dgm:t>
    </dgm:pt>
    <dgm:pt modelId="{B6E5FFEC-4CD9-43EE-AF09-00FCCA25A8F1}" type="parTrans" cxnId="{4DF05DFF-D4DD-4C10-8F9C-22F082F60E57}">
      <dgm:prSet/>
      <dgm:spPr/>
      <dgm:t>
        <a:bodyPr/>
        <a:lstStyle/>
        <a:p>
          <a:endParaRPr lang="en-US" sz="1400">
            <a:latin typeface="+mj-lt"/>
          </a:endParaRPr>
        </a:p>
      </dgm:t>
    </dgm:pt>
    <dgm:pt modelId="{DC7F64E8-94ED-4639-9427-21F891646E1E}" type="sibTrans" cxnId="{4DF05DFF-D4DD-4C10-8F9C-22F082F60E57}">
      <dgm:prSet/>
      <dgm:spPr/>
      <dgm:t>
        <a:bodyPr/>
        <a:lstStyle/>
        <a:p>
          <a:endParaRPr lang="en-US" sz="1400">
            <a:latin typeface="+mj-lt"/>
          </a:endParaRPr>
        </a:p>
      </dgm:t>
    </dgm:pt>
    <dgm:pt modelId="{CC1D11F9-9152-42FC-BE1E-B0F8C5C72408}">
      <dgm:prSet custT="1"/>
      <dgm:spPr/>
      <dgm:t>
        <a:bodyPr/>
        <a:lstStyle/>
        <a:p>
          <a:r>
            <a:rPr lang="en-US" sz="1500" dirty="0" smtClean="0">
              <a:latin typeface="+mj-lt"/>
              <a:cs typeface="Arial" charset="0"/>
            </a:rPr>
            <a:t>Submission of required documents by the issuer to exchange and obtain the in principle approval for listing</a:t>
          </a:r>
        </a:p>
      </dgm:t>
    </dgm:pt>
    <dgm:pt modelId="{21DD2A62-5FFC-4538-8365-139D90E1FE02}" type="parTrans" cxnId="{9AE63FDD-2CAE-4C0D-AB80-82BC809AF17F}">
      <dgm:prSet/>
      <dgm:spPr/>
      <dgm:t>
        <a:bodyPr/>
        <a:lstStyle/>
        <a:p>
          <a:endParaRPr lang="en-US" sz="1400">
            <a:latin typeface="+mj-lt"/>
          </a:endParaRPr>
        </a:p>
      </dgm:t>
    </dgm:pt>
    <dgm:pt modelId="{F25F99D0-7638-4BAC-87A1-8421E3E8EF95}" type="sibTrans" cxnId="{9AE63FDD-2CAE-4C0D-AB80-82BC809AF17F}">
      <dgm:prSet/>
      <dgm:spPr/>
      <dgm:t>
        <a:bodyPr/>
        <a:lstStyle/>
        <a:p>
          <a:endParaRPr lang="en-US" sz="1400">
            <a:latin typeface="+mj-lt"/>
          </a:endParaRPr>
        </a:p>
      </dgm:t>
    </dgm:pt>
    <dgm:pt modelId="{4EAB85BC-1BCF-442F-928C-FB09C1E79081}">
      <dgm:prSet custT="1"/>
      <dgm:spPr/>
      <dgm:t>
        <a:bodyPr/>
        <a:lstStyle/>
        <a:p>
          <a:r>
            <a:rPr lang="en-US" sz="1500" dirty="0" smtClean="0">
              <a:latin typeface="+mj-lt"/>
              <a:cs typeface="Arial" charset="0"/>
            </a:rPr>
            <a:t>Issue Launch / Opening</a:t>
          </a:r>
          <a:endParaRPr lang="en-US" sz="1500" dirty="0" smtClean="0">
            <a:latin typeface="+mj-lt"/>
          </a:endParaRPr>
        </a:p>
      </dgm:t>
    </dgm:pt>
    <dgm:pt modelId="{771A704F-964D-4D09-B5CD-1343095D1938}" type="parTrans" cxnId="{BB1A0074-EC29-43EE-B0D3-5B2CBEE13554}">
      <dgm:prSet/>
      <dgm:spPr/>
      <dgm:t>
        <a:bodyPr/>
        <a:lstStyle/>
        <a:p>
          <a:endParaRPr lang="en-US" sz="1400">
            <a:latin typeface="+mj-lt"/>
          </a:endParaRPr>
        </a:p>
      </dgm:t>
    </dgm:pt>
    <dgm:pt modelId="{A1193954-094B-4D3F-96B5-1784A0C641EA}" type="sibTrans" cxnId="{BB1A0074-EC29-43EE-B0D3-5B2CBEE13554}">
      <dgm:prSet/>
      <dgm:spPr/>
      <dgm:t>
        <a:bodyPr/>
        <a:lstStyle/>
        <a:p>
          <a:endParaRPr lang="en-US" sz="1400">
            <a:latin typeface="+mj-lt"/>
          </a:endParaRPr>
        </a:p>
      </dgm:t>
    </dgm:pt>
    <dgm:pt modelId="{3B8C4E16-33D6-47E3-B98A-B273B49B88B9}">
      <dgm:prSet custT="1"/>
      <dgm:spPr/>
      <dgm:t>
        <a:bodyPr/>
        <a:lstStyle/>
        <a:p>
          <a:r>
            <a:rPr lang="en-US" sz="1500" smtClean="0">
              <a:latin typeface="+mj-lt"/>
            </a:rPr>
            <a:t>Allotment of Bonds</a:t>
          </a:r>
          <a:endParaRPr lang="en-US" sz="1500" dirty="0" smtClean="0">
            <a:latin typeface="+mj-lt"/>
          </a:endParaRPr>
        </a:p>
      </dgm:t>
    </dgm:pt>
    <dgm:pt modelId="{5A49687B-FA21-481D-88FF-926850A6A3F9}" type="parTrans" cxnId="{5CB8841A-D6EC-4D38-9397-2852855EB48B}">
      <dgm:prSet/>
      <dgm:spPr/>
      <dgm:t>
        <a:bodyPr/>
        <a:lstStyle/>
        <a:p>
          <a:endParaRPr lang="en-US" sz="1400">
            <a:latin typeface="+mj-lt"/>
          </a:endParaRPr>
        </a:p>
      </dgm:t>
    </dgm:pt>
    <dgm:pt modelId="{800D40B3-71D8-4C87-948F-783C1781BD85}" type="sibTrans" cxnId="{5CB8841A-D6EC-4D38-9397-2852855EB48B}">
      <dgm:prSet/>
      <dgm:spPr/>
      <dgm:t>
        <a:bodyPr/>
        <a:lstStyle/>
        <a:p>
          <a:endParaRPr lang="en-US" sz="1400">
            <a:latin typeface="+mj-lt"/>
          </a:endParaRPr>
        </a:p>
      </dgm:t>
    </dgm:pt>
    <dgm:pt modelId="{BA92A036-6C8D-4169-A5DB-2244CB05700F}">
      <dgm:prSet custT="1"/>
      <dgm:spPr/>
      <dgm:t>
        <a:bodyPr/>
        <a:lstStyle/>
        <a:p>
          <a:r>
            <a:rPr lang="en-US" sz="1500" dirty="0" smtClean="0">
              <a:latin typeface="+mj-lt"/>
            </a:rPr>
            <a:t>Payment of stamp duty and creation of security </a:t>
          </a:r>
        </a:p>
      </dgm:t>
    </dgm:pt>
    <dgm:pt modelId="{830C3F08-85A8-4BEB-9D04-87B7F4556602}" type="parTrans" cxnId="{62F7202B-BDC3-43CF-90AE-17593529B22F}">
      <dgm:prSet/>
      <dgm:spPr/>
      <dgm:t>
        <a:bodyPr/>
        <a:lstStyle/>
        <a:p>
          <a:endParaRPr lang="en-US" sz="1400">
            <a:latin typeface="+mj-lt"/>
          </a:endParaRPr>
        </a:p>
      </dgm:t>
    </dgm:pt>
    <dgm:pt modelId="{A47EA30E-E82E-4B33-9691-8463F92DF76F}" type="sibTrans" cxnId="{62F7202B-BDC3-43CF-90AE-17593529B22F}">
      <dgm:prSet/>
      <dgm:spPr/>
      <dgm:t>
        <a:bodyPr/>
        <a:lstStyle/>
        <a:p>
          <a:endParaRPr lang="en-US" sz="1400">
            <a:latin typeface="+mj-lt"/>
          </a:endParaRPr>
        </a:p>
      </dgm:t>
    </dgm:pt>
    <dgm:pt modelId="{880335A3-1A77-485A-B29F-BAA329F38448}">
      <dgm:prSet custT="1"/>
      <dgm:spPr/>
      <dgm:t>
        <a:bodyPr/>
        <a:lstStyle/>
        <a:p>
          <a:r>
            <a:rPr lang="en-US" sz="1500" dirty="0" smtClean="0">
              <a:latin typeface="+mj-lt"/>
            </a:rPr>
            <a:t>Listing of Bonds </a:t>
          </a:r>
          <a:endParaRPr lang="en-US" sz="1500" dirty="0">
            <a:latin typeface="+mj-lt"/>
          </a:endParaRPr>
        </a:p>
      </dgm:t>
    </dgm:pt>
    <dgm:pt modelId="{10B20418-7CCA-44B5-9AB7-DA473BFD3658}" type="parTrans" cxnId="{7C24DFB7-79E0-4DD4-A035-E6B43BEF3387}">
      <dgm:prSet/>
      <dgm:spPr/>
      <dgm:t>
        <a:bodyPr/>
        <a:lstStyle/>
        <a:p>
          <a:endParaRPr lang="en-US" sz="1400">
            <a:latin typeface="+mj-lt"/>
          </a:endParaRPr>
        </a:p>
      </dgm:t>
    </dgm:pt>
    <dgm:pt modelId="{FB213CC6-6F81-40FC-930F-B96D9CDBED06}" type="sibTrans" cxnId="{7C24DFB7-79E0-4DD4-A035-E6B43BEF3387}">
      <dgm:prSet/>
      <dgm:spPr/>
      <dgm:t>
        <a:bodyPr/>
        <a:lstStyle/>
        <a:p>
          <a:endParaRPr lang="en-US" sz="1400">
            <a:latin typeface="+mj-lt"/>
          </a:endParaRPr>
        </a:p>
      </dgm:t>
    </dgm:pt>
    <dgm:pt modelId="{4A1D9E0E-77DD-4031-93B4-83D4BBAB6B54}" type="pres">
      <dgm:prSet presAssocID="{0DB639C0-AB96-4829-AC0F-C990E88115A3}" presName="linear" presStyleCnt="0">
        <dgm:presLayoutVars>
          <dgm:dir/>
          <dgm:animLvl val="lvl"/>
          <dgm:resizeHandles val="exact"/>
        </dgm:presLayoutVars>
      </dgm:prSet>
      <dgm:spPr/>
      <dgm:t>
        <a:bodyPr/>
        <a:lstStyle/>
        <a:p>
          <a:endParaRPr lang="en-US"/>
        </a:p>
      </dgm:t>
    </dgm:pt>
    <dgm:pt modelId="{5CB94033-6DD7-498C-B196-26BB1B3B9CDD}" type="pres">
      <dgm:prSet presAssocID="{24A16251-3AAD-4034-B187-4B8209C8D091}" presName="parentLin" presStyleCnt="0"/>
      <dgm:spPr/>
    </dgm:pt>
    <dgm:pt modelId="{E07F89E1-F34B-4E32-BC6E-6989E4221B14}" type="pres">
      <dgm:prSet presAssocID="{24A16251-3AAD-4034-B187-4B8209C8D091}" presName="parentLeftMargin" presStyleLbl="node1" presStyleIdx="0" presStyleCnt="6"/>
      <dgm:spPr/>
      <dgm:t>
        <a:bodyPr/>
        <a:lstStyle/>
        <a:p>
          <a:endParaRPr lang="en-US"/>
        </a:p>
      </dgm:t>
    </dgm:pt>
    <dgm:pt modelId="{116EC868-8B00-4D59-98E4-92753C46BB87}" type="pres">
      <dgm:prSet presAssocID="{24A16251-3AAD-4034-B187-4B8209C8D091}" presName="parentText" presStyleLbl="node1" presStyleIdx="0" presStyleCnt="6">
        <dgm:presLayoutVars>
          <dgm:chMax val="0"/>
          <dgm:bulletEnabled val="1"/>
        </dgm:presLayoutVars>
      </dgm:prSet>
      <dgm:spPr/>
      <dgm:t>
        <a:bodyPr/>
        <a:lstStyle/>
        <a:p>
          <a:endParaRPr lang="en-US"/>
        </a:p>
      </dgm:t>
    </dgm:pt>
    <dgm:pt modelId="{6712DF13-BB03-43B4-A8E0-B2F6F6613104}" type="pres">
      <dgm:prSet presAssocID="{24A16251-3AAD-4034-B187-4B8209C8D091}" presName="negativeSpace" presStyleCnt="0"/>
      <dgm:spPr/>
    </dgm:pt>
    <dgm:pt modelId="{1C47D769-4917-4D91-B3AD-D502080BEBAB}" type="pres">
      <dgm:prSet presAssocID="{24A16251-3AAD-4034-B187-4B8209C8D091}" presName="childText" presStyleLbl="conFgAcc1" presStyleIdx="0" presStyleCnt="6">
        <dgm:presLayoutVars>
          <dgm:bulletEnabled val="1"/>
        </dgm:presLayoutVars>
      </dgm:prSet>
      <dgm:spPr/>
    </dgm:pt>
    <dgm:pt modelId="{81E6298F-2FFC-435D-82E8-44BF6B4334D7}" type="pres">
      <dgm:prSet presAssocID="{DC7F64E8-94ED-4639-9427-21F891646E1E}" presName="spaceBetweenRectangles" presStyleCnt="0"/>
      <dgm:spPr/>
    </dgm:pt>
    <dgm:pt modelId="{4706D713-DBAE-44D6-9CE8-6BB0D6CA7AFB}" type="pres">
      <dgm:prSet presAssocID="{CC1D11F9-9152-42FC-BE1E-B0F8C5C72408}" presName="parentLin" presStyleCnt="0"/>
      <dgm:spPr/>
    </dgm:pt>
    <dgm:pt modelId="{174EA601-78B1-49F3-ADAB-FE5308ADF0FB}" type="pres">
      <dgm:prSet presAssocID="{CC1D11F9-9152-42FC-BE1E-B0F8C5C72408}" presName="parentLeftMargin" presStyleLbl="node1" presStyleIdx="0" presStyleCnt="6"/>
      <dgm:spPr/>
      <dgm:t>
        <a:bodyPr/>
        <a:lstStyle/>
        <a:p>
          <a:endParaRPr lang="en-US"/>
        </a:p>
      </dgm:t>
    </dgm:pt>
    <dgm:pt modelId="{1A188E34-E503-466C-854D-C5F20D345CE0}" type="pres">
      <dgm:prSet presAssocID="{CC1D11F9-9152-42FC-BE1E-B0F8C5C72408}" presName="parentText" presStyleLbl="node1" presStyleIdx="1" presStyleCnt="6">
        <dgm:presLayoutVars>
          <dgm:chMax val="0"/>
          <dgm:bulletEnabled val="1"/>
        </dgm:presLayoutVars>
      </dgm:prSet>
      <dgm:spPr/>
      <dgm:t>
        <a:bodyPr/>
        <a:lstStyle/>
        <a:p>
          <a:endParaRPr lang="en-US"/>
        </a:p>
      </dgm:t>
    </dgm:pt>
    <dgm:pt modelId="{311AFD50-24D1-4EA0-AFE6-5D1415FE0691}" type="pres">
      <dgm:prSet presAssocID="{CC1D11F9-9152-42FC-BE1E-B0F8C5C72408}" presName="negativeSpace" presStyleCnt="0"/>
      <dgm:spPr/>
    </dgm:pt>
    <dgm:pt modelId="{7B5D4296-93B4-4448-B18B-4C6EA49E9AC8}" type="pres">
      <dgm:prSet presAssocID="{CC1D11F9-9152-42FC-BE1E-B0F8C5C72408}" presName="childText" presStyleLbl="conFgAcc1" presStyleIdx="1" presStyleCnt="6">
        <dgm:presLayoutVars>
          <dgm:bulletEnabled val="1"/>
        </dgm:presLayoutVars>
      </dgm:prSet>
      <dgm:spPr/>
    </dgm:pt>
    <dgm:pt modelId="{FF4C8ECB-BB24-4D7B-B23C-29B476B41268}" type="pres">
      <dgm:prSet presAssocID="{F25F99D0-7638-4BAC-87A1-8421E3E8EF95}" presName="spaceBetweenRectangles" presStyleCnt="0"/>
      <dgm:spPr/>
    </dgm:pt>
    <dgm:pt modelId="{E590ECFD-5BE5-4B8F-87F2-B96222976320}" type="pres">
      <dgm:prSet presAssocID="{4EAB85BC-1BCF-442F-928C-FB09C1E79081}" presName="parentLin" presStyleCnt="0"/>
      <dgm:spPr/>
    </dgm:pt>
    <dgm:pt modelId="{42FFD9FB-8D76-4530-8316-2EDE88B131DC}" type="pres">
      <dgm:prSet presAssocID="{4EAB85BC-1BCF-442F-928C-FB09C1E79081}" presName="parentLeftMargin" presStyleLbl="node1" presStyleIdx="1" presStyleCnt="6"/>
      <dgm:spPr/>
      <dgm:t>
        <a:bodyPr/>
        <a:lstStyle/>
        <a:p>
          <a:endParaRPr lang="en-US"/>
        </a:p>
      </dgm:t>
    </dgm:pt>
    <dgm:pt modelId="{BE7A72A8-149F-43EC-92DD-8EEEDD789C22}" type="pres">
      <dgm:prSet presAssocID="{4EAB85BC-1BCF-442F-928C-FB09C1E79081}" presName="parentText" presStyleLbl="node1" presStyleIdx="2" presStyleCnt="6">
        <dgm:presLayoutVars>
          <dgm:chMax val="0"/>
          <dgm:bulletEnabled val="1"/>
        </dgm:presLayoutVars>
      </dgm:prSet>
      <dgm:spPr/>
      <dgm:t>
        <a:bodyPr/>
        <a:lstStyle/>
        <a:p>
          <a:endParaRPr lang="en-US"/>
        </a:p>
      </dgm:t>
    </dgm:pt>
    <dgm:pt modelId="{91C47790-65D0-43F1-84EF-57ACCF946C7D}" type="pres">
      <dgm:prSet presAssocID="{4EAB85BC-1BCF-442F-928C-FB09C1E79081}" presName="negativeSpace" presStyleCnt="0"/>
      <dgm:spPr/>
    </dgm:pt>
    <dgm:pt modelId="{009E2227-9303-4F6C-8C27-733596CC19D5}" type="pres">
      <dgm:prSet presAssocID="{4EAB85BC-1BCF-442F-928C-FB09C1E79081}" presName="childText" presStyleLbl="conFgAcc1" presStyleIdx="2" presStyleCnt="6">
        <dgm:presLayoutVars>
          <dgm:bulletEnabled val="1"/>
        </dgm:presLayoutVars>
      </dgm:prSet>
      <dgm:spPr/>
    </dgm:pt>
    <dgm:pt modelId="{4C8B039F-A8F8-4341-A1F8-5C321A6A310B}" type="pres">
      <dgm:prSet presAssocID="{A1193954-094B-4D3F-96B5-1784A0C641EA}" presName="spaceBetweenRectangles" presStyleCnt="0"/>
      <dgm:spPr/>
    </dgm:pt>
    <dgm:pt modelId="{DE5D1C87-2562-4EAE-A49B-FA1865F530D8}" type="pres">
      <dgm:prSet presAssocID="{3B8C4E16-33D6-47E3-B98A-B273B49B88B9}" presName="parentLin" presStyleCnt="0"/>
      <dgm:spPr/>
    </dgm:pt>
    <dgm:pt modelId="{09EBB68C-C70B-412C-953D-217CAF835704}" type="pres">
      <dgm:prSet presAssocID="{3B8C4E16-33D6-47E3-B98A-B273B49B88B9}" presName="parentLeftMargin" presStyleLbl="node1" presStyleIdx="2" presStyleCnt="6"/>
      <dgm:spPr/>
      <dgm:t>
        <a:bodyPr/>
        <a:lstStyle/>
        <a:p>
          <a:endParaRPr lang="en-US"/>
        </a:p>
      </dgm:t>
    </dgm:pt>
    <dgm:pt modelId="{6E3E7778-EA14-4104-9401-31274D7640E9}" type="pres">
      <dgm:prSet presAssocID="{3B8C4E16-33D6-47E3-B98A-B273B49B88B9}" presName="parentText" presStyleLbl="node1" presStyleIdx="3" presStyleCnt="6">
        <dgm:presLayoutVars>
          <dgm:chMax val="0"/>
          <dgm:bulletEnabled val="1"/>
        </dgm:presLayoutVars>
      </dgm:prSet>
      <dgm:spPr/>
      <dgm:t>
        <a:bodyPr/>
        <a:lstStyle/>
        <a:p>
          <a:endParaRPr lang="en-US"/>
        </a:p>
      </dgm:t>
    </dgm:pt>
    <dgm:pt modelId="{C065C7FF-20FA-4ED1-B8FC-0F9917F10476}" type="pres">
      <dgm:prSet presAssocID="{3B8C4E16-33D6-47E3-B98A-B273B49B88B9}" presName="negativeSpace" presStyleCnt="0"/>
      <dgm:spPr/>
    </dgm:pt>
    <dgm:pt modelId="{1D36B716-4923-41F5-B218-BF54F99FD695}" type="pres">
      <dgm:prSet presAssocID="{3B8C4E16-33D6-47E3-B98A-B273B49B88B9}" presName="childText" presStyleLbl="conFgAcc1" presStyleIdx="3" presStyleCnt="6">
        <dgm:presLayoutVars>
          <dgm:bulletEnabled val="1"/>
        </dgm:presLayoutVars>
      </dgm:prSet>
      <dgm:spPr/>
    </dgm:pt>
    <dgm:pt modelId="{82F08422-BFB7-45AA-AC3E-D22A44F941E2}" type="pres">
      <dgm:prSet presAssocID="{800D40B3-71D8-4C87-948F-783C1781BD85}" presName="spaceBetweenRectangles" presStyleCnt="0"/>
      <dgm:spPr/>
    </dgm:pt>
    <dgm:pt modelId="{967ADB46-634C-46C0-BA9B-BF48FA83C2FE}" type="pres">
      <dgm:prSet presAssocID="{BA92A036-6C8D-4169-A5DB-2244CB05700F}" presName="parentLin" presStyleCnt="0"/>
      <dgm:spPr/>
    </dgm:pt>
    <dgm:pt modelId="{BB536BF3-7913-40D4-937C-933E624F9823}" type="pres">
      <dgm:prSet presAssocID="{BA92A036-6C8D-4169-A5DB-2244CB05700F}" presName="parentLeftMargin" presStyleLbl="node1" presStyleIdx="3" presStyleCnt="6"/>
      <dgm:spPr/>
      <dgm:t>
        <a:bodyPr/>
        <a:lstStyle/>
        <a:p>
          <a:endParaRPr lang="en-US"/>
        </a:p>
      </dgm:t>
    </dgm:pt>
    <dgm:pt modelId="{7766371A-AE8F-4F94-A83A-5FA323D0BA70}" type="pres">
      <dgm:prSet presAssocID="{BA92A036-6C8D-4169-A5DB-2244CB05700F}" presName="parentText" presStyleLbl="node1" presStyleIdx="4" presStyleCnt="6">
        <dgm:presLayoutVars>
          <dgm:chMax val="0"/>
          <dgm:bulletEnabled val="1"/>
        </dgm:presLayoutVars>
      </dgm:prSet>
      <dgm:spPr/>
      <dgm:t>
        <a:bodyPr/>
        <a:lstStyle/>
        <a:p>
          <a:endParaRPr lang="en-US"/>
        </a:p>
      </dgm:t>
    </dgm:pt>
    <dgm:pt modelId="{03B6AE6F-6D1B-4FAC-9BC4-FEA6D217CDD1}" type="pres">
      <dgm:prSet presAssocID="{BA92A036-6C8D-4169-A5DB-2244CB05700F}" presName="negativeSpace" presStyleCnt="0"/>
      <dgm:spPr/>
    </dgm:pt>
    <dgm:pt modelId="{48DBFF73-4FFA-490D-8B17-2E5D31835C73}" type="pres">
      <dgm:prSet presAssocID="{BA92A036-6C8D-4169-A5DB-2244CB05700F}" presName="childText" presStyleLbl="conFgAcc1" presStyleIdx="4" presStyleCnt="6">
        <dgm:presLayoutVars>
          <dgm:bulletEnabled val="1"/>
        </dgm:presLayoutVars>
      </dgm:prSet>
      <dgm:spPr/>
    </dgm:pt>
    <dgm:pt modelId="{3E4D84B0-C783-4F10-A6A7-E001DD021F49}" type="pres">
      <dgm:prSet presAssocID="{A47EA30E-E82E-4B33-9691-8463F92DF76F}" presName="spaceBetweenRectangles" presStyleCnt="0"/>
      <dgm:spPr/>
    </dgm:pt>
    <dgm:pt modelId="{F5BB8228-7659-4B4C-B8BA-6D41D5B4375D}" type="pres">
      <dgm:prSet presAssocID="{880335A3-1A77-485A-B29F-BAA329F38448}" presName="parentLin" presStyleCnt="0"/>
      <dgm:spPr/>
    </dgm:pt>
    <dgm:pt modelId="{A1CE9B86-3E26-4A17-B530-ACD7DE1E03AA}" type="pres">
      <dgm:prSet presAssocID="{880335A3-1A77-485A-B29F-BAA329F38448}" presName="parentLeftMargin" presStyleLbl="node1" presStyleIdx="4" presStyleCnt="6"/>
      <dgm:spPr/>
      <dgm:t>
        <a:bodyPr/>
        <a:lstStyle/>
        <a:p>
          <a:endParaRPr lang="en-US"/>
        </a:p>
      </dgm:t>
    </dgm:pt>
    <dgm:pt modelId="{B0197A76-624D-4B8B-9FA3-9E86A1C5B842}" type="pres">
      <dgm:prSet presAssocID="{880335A3-1A77-485A-B29F-BAA329F38448}" presName="parentText" presStyleLbl="node1" presStyleIdx="5" presStyleCnt="6">
        <dgm:presLayoutVars>
          <dgm:chMax val="0"/>
          <dgm:bulletEnabled val="1"/>
        </dgm:presLayoutVars>
      </dgm:prSet>
      <dgm:spPr/>
      <dgm:t>
        <a:bodyPr/>
        <a:lstStyle/>
        <a:p>
          <a:endParaRPr lang="en-US"/>
        </a:p>
      </dgm:t>
    </dgm:pt>
    <dgm:pt modelId="{0215AA87-519A-4711-8555-915162E5F60B}" type="pres">
      <dgm:prSet presAssocID="{880335A3-1A77-485A-B29F-BAA329F38448}" presName="negativeSpace" presStyleCnt="0"/>
      <dgm:spPr/>
    </dgm:pt>
    <dgm:pt modelId="{F195AB15-34CD-43F1-9985-E557BCDCF8E9}" type="pres">
      <dgm:prSet presAssocID="{880335A3-1A77-485A-B29F-BAA329F38448}" presName="childText" presStyleLbl="conFgAcc1" presStyleIdx="5" presStyleCnt="6">
        <dgm:presLayoutVars>
          <dgm:bulletEnabled val="1"/>
        </dgm:presLayoutVars>
      </dgm:prSet>
      <dgm:spPr/>
    </dgm:pt>
  </dgm:ptLst>
  <dgm:cxnLst>
    <dgm:cxn modelId="{BB1A0074-EC29-43EE-B0D3-5B2CBEE13554}" srcId="{0DB639C0-AB96-4829-AC0F-C990E88115A3}" destId="{4EAB85BC-1BCF-442F-928C-FB09C1E79081}" srcOrd="2" destOrd="0" parTransId="{771A704F-964D-4D09-B5CD-1343095D1938}" sibTransId="{A1193954-094B-4D3F-96B5-1784A0C641EA}"/>
    <dgm:cxn modelId="{90CD4B5A-0557-42D3-9870-9308D7C88FEC}" type="presOf" srcId="{3B8C4E16-33D6-47E3-B98A-B273B49B88B9}" destId="{09EBB68C-C70B-412C-953D-217CAF835704}" srcOrd="0" destOrd="0" presId="urn:microsoft.com/office/officeart/2005/8/layout/list1"/>
    <dgm:cxn modelId="{5CB8841A-D6EC-4D38-9397-2852855EB48B}" srcId="{0DB639C0-AB96-4829-AC0F-C990E88115A3}" destId="{3B8C4E16-33D6-47E3-B98A-B273B49B88B9}" srcOrd="3" destOrd="0" parTransId="{5A49687B-FA21-481D-88FF-926850A6A3F9}" sibTransId="{800D40B3-71D8-4C87-948F-783C1781BD85}"/>
    <dgm:cxn modelId="{4532789B-070C-47E5-B0F7-125E618492F4}" type="presOf" srcId="{3B8C4E16-33D6-47E3-B98A-B273B49B88B9}" destId="{6E3E7778-EA14-4104-9401-31274D7640E9}" srcOrd="1" destOrd="0" presId="urn:microsoft.com/office/officeart/2005/8/layout/list1"/>
    <dgm:cxn modelId="{62F7202B-BDC3-43CF-90AE-17593529B22F}" srcId="{0DB639C0-AB96-4829-AC0F-C990E88115A3}" destId="{BA92A036-6C8D-4169-A5DB-2244CB05700F}" srcOrd="4" destOrd="0" parTransId="{830C3F08-85A8-4BEB-9D04-87B7F4556602}" sibTransId="{A47EA30E-E82E-4B33-9691-8463F92DF76F}"/>
    <dgm:cxn modelId="{7C24DFB7-79E0-4DD4-A035-E6B43BEF3387}" srcId="{0DB639C0-AB96-4829-AC0F-C990E88115A3}" destId="{880335A3-1A77-485A-B29F-BAA329F38448}" srcOrd="5" destOrd="0" parTransId="{10B20418-7CCA-44B5-9AB7-DA473BFD3658}" sibTransId="{FB213CC6-6F81-40FC-930F-B96D9CDBED06}"/>
    <dgm:cxn modelId="{ADE8BD6E-A47D-4777-BEBC-DFCD14BA85E8}" type="presOf" srcId="{4EAB85BC-1BCF-442F-928C-FB09C1E79081}" destId="{BE7A72A8-149F-43EC-92DD-8EEEDD789C22}" srcOrd="1" destOrd="0" presId="urn:microsoft.com/office/officeart/2005/8/layout/list1"/>
    <dgm:cxn modelId="{4DF05DFF-D4DD-4C10-8F9C-22F082F60E57}" srcId="{0DB639C0-AB96-4829-AC0F-C990E88115A3}" destId="{24A16251-3AAD-4034-B187-4B8209C8D091}" srcOrd="0" destOrd="0" parTransId="{B6E5FFEC-4CD9-43EE-AF09-00FCCA25A8F1}" sibTransId="{DC7F64E8-94ED-4639-9427-21F891646E1E}"/>
    <dgm:cxn modelId="{CECD278D-70E1-48C5-B103-9873E1D9FEE6}" type="presOf" srcId="{BA92A036-6C8D-4169-A5DB-2244CB05700F}" destId="{7766371A-AE8F-4F94-A83A-5FA323D0BA70}" srcOrd="1" destOrd="0" presId="urn:microsoft.com/office/officeart/2005/8/layout/list1"/>
    <dgm:cxn modelId="{CAAFAB1E-A6D5-4F31-8222-1F5D36667389}" type="presOf" srcId="{BA92A036-6C8D-4169-A5DB-2244CB05700F}" destId="{BB536BF3-7913-40D4-937C-933E624F9823}" srcOrd="0" destOrd="0" presId="urn:microsoft.com/office/officeart/2005/8/layout/list1"/>
    <dgm:cxn modelId="{C38B8C4B-C71F-4A6D-BAA9-BA1A1A45CD5E}" type="presOf" srcId="{880335A3-1A77-485A-B29F-BAA329F38448}" destId="{B0197A76-624D-4B8B-9FA3-9E86A1C5B842}" srcOrd="1" destOrd="0" presId="urn:microsoft.com/office/officeart/2005/8/layout/list1"/>
    <dgm:cxn modelId="{289025FA-2120-4B01-A3E6-F5D7C6AE9262}" type="presOf" srcId="{CC1D11F9-9152-42FC-BE1E-B0F8C5C72408}" destId="{1A188E34-E503-466C-854D-C5F20D345CE0}" srcOrd="1" destOrd="0" presId="urn:microsoft.com/office/officeart/2005/8/layout/list1"/>
    <dgm:cxn modelId="{9AE63FDD-2CAE-4C0D-AB80-82BC809AF17F}" srcId="{0DB639C0-AB96-4829-AC0F-C990E88115A3}" destId="{CC1D11F9-9152-42FC-BE1E-B0F8C5C72408}" srcOrd="1" destOrd="0" parTransId="{21DD2A62-5FFC-4538-8365-139D90E1FE02}" sibTransId="{F25F99D0-7638-4BAC-87A1-8421E3E8EF95}"/>
    <dgm:cxn modelId="{EF5673B1-0608-4C7F-BF16-342A6F99A9F7}" type="presOf" srcId="{CC1D11F9-9152-42FC-BE1E-B0F8C5C72408}" destId="{174EA601-78B1-49F3-ADAB-FE5308ADF0FB}" srcOrd="0" destOrd="0" presId="urn:microsoft.com/office/officeart/2005/8/layout/list1"/>
    <dgm:cxn modelId="{D33AD589-21F6-47F6-8457-ED5E06DCB4D0}" type="presOf" srcId="{0DB639C0-AB96-4829-AC0F-C990E88115A3}" destId="{4A1D9E0E-77DD-4031-93B4-83D4BBAB6B54}" srcOrd="0" destOrd="0" presId="urn:microsoft.com/office/officeart/2005/8/layout/list1"/>
    <dgm:cxn modelId="{D60FDE3C-AFAF-4965-A6E6-27E97FAA073D}" type="presOf" srcId="{24A16251-3AAD-4034-B187-4B8209C8D091}" destId="{116EC868-8B00-4D59-98E4-92753C46BB87}" srcOrd="1" destOrd="0" presId="urn:microsoft.com/office/officeart/2005/8/layout/list1"/>
    <dgm:cxn modelId="{95CFB86B-6AA0-430D-8621-3FE0653CA459}" type="presOf" srcId="{4EAB85BC-1BCF-442F-928C-FB09C1E79081}" destId="{42FFD9FB-8D76-4530-8316-2EDE88B131DC}" srcOrd="0" destOrd="0" presId="urn:microsoft.com/office/officeart/2005/8/layout/list1"/>
    <dgm:cxn modelId="{03F6C1EA-2901-4DFF-AFAB-72601FBC4B8A}" type="presOf" srcId="{24A16251-3AAD-4034-B187-4B8209C8D091}" destId="{E07F89E1-F34B-4E32-BC6E-6989E4221B14}" srcOrd="0" destOrd="0" presId="urn:microsoft.com/office/officeart/2005/8/layout/list1"/>
    <dgm:cxn modelId="{455CB411-8067-45D6-BC8A-8F16CE6841DD}" type="presOf" srcId="{880335A3-1A77-485A-B29F-BAA329F38448}" destId="{A1CE9B86-3E26-4A17-B530-ACD7DE1E03AA}" srcOrd="0" destOrd="0" presId="urn:microsoft.com/office/officeart/2005/8/layout/list1"/>
    <dgm:cxn modelId="{86205559-1391-419B-BBC3-360AF7E3B3FB}" type="presParOf" srcId="{4A1D9E0E-77DD-4031-93B4-83D4BBAB6B54}" destId="{5CB94033-6DD7-498C-B196-26BB1B3B9CDD}" srcOrd="0" destOrd="0" presId="urn:microsoft.com/office/officeart/2005/8/layout/list1"/>
    <dgm:cxn modelId="{749D5CF9-65CC-4134-BEC7-96CA5B20E992}" type="presParOf" srcId="{5CB94033-6DD7-498C-B196-26BB1B3B9CDD}" destId="{E07F89E1-F34B-4E32-BC6E-6989E4221B14}" srcOrd="0" destOrd="0" presId="urn:microsoft.com/office/officeart/2005/8/layout/list1"/>
    <dgm:cxn modelId="{EA87375E-8754-42FD-A395-198AE207B389}" type="presParOf" srcId="{5CB94033-6DD7-498C-B196-26BB1B3B9CDD}" destId="{116EC868-8B00-4D59-98E4-92753C46BB87}" srcOrd="1" destOrd="0" presId="urn:microsoft.com/office/officeart/2005/8/layout/list1"/>
    <dgm:cxn modelId="{C9D5CFE5-117B-47B6-B4A4-143829948F77}" type="presParOf" srcId="{4A1D9E0E-77DD-4031-93B4-83D4BBAB6B54}" destId="{6712DF13-BB03-43B4-A8E0-B2F6F6613104}" srcOrd="1" destOrd="0" presId="urn:microsoft.com/office/officeart/2005/8/layout/list1"/>
    <dgm:cxn modelId="{95002D1D-545E-497C-85B0-BF8E57895C6B}" type="presParOf" srcId="{4A1D9E0E-77DD-4031-93B4-83D4BBAB6B54}" destId="{1C47D769-4917-4D91-B3AD-D502080BEBAB}" srcOrd="2" destOrd="0" presId="urn:microsoft.com/office/officeart/2005/8/layout/list1"/>
    <dgm:cxn modelId="{F7A20B01-CF3D-4ACB-8886-5DC1C96EB80E}" type="presParOf" srcId="{4A1D9E0E-77DD-4031-93B4-83D4BBAB6B54}" destId="{81E6298F-2FFC-435D-82E8-44BF6B4334D7}" srcOrd="3" destOrd="0" presId="urn:microsoft.com/office/officeart/2005/8/layout/list1"/>
    <dgm:cxn modelId="{0530E2F0-3666-42F2-89A1-C55815A4129A}" type="presParOf" srcId="{4A1D9E0E-77DD-4031-93B4-83D4BBAB6B54}" destId="{4706D713-DBAE-44D6-9CE8-6BB0D6CA7AFB}" srcOrd="4" destOrd="0" presId="urn:microsoft.com/office/officeart/2005/8/layout/list1"/>
    <dgm:cxn modelId="{1425E66E-7FBC-4ACB-8F9F-28275FB7F2F3}" type="presParOf" srcId="{4706D713-DBAE-44D6-9CE8-6BB0D6CA7AFB}" destId="{174EA601-78B1-49F3-ADAB-FE5308ADF0FB}" srcOrd="0" destOrd="0" presId="urn:microsoft.com/office/officeart/2005/8/layout/list1"/>
    <dgm:cxn modelId="{82EDE5F3-17FF-4650-AB96-322211ADC32B}" type="presParOf" srcId="{4706D713-DBAE-44D6-9CE8-6BB0D6CA7AFB}" destId="{1A188E34-E503-466C-854D-C5F20D345CE0}" srcOrd="1" destOrd="0" presId="urn:microsoft.com/office/officeart/2005/8/layout/list1"/>
    <dgm:cxn modelId="{1F9BCE13-35C2-4B1A-B463-FCE4E09D3E01}" type="presParOf" srcId="{4A1D9E0E-77DD-4031-93B4-83D4BBAB6B54}" destId="{311AFD50-24D1-4EA0-AFE6-5D1415FE0691}" srcOrd="5" destOrd="0" presId="urn:microsoft.com/office/officeart/2005/8/layout/list1"/>
    <dgm:cxn modelId="{0968201B-DF58-411D-BF39-6DDD60F75052}" type="presParOf" srcId="{4A1D9E0E-77DD-4031-93B4-83D4BBAB6B54}" destId="{7B5D4296-93B4-4448-B18B-4C6EA49E9AC8}" srcOrd="6" destOrd="0" presId="urn:microsoft.com/office/officeart/2005/8/layout/list1"/>
    <dgm:cxn modelId="{BEABB076-C93C-4972-B351-EE65F7BF4988}" type="presParOf" srcId="{4A1D9E0E-77DD-4031-93B4-83D4BBAB6B54}" destId="{FF4C8ECB-BB24-4D7B-B23C-29B476B41268}" srcOrd="7" destOrd="0" presId="urn:microsoft.com/office/officeart/2005/8/layout/list1"/>
    <dgm:cxn modelId="{6FFB3C82-8BE0-4464-B75D-6CF8332B3D96}" type="presParOf" srcId="{4A1D9E0E-77DD-4031-93B4-83D4BBAB6B54}" destId="{E590ECFD-5BE5-4B8F-87F2-B96222976320}" srcOrd="8" destOrd="0" presId="urn:microsoft.com/office/officeart/2005/8/layout/list1"/>
    <dgm:cxn modelId="{EA7D11A1-7141-4DCA-8DE0-864462ECD84B}" type="presParOf" srcId="{E590ECFD-5BE5-4B8F-87F2-B96222976320}" destId="{42FFD9FB-8D76-4530-8316-2EDE88B131DC}" srcOrd="0" destOrd="0" presId="urn:microsoft.com/office/officeart/2005/8/layout/list1"/>
    <dgm:cxn modelId="{50868633-68CF-4DC3-A7F4-BD0F04CDEE50}" type="presParOf" srcId="{E590ECFD-5BE5-4B8F-87F2-B96222976320}" destId="{BE7A72A8-149F-43EC-92DD-8EEEDD789C22}" srcOrd="1" destOrd="0" presId="urn:microsoft.com/office/officeart/2005/8/layout/list1"/>
    <dgm:cxn modelId="{09356D13-50DB-4AB2-AF91-ED329DE5412D}" type="presParOf" srcId="{4A1D9E0E-77DD-4031-93B4-83D4BBAB6B54}" destId="{91C47790-65D0-43F1-84EF-57ACCF946C7D}" srcOrd="9" destOrd="0" presId="urn:microsoft.com/office/officeart/2005/8/layout/list1"/>
    <dgm:cxn modelId="{272C8448-F022-4B42-A1D0-77381701756C}" type="presParOf" srcId="{4A1D9E0E-77DD-4031-93B4-83D4BBAB6B54}" destId="{009E2227-9303-4F6C-8C27-733596CC19D5}" srcOrd="10" destOrd="0" presId="urn:microsoft.com/office/officeart/2005/8/layout/list1"/>
    <dgm:cxn modelId="{689E47A1-69AE-4B93-AC55-0DAEFF762178}" type="presParOf" srcId="{4A1D9E0E-77DD-4031-93B4-83D4BBAB6B54}" destId="{4C8B039F-A8F8-4341-A1F8-5C321A6A310B}" srcOrd="11" destOrd="0" presId="urn:microsoft.com/office/officeart/2005/8/layout/list1"/>
    <dgm:cxn modelId="{5887B10E-2F9D-4ED8-A006-5EE9B238DBD8}" type="presParOf" srcId="{4A1D9E0E-77DD-4031-93B4-83D4BBAB6B54}" destId="{DE5D1C87-2562-4EAE-A49B-FA1865F530D8}" srcOrd="12" destOrd="0" presId="urn:microsoft.com/office/officeart/2005/8/layout/list1"/>
    <dgm:cxn modelId="{D305C169-D9C6-41B2-A5C2-C481707146EB}" type="presParOf" srcId="{DE5D1C87-2562-4EAE-A49B-FA1865F530D8}" destId="{09EBB68C-C70B-412C-953D-217CAF835704}" srcOrd="0" destOrd="0" presId="urn:microsoft.com/office/officeart/2005/8/layout/list1"/>
    <dgm:cxn modelId="{FB2E16F6-8E47-44A6-AF3C-14CE89772C63}" type="presParOf" srcId="{DE5D1C87-2562-4EAE-A49B-FA1865F530D8}" destId="{6E3E7778-EA14-4104-9401-31274D7640E9}" srcOrd="1" destOrd="0" presId="urn:microsoft.com/office/officeart/2005/8/layout/list1"/>
    <dgm:cxn modelId="{ACC2B8DA-0CF0-48D9-BCD7-1C721CF1EC74}" type="presParOf" srcId="{4A1D9E0E-77DD-4031-93B4-83D4BBAB6B54}" destId="{C065C7FF-20FA-4ED1-B8FC-0F9917F10476}" srcOrd="13" destOrd="0" presId="urn:microsoft.com/office/officeart/2005/8/layout/list1"/>
    <dgm:cxn modelId="{20EAC9F3-1C4F-473F-B118-BC197AFEDFBF}" type="presParOf" srcId="{4A1D9E0E-77DD-4031-93B4-83D4BBAB6B54}" destId="{1D36B716-4923-41F5-B218-BF54F99FD695}" srcOrd="14" destOrd="0" presId="urn:microsoft.com/office/officeart/2005/8/layout/list1"/>
    <dgm:cxn modelId="{466EC39C-BE6B-4291-949E-A37E2B7BAEFC}" type="presParOf" srcId="{4A1D9E0E-77DD-4031-93B4-83D4BBAB6B54}" destId="{82F08422-BFB7-45AA-AC3E-D22A44F941E2}" srcOrd="15" destOrd="0" presId="urn:microsoft.com/office/officeart/2005/8/layout/list1"/>
    <dgm:cxn modelId="{E00EDAF5-926A-46AC-95B2-4226A358B14D}" type="presParOf" srcId="{4A1D9E0E-77DD-4031-93B4-83D4BBAB6B54}" destId="{967ADB46-634C-46C0-BA9B-BF48FA83C2FE}" srcOrd="16" destOrd="0" presId="urn:microsoft.com/office/officeart/2005/8/layout/list1"/>
    <dgm:cxn modelId="{783B429A-3EB2-4463-B179-96F472C28A76}" type="presParOf" srcId="{967ADB46-634C-46C0-BA9B-BF48FA83C2FE}" destId="{BB536BF3-7913-40D4-937C-933E624F9823}" srcOrd="0" destOrd="0" presId="urn:microsoft.com/office/officeart/2005/8/layout/list1"/>
    <dgm:cxn modelId="{04F467E8-12E2-4E6F-A1C6-0EB04BB3E185}" type="presParOf" srcId="{967ADB46-634C-46C0-BA9B-BF48FA83C2FE}" destId="{7766371A-AE8F-4F94-A83A-5FA323D0BA70}" srcOrd="1" destOrd="0" presId="urn:microsoft.com/office/officeart/2005/8/layout/list1"/>
    <dgm:cxn modelId="{8F37CE8B-6E53-412C-8E9F-F4EB7F5638DE}" type="presParOf" srcId="{4A1D9E0E-77DD-4031-93B4-83D4BBAB6B54}" destId="{03B6AE6F-6D1B-4FAC-9BC4-FEA6D217CDD1}" srcOrd="17" destOrd="0" presId="urn:microsoft.com/office/officeart/2005/8/layout/list1"/>
    <dgm:cxn modelId="{E70930DE-12C6-4B81-9004-33BDB1E61DFC}" type="presParOf" srcId="{4A1D9E0E-77DD-4031-93B4-83D4BBAB6B54}" destId="{48DBFF73-4FFA-490D-8B17-2E5D31835C73}" srcOrd="18" destOrd="0" presId="urn:microsoft.com/office/officeart/2005/8/layout/list1"/>
    <dgm:cxn modelId="{78A97E84-1FDA-4EC6-A9F0-625300223F43}" type="presParOf" srcId="{4A1D9E0E-77DD-4031-93B4-83D4BBAB6B54}" destId="{3E4D84B0-C783-4F10-A6A7-E001DD021F49}" srcOrd="19" destOrd="0" presId="urn:microsoft.com/office/officeart/2005/8/layout/list1"/>
    <dgm:cxn modelId="{A0D3E0BA-24A3-4E83-9800-032CCFF77AD2}" type="presParOf" srcId="{4A1D9E0E-77DD-4031-93B4-83D4BBAB6B54}" destId="{F5BB8228-7659-4B4C-B8BA-6D41D5B4375D}" srcOrd="20" destOrd="0" presId="urn:microsoft.com/office/officeart/2005/8/layout/list1"/>
    <dgm:cxn modelId="{639570AE-E0B3-4E57-B908-F333CF7233A3}" type="presParOf" srcId="{F5BB8228-7659-4B4C-B8BA-6D41D5B4375D}" destId="{A1CE9B86-3E26-4A17-B530-ACD7DE1E03AA}" srcOrd="0" destOrd="0" presId="urn:microsoft.com/office/officeart/2005/8/layout/list1"/>
    <dgm:cxn modelId="{A83DEA19-B86E-4973-8C02-E99E518C149C}" type="presParOf" srcId="{F5BB8228-7659-4B4C-B8BA-6D41D5B4375D}" destId="{B0197A76-624D-4B8B-9FA3-9E86A1C5B842}" srcOrd="1" destOrd="0" presId="urn:microsoft.com/office/officeart/2005/8/layout/list1"/>
    <dgm:cxn modelId="{7506F80D-8FBB-4F58-8D87-60D3D3BF35E5}" type="presParOf" srcId="{4A1D9E0E-77DD-4031-93B4-83D4BBAB6B54}" destId="{0215AA87-519A-4711-8555-915162E5F60B}" srcOrd="21" destOrd="0" presId="urn:microsoft.com/office/officeart/2005/8/layout/list1"/>
    <dgm:cxn modelId="{00807DD9-121F-41FC-B7AB-A395235985C4}" type="presParOf" srcId="{4A1D9E0E-77DD-4031-93B4-83D4BBAB6B54}" destId="{F195AB15-34CD-43F1-9985-E557BCDCF8E9}" srcOrd="2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23D6AA-6723-4123-A0BE-D5F2073FAC0E}"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US"/>
        </a:p>
      </dgm:t>
    </dgm:pt>
    <dgm:pt modelId="{AA47BF29-E8C7-48D8-9EC6-5584A016C393}">
      <dgm:prSet custT="1"/>
      <dgm:spPr/>
      <dgm:t>
        <a:bodyPr/>
        <a:lstStyle/>
        <a:p>
          <a:pPr rtl="0"/>
          <a:r>
            <a:rPr lang="en-US" sz="1400" dirty="0" smtClean="0">
              <a:latin typeface="+mj-lt"/>
            </a:rPr>
            <a:t>As per Government of India notification dated 23 March 2018 - </a:t>
          </a:r>
          <a:r>
            <a:rPr lang="en-US" sz="1800" b="1" dirty="0" smtClean="0">
              <a:latin typeface="+mj-lt"/>
            </a:rPr>
            <a:t>Special incentive is issued to PMC amounting to Rs.13 Cr. for every 100 Cr. of bonds </a:t>
          </a:r>
          <a:r>
            <a:rPr lang="en-US" sz="1400" dirty="0" smtClean="0">
              <a:latin typeface="+mj-lt"/>
            </a:rPr>
            <a:t>issued during the year 2017-18, 2018-19</a:t>
          </a:r>
          <a:endParaRPr lang="en-US" sz="1400" dirty="0">
            <a:latin typeface="+mj-lt"/>
          </a:endParaRPr>
        </a:p>
      </dgm:t>
    </dgm:pt>
    <dgm:pt modelId="{215AAD66-949D-4DD4-8B0C-A8967557327D}" type="parTrans" cxnId="{4DB6B306-E1D6-4833-9F08-DC4F96B3E5E4}">
      <dgm:prSet/>
      <dgm:spPr/>
      <dgm:t>
        <a:bodyPr/>
        <a:lstStyle/>
        <a:p>
          <a:endParaRPr lang="en-US">
            <a:latin typeface="+mj-lt"/>
          </a:endParaRPr>
        </a:p>
      </dgm:t>
    </dgm:pt>
    <dgm:pt modelId="{E898686C-3A6C-4B4A-AC44-C9CB330560C1}" type="sibTrans" cxnId="{4DB6B306-E1D6-4833-9F08-DC4F96B3E5E4}">
      <dgm:prSet/>
      <dgm:spPr/>
      <dgm:t>
        <a:bodyPr/>
        <a:lstStyle/>
        <a:p>
          <a:endParaRPr lang="en-US">
            <a:latin typeface="+mj-lt"/>
          </a:endParaRPr>
        </a:p>
      </dgm:t>
    </dgm:pt>
    <dgm:pt modelId="{A8901B90-C191-42BC-B5C0-4D2ED63D42BB}" type="pres">
      <dgm:prSet presAssocID="{E323D6AA-6723-4123-A0BE-D5F2073FAC0E}" presName="linear" presStyleCnt="0">
        <dgm:presLayoutVars>
          <dgm:animLvl val="lvl"/>
          <dgm:resizeHandles val="exact"/>
        </dgm:presLayoutVars>
      </dgm:prSet>
      <dgm:spPr/>
      <dgm:t>
        <a:bodyPr/>
        <a:lstStyle/>
        <a:p>
          <a:endParaRPr lang="en-US"/>
        </a:p>
      </dgm:t>
    </dgm:pt>
    <dgm:pt modelId="{E488F0BE-FE62-4AB3-B6E8-DF85EBE0F49E}" type="pres">
      <dgm:prSet presAssocID="{AA47BF29-E8C7-48D8-9EC6-5584A016C393}" presName="parentText" presStyleLbl="node1" presStyleIdx="0" presStyleCnt="1">
        <dgm:presLayoutVars>
          <dgm:chMax val="0"/>
          <dgm:bulletEnabled val="1"/>
        </dgm:presLayoutVars>
      </dgm:prSet>
      <dgm:spPr/>
      <dgm:t>
        <a:bodyPr/>
        <a:lstStyle/>
        <a:p>
          <a:endParaRPr lang="en-US"/>
        </a:p>
      </dgm:t>
    </dgm:pt>
  </dgm:ptLst>
  <dgm:cxnLst>
    <dgm:cxn modelId="{4DB6B306-E1D6-4833-9F08-DC4F96B3E5E4}" srcId="{E323D6AA-6723-4123-A0BE-D5F2073FAC0E}" destId="{AA47BF29-E8C7-48D8-9EC6-5584A016C393}" srcOrd="0" destOrd="0" parTransId="{215AAD66-949D-4DD4-8B0C-A8967557327D}" sibTransId="{E898686C-3A6C-4B4A-AC44-C9CB330560C1}"/>
    <dgm:cxn modelId="{478AD233-A031-4251-9C78-35166F945ABC}" type="presOf" srcId="{E323D6AA-6723-4123-A0BE-D5F2073FAC0E}" destId="{A8901B90-C191-42BC-B5C0-4D2ED63D42BB}" srcOrd="0" destOrd="0" presId="urn:microsoft.com/office/officeart/2005/8/layout/vList2"/>
    <dgm:cxn modelId="{C1463D3B-C55A-49E1-8DF3-41871CAEF121}" type="presOf" srcId="{AA47BF29-E8C7-48D8-9EC6-5584A016C393}" destId="{E488F0BE-FE62-4AB3-B6E8-DF85EBE0F49E}" srcOrd="0" destOrd="0" presId="urn:microsoft.com/office/officeart/2005/8/layout/vList2"/>
    <dgm:cxn modelId="{0262CEC3-212D-4718-87D4-D0D1C8B234BC}" type="presParOf" srcId="{A8901B90-C191-42BC-B5C0-4D2ED63D42BB}" destId="{E488F0BE-FE62-4AB3-B6E8-DF85EBE0F49E}"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045A98-CBC6-4B86-887D-7491ADD4297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DC6D1E-F674-49A8-8BF3-3FD61B51C024}">
      <dgm:prSet phldrT="[Text]" custT="1"/>
      <dgm:spPr/>
      <dgm:t>
        <a:bodyPr/>
        <a:lstStyle/>
        <a:p>
          <a:r>
            <a:rPr lang="en-US" sz="1800" dirty="0" smtClean="0">
              <a:latin typeface="+mj-lt"/>
            </a:rPr>
            <a:t>Higher own revenue sources credit positive</a:t>
          </a:r>
          <a:endParaRPr lang="en-US" sz="1800" dirty="0">
            <a:latin typeface="+mj-lt"/>
          </a:endParaRPr>
        </a:p>
      </dgm:t>
    </dgm:pt>
    <dgm:pt modelId="{3D46D366-4372-467E-A447-5FE7680B2C9F}" type="parTrans" cxnId="{5A2603F9-5FED-4A9E-8D0B-4404D0ADCA58}">
      <dgm:prSet/>
      <dgm:spPr/>
      <dgm:t>
        <a:bodyPr/>
        <a:lstStyle/>
        <a:p>
          <a:endParaRPr lang="en-US"/>
        </a:p>
      </dgm:t>
    </dgm:pt>
    <dgm:pt modelId="{38455FB1-CC48-481C-A971-7F2E0A24213D}" type="sibTrans" cxnId="{5A2603F9-5FED-4A9E-8D0B-4404D0ADCA58}">
      <dgm:prSet/>
      <dgm:spPr/>
      <dgm:t>
        <a:bodyPr/>
        <a:lstStyle/>
        <a:p>
          <a:endParaRPr lang="en-US"/>
        </a:p>
      </dgm:t>
    </dgm:pt>
    <dgm:pt modelId="{1291723B-10D3-40A2-9DAB-D6353105AA8A}">
      <dgm:prSet phldrT="[Text]" custT="1"/>
      <dgm:spPr/>
      <dgm:t>
        <a:bodyPr/>
        <a:lstStyle/>
        <a:p>
          <a:r>
            <a:rPr lang="en-US" sz="1800" dirty="0" smtClean="0">
              <a:latin typeface="+mj-lt"/>
            </a:rPr>
            <a:t>Consistent Revenue Surplus</a:t>
          </a:r>
          <a:endParaRPr lang="en-US" sz="1800" dirty="0">
            <a:latin typeface="+mj-lt"/>
          </a:endParaRPr>
        </a:p>
      </dgm:t>
    </dgm:pt>
    <dgm:pt modelId="{A7C692BB-B377-4399-BF7E-B56F7107D686}" type="parTrans" cxnId="{FDDFA17B-BB1B-43BF-8C31-59E95BD98758}">
      <dgm:prSet/>
      <dgm:spPr/>
      <dgm:t>
        <a:bodyPr/>
        <a:lstStyle/>
        <a:p>
          <a:endParaRPr lang="en-US"/>
        </a:p>
      </dgm:t>
    </dgm:pt>
    <dgm:pt modelId="{F9C09890-E0F1-4475-B234-85970480BDD1}" type="sibTrans" cxnId="{FDDFA17B-BB1B-43BF-8C31-59E95BD98758}">
      <dgm:prSet/>
      <dgm:spPr/>
      <dgm:t>
        <a:bodyPr/>
        <a:lstStyle/>
        <a:p>
          <a:endParaRPr lang="en-US"/>
        </a:p>
      </dgm:t>
    </dgm:pt>
    <dgm:pt modelId="{88B3AF95-ABD7-4D7D-B9E2-71AFCF4EA335}">
      <dgm:prSet phldrT="[Text]" custT="1"/>
      <dgm:spPr/>
      <dgm:t>
        <a:bodyPr/>
        <a:lstStyle/>
        <a:p>
          <a:r>
            <a:rPr lang="en-US" sz="1800" dirty="0" smtClean="0">
              <a:latin typeface="+mj-lt"/>
            </a:rPr>
            <a:t>Comfortable debt &amp; liquidity position</a:t>
          </a:r>
          <a:endParaRPr lang="en-US" sz="1800" dirty="0">
            <a:latin typeface="+mj-lt"/>
          </a:endParaRPr>
        </a:p>
      </dgm:t>
    </dgm:pt>
    <dgm:pt modelId="{2726370E-7413-4B29-8263-FC93E13DDD11}" type="parTrans" cxnId="{75F069EF-A61A-4B49-8010-3E6BA7C829E3}">
      <dgm:prSet/>
      <dgm:spPr/>
      <dgm:t>
        <a:bodyPr/>
        <a:lstStyle/>
        <a:p>
          <a:endParaRPr lang="en-US"/>
        </a:p>
      </dgm:t>
    </dgm:pt>
    <dgm:pt modelId="{B8EAFC68-7D53-4119-960E-5DF418C39987}" type="sibTrans" cxnId="{75F069EF-A61A-4B49-8010-3E6BA7C829E3}">
      <dgm:prSet/>
      <dgm:spPr/>
      <dgm:t>
        <a:bodyPr/>
        <a:lstStyle/>
        <a:p>
          <a:endParaRPr lang="en-US"/>
        </a:p>
      </dgm:t>
    </dgm:pt>
    <dgm:pt modelId="{3BA14661-DD35-4C76-B428-B65E07821719}">
      <dgm:prSet phldrT="[Text]" custT="1"/>
      <dgm:spPr/>
      <dgm:t>
        <a:bodyPr/>
        <a:lstStyle/>
        <a:p>
          <a:r>
            <a:rPr lang="en-US" sz="1400" b="0" i="0" dirty="0" smtClean="0">
              <a:latin typeface="+mj-lt"/>
            </a:rPr>
            <a:t>The proportion of PMC’s own revenue in the total revenue income averaged 87.57% during FY12-FY17. The share of grants in the total revenue income remained consistently below 10% during the period. Property, water and local body tax collections were the key drivers of tax collections during the period.</a:t>
          </a:r>
          <a:endParaRPr lang="en-US" sz="1400" dirty="0">
            <a:latin typeface="+mj-lt"/>
          </a:endParaRPr>
        </a:p>
      </dgm:t>
    </dgm:pt>
    <dgm:pt modelId="{C87BB1D2-DAF5-4ADE-8E67-B35804EBCC7A}" type="parTrans" cxnId="{1B58B422-CE96-4DBA-BF42-3C8DE69DA44F}">
      <dgm:prSet/>
      <dgm:spPr/>
      <dgm:t>
        <a:bodyPr/>
        <a:lstStyle/>
        <a:p>
          <a:endParaRPr lang="en-US"/>
        </a:p>
      </dgm:t>
    </dgm:pt>
    <dgm:pt modelId="{FEC8E2CA-BA81-4CF3-A472-3482E06BDA48}" type="sibTrans" cxnId="{1B58B422-CE96-4DBA-BF42-3C8DE69DA44F}">
      <dgm:prSet/>
      <dgm:spPr/>
      <dgm:t>
        <a:bodyPr/>
        <a:lstStyle/>
        <a:p>
          <a:endParaRPr lang="en-US"/>
        </a:p>
      </dgm:t>
    </dgm:pt>
    <dgm:pt modelId="{AF4F98C8-0562-4266-83CB-E78C5D100523}">
      <dgm:prSet phldrT="[Text]" custT="1"/>
      <dgm:spPr/>
      <dgm:t>
        <a:bodyPr/>
        <a:lstStyle/>
        <a:p>
          <a:r>
            <a:rPr lang="en-US" sz="1400" b="0" i="0" dirty="0" smtClean="0">
              <a:latin typeface="+mj-lt"/>
            </a:rPr>
            <a:t>PMC’s financial performance was robust during FY12-FY17, indicated by consistent revenue surplus. Its operating ratio (revenue expenditure/revenue income) remained in the range of 0.50x-0.70x during the period. Its operating revenue surplus was 25%-48% of the operating revenue income during FY12-FY17</a:t>
          </a:r>
          <a:endParaRPr lang="en-US" sz="1400" dirty="0">
            <a:latin typeface="+mj-lt"/>
          </a:endParaRPr>
        </a:p>
      </dgm:t>
    </dgm:pt>
    <dgm:pt modelId="{0870C670-991D-4494-B66D-E846EFA900D0}" type="parTrans" cxnId="{4E441B60-A210-4FD2-A9C6-BCD80AACB24B}">
      <dgm:prSet/>
      <dgm:spPr/>
      <dgm:t>
        <a:bodyPr/>
        <a:lstStyle/>
        <a:p>
          <a:endParaRPr lang="en-US"/>
        </a:p>
      </dgm:t>
    </dgm:pt>
    <dgm:pt modelId="{BA4E41B1-0793-4B5F-B9FD-50D0BE5770FD}" type="sibTrans" cxnId="{4E441B60-A210-4FD2-A9C6-BCD80AACB24B}">
      <dgm:prSet/>
      <dgm:spPr/>
      <dgm:t>
        <a:bodyPr/>
        <a:lstStyle/>
        <a:p>
          <a:endParaRPr lang="en-US"/>
        </a:p>
      </dgm:t>
    </dgm:pt>
    <dgm:pt modelId="{8D4AC542-0562-4F5E-9DAC-362A6C98A5AE}">
      <dgm:prSet phldrT="[Text]" custT="1"/>
      <dgm:spPr/>
      <dgm:t>
        <a:bodyPr/>
        <a:lstStyle/>
        <a:p>
          <a:r>
            <a:rPr lang="en-US" sz="1400" b="0" i="0" dirty="0" smtClean="0">
              <a:latin typeface="+mj-lt"/>
            </a:rPr>
            <a:t>PMC’s debt payment/total revenue was 0.26% in FY17 (FY16: 0.37%), indicating the comfortable credit profile of the corporation. Its debt service coverage ratio declined to 9.81x in FY17 from 47.98x in FY16 due to the pre-payment of loans. </a:t>
          </a:r>
          <a:endParaRPr lang="en-US" sz="1400" dirty="0">
            <a:latin typeface="+mj-lt"/>
          </a:endParaRPr>
        </a:p>
      </dgm:t>
    </dgm:pt>
    <dgm:pt modelId="{20AF9671-798C-464B-BC7D-9B2D6936DEC8}" type="parTrans" cxnId="{495BA3F3-1FE2-4DE1-A6EE-742D11381E0D}">
      <dgm:prSet/>
      <dgm:spPr/>
      <dgm:t>
        <a:bodyPr/>
        <a:lstStyle/>
        <a:p>
          <a:endParaRPr lang="en-US"/>
        </a:p>
      </dgm:t>
    </dgm:pt>
    <dgm:pt modelId="{B5BD70B9-4FF6-4327-A9EE-F3A0432D4B91}" type="sibTrans" cxnId="{495BA3F3-1FE2-4DE1-A6EE-742D11381E0D}">
      <dgm:prSet/>
      <dgm:spPr/>
      <dgm:t>
        <a:bodyPr/>
        <a:lstStyle/>
        <a:p>
          <a:endParaRPr lang="en-US"/>
        </a:p>
      </dgm:t>
    </dgm:pt>
    <dgm:pt modelId="{FC55C20B-3E13-429F-82A6-0A10EEA8F702}" type="pres">
      <dgm:prSet presAssocID="{9C045A98-CBC6-4B86-887D-7491ADD42970}" presName="linear" presStyleCnt="0">
        <dgm:presLayoutVars>
          <dgm:dir/>
          <dgm:animLvl val="lvl"/>
          <dgm:resizeHandles val="exact"/>
        </dgm:presLayoutVars>
      </dgm:prSet>
      <dgm:spPr/>
      <dgm:t>
        <a:bodyPr/>
        <a:lstStyle/>
        <a:p>
          <a:endParaRPr lang="en-US"/>
        </a:p>
      </dgm:t>
    </dgm:pt>
    <dgm:pt modelId="{FEC49D95-FAE9-4829-955C-6373D7B9AC15}" type="pres">
      <dgm:prSet presAssocID="{97DC6D1E-F674-49A8-8BF3-3FD61B51C024}" presName="parentLin" presStyleCnt="0"/>
      <dgm:spPr/>
    </dgm:pt>
    <dgm:pt modelId="{C6E5F185-7B89-4C1A-B4BF-D4D33761B3D1}" type="pres">
      <dgm:prSet presAssocID="{97DC6D1E-F674-49A8-8BF3-3FD61B51C024}" presName="parentLeftMargin" presStyleLbl="node1" presStyleIdx="0" presStyleCnt="3"/>
      <dgm:spPr/>
      <dgm:t>
        <a:bodyPr/>
        <a:lstStyle/>
        <a:p>
          <a:endParaRPr lang="en-US"/>
        </a:p>
      </dgm:t>
    </dgm:pt>
    <dgm:pt modelId="{B33F900F-57FD-4A67-8D60-764F03BEB0B1}" type="pres">
      <dgm:prSet presAssocID="{97DC6D1E-F674-49A8-8BF3-3FD61B51C024}" presName="parentText" presStyleLbl="node1" presStyleIdx="0" presStyleCnt="3">
        <dgm:presLayoutVars>
          <dgm:chMax val="0"/>
          <dgm:bulletEnabled val="1"/>
        </dgm:presLayoutVars>
      </dgm:prSet>
      <dgm:spPr/>
      <dgm:t>
        <a:bodyPr/>
        <a:lstStyle/>
        <a:p>
          <a:endParaRPr lang="en-US"/>
        </a:p>
      </dgm:t>
    </dgm:pt>
    <dgm:pt modelId="{C53037DB-949E-46DD-87A4-45159F2C2005}" type="pres">
      <dgm:prSet presAssocID="{97DC6D1E-F674-49A8-8BF3-3FD61B51C024}" presName="negativeSpace" presStyleCnt="0"/>
      <dgm:spPr/>
    </dgm:pt>
    <dgm:pt modelId="{0C6500B7-2C8C-40D9-B330-E795A6E2F183}" type="pres">
      <dgm:prSet presAssocID="{97DC6D1E-F674-49A8-8BF3-3FD61B51C024}" presName="childText" presStyleLbl="conFgAcc1" presStyleIdx="0" presStyleCnt="3">
        <dgm:presLayoutVars>
          <dgm:bulletEnabled val="1"/>
        </dgm:presLayoutVars>
      </dgm:prSet>
      <dgm:spPr/>
      <dgm:t>
        <a:bodyPr/>
        <a:lstStyle/>
        <a:p>
          <a:endParaRPr lang="en-US"/>
        </a:p>
      </dgm:t>
    </dgm:pt>
    <dgm:pt modelId="{5151F0AA-EB26-48DE-A2A9-87040E5DBAB0}" type="pres">
      <dgm:prSet presAssocID="{38455FB1-CC48-481C-A971-7F2E0A24213D}" presName="spaceBetweenRectangles" presStyleCnt="0"/>
      <dgm:spPr/>
    </dgm:pt>
    <dgm:pt modelId="{4AF85150-2BBE-4733-AD12-6FC7FC52AD16}" type="pres">
      <dgm:prSet presAssocID="{1291723B-10D3-40A2-9DAB-D6353105AA8A}" presName="parentLin" presStyleCnt="0"/>
      <dgm:spPr/>
    </dgm:pt>
    <dgm:pt modelId="{137C00BB-33D4-4716-8FA4-767BA3321325}" type="pres">
      <dgm:prSet presAssocID="{1291723B-10D3-40A2-9DAB-D6353105AA8A}" presName="parentLeftMargin" presStyleLbl="node1" presStyleIdx="0" presStyleCnt="3"/>
      <dgm:spPr/>
      <dgm:t>
        <a:bodyPr/>
        <a:lstStyle/>
        <a:p>
          <a:endParaRPr lang="en-US"/>
        </a:p>
      </dgm:t>
    </dgm:pt>
    <dgm:pt modelId="{38856890-C05F-468E-875E-D8ED87A40D11}" type="pres">
      <dgm:prSet presAssocID="{1291723B-10D3-40A2-9DAB-D6353105AA8A}" presName="parentText" presStyleLbl="node1" presStyleIdx="1" presStyleCnt="3">
        <dgm:presLayoutVars>
          <dgm:chMax val="0"/>
          <dgm:bulletEnabled val="1"/>
        </dgm:presLayoutVars>
      </dgm:prSet>
      <dgm:spPr/>
      <dgm:t>
        <a:bodyPr/>
        <a:lstStyle/>
        <a:p>
          <a:endParaRPr lang="en-US"/>
        </a:p>
      </dgm:t>
    </dgm:pt>
    <dgm:pt modelId="{409A6956-DF73-486C-A2FF-F6A2439AA02F}" type="pres">
      <dgm:prSet presAssocID="{1291723B-10D3-40A2-9DAB-D6353105AA8A}" presName="negativeSpace" presStyleCnt="0"/>
      <dgm:spPr/>
    </dgm:pt>
    <dgm:pt modelId="{7FC5C211-26E1-46CE-B508-843E66A7AE46}" type="pres">
      <dgm:prSet presAssocID="{1291723B-10D3-40A2-9DAB-D6353105AA8A}" presName="childText" presStyleLbl="conFgAcc1" presStyleIdx="1" presStyleCnt="3">
        <dgm:presLayoutVars>
          <dgm:bulletEnabled val="1"/>
        </dgm:presLayoutVars>
      </dgm:prSet>
      <dgm:spPr/>
      <dgm:t>
        <a:bodyPr/>
        <a:lstStyle/>
        <a:p>
          <a:endParaRPr lang="en-US"/>
        </a:p>
      </dgm:t>
    </dgm:pt>
    <dgm:pt modelId="{39BE7069-9BAE-4124-A547-79ABB9E2934C}" type="pres">
      <dgm:prSet presAssocID="{F9C09890-E0F1-4475-B234-85970480BDD1}" presName="spaceBetweenRectangles" presStyleCnt="0"/>
      <dgm:spPr/>
    </dgm:pt>
    <dgm:pt modelId="{754B8FE4-0B3A-43DB-B4C8-6EB01FECF255}" type="pres">
      <dgm:prSet presAssocID="{88B3AF95-ABD7-4D7D-B9E2-71AFCF4EA335}" presName="parentLin" presStyleCnt="0"/>
      <dgm:spPr/>
    </dgm:pt>
    <dgm:pt modelId="{CA2911CC-5E0F-45E2-AF58-5F166F786736}" type="pres">
      <dgm:prSet presAssocID="{88B3AF95-ABD7-4D7D-B9E2-71AFCF4EA335}" presName="parentLeftMargin" presStyleLbl="node1" presStyleIdx="1" presStyleCnt="3"/>
      <dgm:spPr/>
      <dgm:t>
        <a:bodyPr/>
        <a:lstStyle/>
        <a:p>
          <a:endParaRPr lang="en-US"/>
        </a:p>
      </dgm:t>
    </dgm:pt>
    <dgm:pt modelId="{E4443F70-B708-4BF7-9AD0-E2C624EFC051}" type="pres">
      <dgm:prSet presAssocID="{88B3AF95-ABD7-4D7D-B9E2-71AFCF4EA335}" presName="parentText" presStyleLbl="node1" presStyleIdx="2" presStyleCnt="3">
        <dgm:presLayoutVars>
          <dgm:chMax val="0"/>
          <dgm:bulletEnabled val="1"/>
        </dgm:presLayoutVars>
      </dgm:prSet>
      <dgm:spPr/>
      <dgm:t>
        <a:bodyPr/>
        <a:lstStyle/>
        <a:p>
          <a:endParaRPr lang="en-US"/>
        </a:p>
      </dgm:t>
    </dgm:pt>
    <dgm:pt modelId="{A861C4D7-4304-4D1F-8FB9-538B451E933E}" type="pres">
      <dgm:prSet presAssocID="{88B3AF95-ABD7-4D7D-B9E2-71AFCF4EA335}" presName="negativeSpace" presStyleCnt="0"/>
      <dgm:spPr/>
    </dgm:pt>
    <dgm:pt modelId="{8AA111FD-6869-49F4-BF82-7FD930A1027D}" type="pres">
      <dgm:prSet presAssocID="{88B3AF95-ABD7-4D7D-B9E2-71AFCF4EA335}" presName="childText" presStyleLbl="conFgAcc1" presStyleIdx="2" presStyleCnt="3">
        <dgm:presLayoutVars>
          <dgm:bulletEnabled val="1"/>
        </dgm:presLayoutVars>
      </dgm:prSet>
      <dgm:spPr/>
      <dgm:t>
        <a:bodyPr/>
        <a:lstStyle/>
        <a:p>
          <a:endParaRPr lang="en-US"/>
        </a:p>
      </dgm:t>
    </dgm:pt>
  </dgm:ptLst>
  <dgm:cxnLst>
    <dgm:cxn modelId="{495BA3F3-1FE2-4DE1-A6EE-742D11381E0D}" srcId="{88B3AF95-ABD7-4D7D-B9E2-71AFCF4EA335}" destId="{8D4AC542-0562-4F5E-9DAC-362A6C98A5AE}" srcOrd="0" destOrd="0" parTransId="{20AF9671-798C-464B-BC7D-9B2D6936DEC8}" sibTransId="{B5BD70B9-4FF6-4327-A9EE-F3A0432D4B91}"/>
    <dgm:cxn modelId="{8473D600-4122-449E-AB89-E215E3EAB124}" type="presOf" srcId="{3BA14661-DD35-4C76-B428-B65E07821719}" destId="{0C6500B7-2C8C-40D9-B330-E795A6E2F183}" srcOrd="0" destOrd="0" presId="urn:microsoft.com/office/officeart/2005/8/layout/list1"/>
    <dgm:cxn modelId="{4E441B60-A210-4FD2-A9C6-BCD80AACB24B}" srcId="{1291723B-10D3-40A2-9DAB-D6353105AA8A}" destId="{AF4F98C8-0562-4266-83CB-E78C5D100523}" srcOrd="0" destOrd="0" parTransId="{0870C670-991D-4494-B66D-E846EFA900D0}" sibTransId="{BA4E41B1-0793-4B5F-B9FD-50D0BE5770FD}"/>
    <dgm:cxn modelId="{B2531D34-23AB-479D-872A-D4F1C88C364E}" type="presOf" srcId="{AF4F98C8-0562-4266-83CB-E78C5D100523}" destId="{7FC5C211-26E1-46CE-B508-843E66A7AE46}" srcOrd="0" destOrd="0" presId="urn:microsoft.com/office/officeart/2005/8/layout/list1"/>
    <dgm:cxn modelId="{30B6950E-AF82-41AC-B535-4826AD943F16}" type="presOf" srcId="{88B3AF95-ABD7-4D7D-B9E2-71AFCF4EA335}" destId="{CA2911CC-5E0F-45E2-AF58-5F166F786736}" srcOrd="0" destOrd="0" presId="urn:microsoft.com/office/officeart/2005/8/layout/list1"/>
    <dgm:cxn modelId="{826A38B6-E778-4420-9C12-525DE0418DE6}" type="presOf" srcId="{88B3AF95-ABD7-4D7D-B9E2-71AFCF4EA335}" destId="{E4443F70-B708-4BF7-9AD0-E2C624EFC051}" srcOrd="1" destOrd="0" presId="urn:microsoft.com/office/officeart/2005/8/layout/list1"/>
    <dgm:cxn modelId="{11165161-3C6B-4862-8D31-593706460F99}" type="presOf" srcId="{97DC6D1E-F674-49A8-8BF3-3FD61B51C024}" destId="{B33F900F-57FD-4A67-8D60-764F03BEB0B1}" srcOrd="1" destOrd="0" presId="urn:microsoft.com/office/officeart/2005/8/layout/list1"/>
    <dgm:cxn modelId="{D752BB78-FF3C-4E3F-924F-77ABF0F334AF}" type="presOf" srcId="{8D4AC542-0562-4F5E-9DAC-362A6C98A5AE}" destId="{8AA111FD-6869-49F4-BF82-7FD930A1027D}" srcOrd="0" destOrd="0" presId="urn:microsoft.com/office/officeart/2005/8/layout/list1"/>
    <dgm:cxn modelId="{75F069EF-A61A-4B49-8010-3E6BA7C829E3}" srcId="{9C045A98-CBC6-4B86-887D-7491ADD42970}" destId="{88B3AF95-ABD7-4D7D-B9E2-71AFCF4EA335}" srcOrd="2" destOrd="0" parTransId="{2726370E-7413-4B29-8263-FC93E13DDD11}" sibTransId="{B8EAFC68-7D53-4119-960E-5DF418C39987}"/>
    <dgm:cxn modelId="{E2405B7C-F682-43A2-868A-2310464C2E80}" type="presOf" srcId="{9C045A98-CBC6-4B86-887D-7491ADD42970}" destId="{FC55C20B-3E13-429F-82A6-0A10EEA8F702}" srcOrd="0" destOrd="0" presId="urn:microsoft.com/office/officeart/2005/8/layout/list1"/>
    <dgm:cxn modelId="{5A2603F9-5FED-4A9E-8D0B-4404D0ADCA58}" srcId="{9C045A98-CBC6-4B86-887D-7491ADD42970}" destId="{97DC6D1E-F674-49A8-8BF3-3FD61B51C024}" srcOrd="0" destOrd="0" parTransId="{3D46D366-4372-467E-A447-5FE7680B2C9F}" sibTransId="{38455FB1-CC48-481C-A971-7F2E0A24213D}"/>
    <dgm:cxn modelId="{F89740A2-C0F0-48A8-B2B1-188AA423B089}" type="presOf" srcId="{1291723B-10D3-40A2-9DAB-D6353105AA8A}" destId="{38856890-C05F-468E-875E-D8ED87A40D11}" srcOrd="1" destOrd="0" presId="urn:microsoft.com/office/officeart/2005/8/layout/list1"/>
    <dgm:cxn modelId="{FBE8E52E-4510-42C5-A9A0-081BB0F99676}" type="presOf" srcId="{97DC6D1E-F674-49A8-8BF3-3FD61B51C024}" destId="{C6E5F185-7B89-4C1A-B4BF-D4D33761B3D1}" srcOrd="0" destOrd="0" presId="urn:microsoft.com/office/officeart/2005/8/layout/list1"/>
    <dgm:cxn modelId="{1B58B422-CE96-4DBA-BF42-3C8DE69DA44F}" srcId="{97DC6D1E-F674-49A8-8BF3-3FD61B51C024}" destId="{3BA14661-DD35-4C76-B428-B65E07821719}" srcOrd="0" destOrd="0" parTransId="{C87BB1D2-DAF5-4ADE-8E67-B35804EBCC7A}" sibTransId="{FEC8E2CA-BA81-4CF3-A472-3482E06BDA48}"/>
    <dgm:cxn modelId="{FDDFA17B-BB1B-43BF-8C31-59E95BD98758}" srcId="{9C045A98-CBC6-4B86-887D-7491ADD42970}" destId="{1291723B-10D3-40A2-9DAB-D6353105AA8A}" srcOrd="1" destOrd="0" parTransId="{A7C692BB-B377-4399-BF7E-B56F7107D686}" sibTransId="{F9C09890-E0F1-4475-B234-85970480BDD1}"/>
    <dgm:cxn modelId="{3B513630-40F3-478F-9113-F3FCC52939B1}" type="presOf" srcId="{1291723B-10D3-40A2-9DAB-D6353105AA8A}" destId="{137C00BB-33D4-4716-8FA4-767BA3321325}" srcOrd="0" destOrd="0" presId="urn:microsoft.com/office/officeart/2005/8/layout/list1"/>
    <dgm:cxn modelId="{E1A14251-2EB0-45E7-9FF3-818A971A02A8}" type="presParOf" srcId="{FC55C20B-3E13-429F-82A6-0A10EEA8F702}" destId="{FEC49D95-FAE9-4829-955C-6373D7B9AC15}" srcOrd="0" destOrd="0" presId="urn:microsoft.com/office/officeart/2005/8/layout/list1"/>
    <dgm:cxn modelId="{8954A5CB-EE90-430F-A92B-94C93AB125D8}" type="presParOf" srcId="{FEC49D95-FAE9-4829-955C-6373D7B9AC15}" destId="{C6E5F185-7B89-4C1A-B4BF-D4D33761B3D1}" srcOrd="0" destOrd="0" presId="urn:microsoft.com/office/officeart/2005/8/layout/list1"/>
    <dgm:cxn modelId="{A0E0DB7E-48EA-413A-B0BF-CB378AEF3258}" type="presParOf" srcId="{FEC49D95-FAE9-4829-955C-6373D7B9AC15}" destId="{B33F900F-57FD-4A67-8D60-764F03BEB0B1}" srcOrd="1" destOrd="0" presId="urn:microsoft.com/office/officeart/2005/8/layout/list1"/>
    <dgm:cxn modelId="{8C0086E9-3BC7-48A4-8673-0A7F222523CC}" type="presParOf" srcId="{FC55C20B-3E13-429F-82A6-0A10EEA8F702}" destId="{C53037DB-949E-46DD-87A4-45159F2C2005}" srcOrd="1" destOrd="0" presId="urn:microsoft.com/office/officeart/2005/8/layout/list1"/>
    <dgm:cxn modelId="{17027C25-9D36-49D7-8E63-3E252A754A92}" type="presParOf" srcId="{FC55C20B-3E13-429F-82A6-0A10EEA8F702}" destId="{0C6500B7-2C8C-40D9-B330-E795A6E2F183}" srcOrd="2" destOrd="0" presId="urn:microsoft.com/office/officeart/2005/8/layout/list1"/>
    <dgm:cxn modelId="{DF7133FA-A147-4003-9AAF-A2DDDB673B88}" type="presParOf" srcId="{FC55C20B-3E13-429F-82A6-0A10EEA8F702}" destId="{5151F0AA-EB26-48DE-A2A9-87040E5DBAB0}" srcOrd="3" destOrd="0" presId="urn:microsoft.com/office/officeart/2005/8/layout/list1"/>
    <dgm:cxn modelId="{B8E0C6A5-AD5F-4446-A8DE-5029FD61F489}" type="presParOf" srcId="{FC55C20B-3E13-429F-82A6-0A10EEA8F702}" destId="{4AF85150-2BBE-4733-AD12-6FC7FC52AD16}" srcOrd="4" destOrd="0" presId="urn:microsoft.com/office/officeart/2005/8/layout/list1"/>
    <dgm:cxn modelId="{8D3DC938-2BF8-46D0-BAF3-131FA37B84E9}" type="presParOf" srcId="{4AF85150-2BBE-4733-AD12-6FC7FC52AD16}" destId="{137C00BB-33D4-4716-8FA4-767BA3321325}" srcOrd="0" destOrd="0" presId="urn:microsoft.com/office/officeart/2005/8/layout/list1"/>
    <dgm:cxn modelId="{3E0C1616-3AD5-4584-8EB6-D9B9BB8EDAE6}" type="presParOf" srcId="{4AF85150-2BBE-4733-AD12-6FC7FC52AD16}" destId="{38856890-C05F-468E-875E-D8ED87A40D11}" srcOrd="1" destOrd="0" presId="urn:microsoft.com/office/officeart/2005/8/layout/list1"/>
    <dgm:cxn modelId="{CF4E30C8-C88D-4AA1-AC72-63B68D66D221}" type="presParOf" srcId="{FC55C20B-3E13-429F-82A6-0A10EEA8F702}" destId="{409A6956-DF73-486C-A2FF-F6A2439AA02F}" srcOrd="5" destOrd="0" presId="urn:microsoft.com/office/officeart/2005/8/layout/list1"/>
    <dgm:cxn modelId="{CA39796E-9F00-4E8B-B521-05C877FD57DB}" type="presParOf" srcId="{FC55C20B-3E13-429F-82A6-0A10EEA8F702}" destId="{7FC5C211-26E1-46CE-B508-843E66A7AE46}" srcOrd="6" destOrd="0" presId="urn:microsoft.com/office/officeart/2005/8/layout/list1"/>
    <dgm:cxn modelId="{73FEC222-16C8-4292-BE23-7C7407DF644A}" type="presParOf" srcId="{FC55C20B-3E13-429F-82A6-0A10EEA8F702}" destId="{39BE7069-9BAE-4124-A547-79ABB9E2934C}" srcOrd="7" destOrd="0" presId="urn:microsoft.com/office/officeart/2005/8/layout/list1"/>
    <dgm:cxn modelId="{11B9EAB6-95AE-4380-BFDD-E1D7AE2B21B8}" type="presParOf" srcId="{FC55C20B-3E13-429F-82A6-0A10EEA8F702}" destId="{754B8FE4-0B3A-43DB-B4C8-6EB01FECF255}" srcOrd="8" destOrd="0" presId="urn:microsoft.com/office/officeart/2005/8/layout/list1"/>
    <dgm:cxn modelId="{DB06DA3D-3D6B-48F6-AA23-4F9AC3909D60}" type="presParOf" srcId="{754B8FE4-0B3A-43DB-B4C8-6EB01FECF255}" destId="{CA2911CC-5E0F-45E2-AF58-5F166F786736}" srcOrd="0" destOrd="0" presId="urn:microsoft.com/office/officeart/2005/8/layout/list1"/>
    <dgm:cxn modelId="{3488337A-C9A3-4CA1-BAE6-64FB4481DF1A}" type="presParOf" srcId="{754B8FE4-0B3A-43DB-B4C8-6EB01FECF255}" destId="{E4443F70-B708-4BF7-9AD0-E2C624EFC051}" srcOrd="1" destOrd="0" presId="urn:microsoft.com/office/officeart/2005/8/layout/list1"/>
    <dgm:cxn modelId="{0AB6E50A-1675-4CBB-944D-DCA96133EF73}" type="presParOf" srcId="{FC55C20B-3E13-429F-82A6-0A10EEA8F702}" destId="{A861C4D7-4304-4D1F-8FB9-538B451E933E}" srcOrd="9" destOrd="0" presId="urn:microsoft.com/office/officeart/2005/8/layout/list1"/>
    <dgm:cxn modelId="{DE6E7D27-8154-47EA-A4F3-5A5BD53120A6}" type="presParOf" srcId="{FC55C20B-3E13-429F-82A6-0A10EEA8F702}" destId="{8AA111FD-6869-49F4-BF82-7FD930A1027D}"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045A98-CBC6-4B86-887D-7491ADD4297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A52B9D-D749-4954-8F5B-7D6A55A8BCAE}">
      <dgm:prSet custT="1"/>
      <dgm:spPr/>
      <dgm:t>
        <a:bodyPr/>
        <a:lstStyle/>
        <a:p>
          <a:r>
            <a:rPr lang="en-US" sz="1800" dirty="0" smtClean="0">
              <a:latin typeface="+mj-lt"/>
            </a:rPr>
            <a:t>Water supply project</a:t>
          </a:r>
          <a:endParaRPr lang="en-US" sz="1800" dirty="0">
            <a:latin typeface="+mj-lt"/>
          </a:endParaRPr>
        </a:p>
      </dgm:t>
    </dgm:pt>
    <dgm:pt modelId="{58560DFA-EBFD-4F91-AA7F-9E778A4F21CB}" type="parTrans" cxnId="{6165259E-9D67-4269-9DE5-131FBFE43525}">
      <dgm:prSet/>
      <dgm:spPr/>
      <dgm:t>
        <a:bodyPr/>
        <a:lstStyle/>
        <a:p>
          <a:endParaRPr lang="en-US"/>
        </a:p>
      </dgm:t>
    </dgm:pt>
    <dgm:pt modelId="{DE070486-4DA9-4BE8-AA87-3E9E44879EB9}" type="sibTrans" cxnId="{6165259E-9D67-4269-9DE5-131FBFE43525}">
      <dgm:prSet/>
      <dgm:spPr/>
      <dgm:t>
        <a:bodyPr/>
        <a:lstStyle/>
        <a:p>
          <a:endParaRPr lang="en-US"/>
        </a:p>
      </dgm:t>
    </dgm:pt>
    <dgm:pt modelId="{C019D894-40B3-40E0-8945-30878FDADE57}">
      <dgm:prSet custT="1"/>
      <dgm:spPr/>
      <dgm:t>
        <a:bodyPr/>
        <a:lstStyle/>
        <a:p>
          <a:r>
            <a:rPr lang="en-US" sz="1400" b="0" i="0" dirty="0" smtClean="0">
              <a:latin typeface="+mj-lt"/>
            </a:rPr>
            <a:t>The key objective of the project is to provide safe and equitable 24×7 metered water to the entire city. PMC has utilized INR41.27 million of the bond proceeds so far and invested the remaining proceeds in a fixed deposit. The construction of reservoirs component of the project, which is underway, is being funded through Atal Mission for Rejuvenation and Urban Transformation grants. The balance amount from the bond proceeds will be used to fund the pipeline and metering works, which are likely to commence from November 2018. PMC targets to complete the water supply project by the end of 2022.</a:t>
          </a:r>
          <a:endParaRPr lang="en-US" sz="1400" dirty="0">
            <a:latin typeface="+mj-lt"/>
          </a:endParaRPr>
        </a:p>
      </dgm:t>
    </dgm:pt>
    <dgm:pt modelId="{41DB3FEB-9D24-4E3C-AE68-BFC1E49DA857}" type="parTrans" cxnId="{5970DC06-53B7-4882-8DA4-96AFBE506638}">
      <dgm:prSet/>
      <dgm:spPr/>
      <dgm:t>
        <a:bodyPr/>
        <a:lstStyle/>
        <a:p>
          <a:endParaRPr lang="en-US"/>
        </a:p>
      </dgm:t>
    </dgm:pt>
    <dgm:pt modelId="{B100EE4A-F1CB-473A-B7F9-078CED42902A}" type="sibTrans" cxnId="{5970DC06-53B7-4882-8DA4-96AFBE506638}">
      <dgm:prSet/>
      <dgm:spPr/>
      <dgm:t>
        <a:bodyPr/>
        <a:lstStyle/>
        <a:p>
          <a:endParaRPr lang="en-US"/>
        </a:p>
      </dgm:t>
    </dgm:pt>
    <dgm:pt modelId="{9BFFA4FD-5899-42C1-ADDA-1DBCB2DDB606}">
      <dgm:prSet custT="1"/>
      <dgm:spPr/>
      <dgm:t>
        <a:bodyPr/>
        <a:lstStyle/>
        <a:p>
          <a:r>
            <a:rPr lang="en-US" sz="1800" dirty="0" smtClean="0">
              <a:latin typeface="+mj-lt"/>
            </a:rPr>
            <a:t>Adherence to servicing mechanism</a:t>
          </a:r>
          <a:endParaRPr lang="en-US" sz="1800" dirty="0">
            <a:latin typeface="+mj-lt"/>
          </a:endParaRPr>
        </a:p>
      </dgm:t>
    </dgm:pt>
    <dgm:pt modelId="{0414AD1E-E7E2-4400-BE25-66A11F1E8D38}" type="parTrans" cxnId="{8A0B02BA-2BF4-4DB6-8F1A-8648ED76E2D6}">
      <dgm:prSet/>
      <dgm:spPr/>
      <dgm:t>
        <a:bodyPr/>
        <a:lstStyle/>
        <a:p>
          <a:endParaRPr lang="en-US"/>
        </a:p>
      </dgm:t>
    </dgm:pt>
    <dgm:pt modelId="{65F7A2C4-812C-44AA-A30F-C5609B7FF950}" type="sibTrans" cxnId="{8A0B02BA-2BF4-4DB6-8F1A-8648ED76E2D6}">
      <dgm:prSet/>
      <dgm:spPr/>
      <dgm:t>
        <a:bodyPr/>
        <a:lstStyle/>
        <a:p>
          <a:endParaRPr lang="en-US"/>
        </a:p>
      </dgm:t>
    </dgm:pt>
    <dgm:pt modelId="{6CF52A67-6967-4D7E-9719-B2FD9FAD6343}">
      <dgm:prSet custT="1"/>
      <dgm:spPr/>
      <dgm:t>
        <a:bodyPr/>
        <a:lstStyle/>
        <a:p>
          <a:r>
            <a:rPr lang="en-US" sz="1400" b="0" i="0" dirty="0" smtClean="0">
              <a:latin typeface="+mj-lt"/>
            </a:rPr>
            <a:t>PMC has a structured payment mechanism in place for the timely servicing of both interest and principal. The mechanism includes an escrow account (where property tax collections are parked), a debt service reserve account, an interest payment account and a sinking fund account. All accounts (escrow, debt service reserve, interest payment and sinking fund) are monitored by the debenture trustee. Property tax due to PMC is collected and deposited every month in a separate no-lien escrow account for the debt servicing of bonds.</a:t>
          </a:r>
          <a:endParaRPr lang="en-US" sz="1400" dirty="0">
            <a:latin typeface="+mj-lt"/>
          </a:endParaRPr>
        </a:p>
      </dgm:t>
    </dgm:pt>
    <dgm:pt modelId="{1F29EC6B-FC8A-40BF-891A-3F53E7ABCBFA}" type="parTrans" cxnId="{DFFFC9C3-F309-4A1D-83B6-2368EC54149D}">
      <dgm:prSet/>
      <dgm:spPr/>
      <dgm:t>
        <a:bodyPr/>
        <a:lstStyle/>
        <a:p>
          <a:endParaRPr lang="en-US"/>
        </a:p>
      </dgm:t>
    </dgm:pt>
    <dgm:pt modelId="{BA53016B-5C87-46BB-A020-DE1C1104EE64}" type="sibTrans" cxnId="{DFFFC9C3-F309-4A1D-83B6-2368EC54149D}">
      <dgm:prSet/>
      <dgm:spPr/>
      <dgm:t>
        <a:bodyPr/>
        <a:lstStyle/>
        <a:p>
          <a:endParaRPr lang="en-US"/>
        </a:p>
      </dgm:t>
    </dgm:pt>
    <dgm:pt modelId="{D38FE809-1324-482F-9209-85C75E9D671D}">
      <dgm:prSet custT="1"/>
      <dgm:spPr/>
      <dgm:t>
        <a:bodyPr/>
        <a:lstStyle/>
        <a:p>
          <a:r>
            <a:rPr lang="en-US" sz="1800" dirty="0" smtClean="0">
              <a:latin typeface="+mj-lt"/>
            </a:rPr>
            <a:t>Conditions on further borrowing</a:t>
          </a:r>
          <a:endParaRPr lang="en-US" sz="1800" dirty="0">
            <a:latin typeface="+mj-lt"/>
          </a:endParaRPr>
        </a:p>
      </dgm:t>
    </dgm:pt>
    <dgm:pt modelId="{06C72B89-7239-45BE-99C6-68B27200C7BA}" type="parTrans" cxnId="{5C61D54B-6312-4142-A725-2584C83276F9}">
      <dgm:prSet/>
      <dgm:spPr/>
      <dgm:t>
        <a:bodyPr/>
        <a:lstStyle/>
        <a:p>
          <a:endParaRPr lang="en-US"/>
        </a:p>
      </dgm:t>
    </dgm:pt>
    <dgm:pt modelId="{1E93770F-9857-486D-B7A4-D37AF4779817}" type="sibTrans" cxnId="{5C61D54B-6312-4142-A725-2584C83276F9}">
      <dgm:prSet/>
      <dgm:spPr/>
      <dgm:t>
        <a:bodyPr/>
        <a:lstStyle/>
        <a:p>
          <a:endParaRPr lang="en-US"/>
        </a:p>
      </dgm:t>
    </dgm:pt>
    <dgm:pt modelId="{E9173D41-C75C-4BF5-B223-AE8299AEB2B1}">
      <dgm:prSet custT="1"/>
      <dgm:spPr/>
      <dgm:t>
        <a:bodyPr/>
        <a:lstStyle/>
        <a:p>
          <a:r>
            <a:rPr lang="en-US" sz="1400" b="0" i="0" dirty="0" smtClean="0">
              <a:latin typeface="+mj-lt"/>
            </a:rPr>
            <a:t>The ratings are supported by the conditions pertaining to future borrowings by PMC. The total amount collected in the escrow account shall have to be at least 1.25x of the debt servicing requirement on an annual basis.</a:t>
          </a:r>
          <a:endParaRPr lang="en-US" sz="1400" dirty="0">
            <a:latin typeface="+mj-lt"/>
          </a:endParaRPr>
        </a:p>
      </dgm:t>
    </dgm:pt>
    <dgm:pt modelId="{CE9C4093-18E9-413C-A29D-B9A7B33DA432}" type="parTrans" cxnId="{D7FAD319-D309-45CF-9948-2FAAB3D5A862}">
      <dgm:prSet/>
      <dgm:spPr/>
      <dgm:t>
        <a:bodyPr/>
        <a:lstStyle/>
        <a:p>
          <a:endParaRPr lang="en-US"/>
        </a:p>
      </dgm:t>
    </dgm:pt>
    <dgm:pt modelId="{1754315C-4D04-46B1-BD4B-0E1000632CD0}" type="sibTrans" cxnId="{D7FAD319-D309-45CF-9948-2FAAB3D5A862}">
      <dgm:prSet/>
      <dgm:spPr/>
      <dgm:t>
        <a:bodyPr/>
        <a:lstStyle/>
        <a:p>
          <a:endParaRPr lang="en-US"/>
        </a:p>
      </dgm:t>
    </dgm:pt>
    <dgm:pt modelId="{FC55C20B-3E13-429F-82A6-0A10EEA8F702}" type="pres">
      <dgm:prSet presAssocID="{9C045A98-CBC6-4B86-887D-7491ADD42970}" presName="linear" presStyleCnt="0">
        <dgm:presLayoutVars>
          <dgm:dir/>
          <dgm:animLvl val="lvl"/>
          <dgm:resizeHandles val="exact"/>
        </dgm:presLayoutVars>
      </dgm:prSet>
      <dgm:spPr/>
      <dgm:t>
        <a:bodyPr/>
        <a:lstStyle/>
        <a:p>
          <a:endParaRPr lang="en-US"/>
        </a:p>
      </dgm:t>
    </dgm:pt>
    <dgm:pt modelId="{641C4992-FF73-4A2F-9097-84827583E11D}" type="pres">
      <dgm:prSet presAssocID="{A0A52B9D-D749-4954-8F5B-7D6A55A8BCAE}" presName="parentLin" presStyleCnt="0"/>
      <dgm:spPr/>
    </dgm:pt>
    <dgm:pt modelId="{DDA565F0-EE90-46D9-B779-7AE2AF4AA968}" type="pres">
      <dgm:prSet presAssocID="{A0A52B9D-D749-4954-8F5B-7D6A55A8BCAE}" presName="parentLeftMargin" presStyleLbl="node1" presStyleIdx="0" presStyleCnt="3"/>
      <dgm:spPr/>
      <dgm:t>
        <a:bodyPr/>
        <a:lstStyle/>
        <a:p>
          <a:endParaRPr lang="en-US"/>
        </a:p>
      </dgm:t>
    </dgm:pt>
    <dgm:pt modelId="{68074C69-2C29-4007-924C-5B9D5D47716E}" type="pres">
      <dgm:prSet presAssocID="{A0A52B9D-D749-4954-8F5B-7D6A55A8BCAE}" presName="parentText" presStyleLbl="node1" presStyleIdx="0" presStyleCnt="3">
        <dgm:presLayoutVars>
          <dgm:chMax val="0"/>
          <dgm:bulletEnabled val="1"/>
        </dgm:presLayoutVars>
      </dgm:prSet>
      <dgm:spPr/>
      <dgm:t>
        <a:bodyPr/>
        <a:lstStyle/>
        <a:p>
          <a:endParaRPr lang="en-US"/>
        </a:p>
      </dgm:t>
    </dgm:pt>
    <dgm:pt modelId="{1F71DDCB-8FD5-4854-889C-417799EFFDD6}" type="pres">
      <dgm:prSet presAssocID="{A0A52B9D-D749-4954-8F5B-7D6A55A8BCAE}" presName="negativeSpace" presStyleCnt="0"/>
      <dgm:spPr/>
    </dgm:pt>
    <dgm:pt modelId="{1EF9C3C6-853F-4824-BFAC-2DEA8745E57F}" type="pres">
      <dgm:prSet presAssocID="{A0A52B9D-D749-4954-8F5B-7D6A55A8BCAE}" presName="childText" presStyleLbl="conFgAcc1" presStyleIdx="0" presStyleCnt="3">
        <dgm:presLayoutVars>
          <dgm:bulletEnabled val="1"/>
        </dgm:presLayoutVars>
      </dgm:prSet>
      <dgm:spPr/>
      <dgm:t>
        <a:bodyPr/>
        <a:lstStyle/>
        <a:p>
          <a:endParaRPr lang="en-US"/>
        </a:p>
      </dgm:t>
    </dgm:pt>
    <dgm:pt modelId="{0FA1C4C3-3403-4A41-B5FB-A875EA6383A6}" type="pres">
      <dgm:prSet presAssocID="{DE070486-4DA9-4BE8-AA87-3E9E44879EB9}" presName="spaceBetweenRectangles" presStyleCnt="0"/>
      <dgm:spPr/>
    </dgm:pt>
    <dgm:pt modelId="{A195D5B3-22BD-4201-9646-2FFC15F2CC1E}" type="pres">
      <dgm:prSet presAssocID="{9BFFA4FD-5899-42C1-ADDA-1DBCB2DDB606}" presName="parentLin" presStyleCnt="0"/>
      <dgm:spPr/>
    </dgm:pt>
    <dgm:pt modelId="{22E3CAA2-6AA5-4657-AF62-C9D3A2075597}" type="pres">
      <dgm:prSet presAssocID="{9BFFA4FD-5899-42C1-ADDA-1DBCB2DDB606}" presName="parentLeftMargin" presStyleLbl="node1" presStyleIdx="0" presStyleCnt="3"/>
      <dgm:spPr/>
      <dgm:t>
        <a:bodyPr/>
        <a:lstStyle/>
        <a:p>
          <a:endParaRPr lang="en-US"/>
        </a:p>
      </dgm:t>
    </dgm:pt>
    <dgm:pt modelId="{06F20540-A799-4D63-83B9-5D40C91CE466}" type="pres">
      <dgm:prSet presAssocID="{9BFFA4FD-5899-42C1-ADDA-1DBCB2DDB606}" presName="parentText" presStyleLbl="node1" presStyleIdx="1" presStyleCnt="3">
        <dgm:presLayoutVars>
          <dgm:chMax val="0"/>
          <dgm:bulletEnabled val="1"/>
        </dgm:presLayoutVars>
      </dgm:prSet>
      <dgm:spPr/>
      <dgm:t>
        <a:bodyPr/>
        <a:lstStyle/>
        <a:p>
          <a:endParaRPr lang="en-US"/>
        </a:p>
      </dgm:t>
    </dgm:pt>
    <dgm:pt modelId="{0256F139-0654-4AED-9EA0-3853DCADEA60}" type="pres">
      <dgm:prSet presAssocID="{9BFFA4FD-5899-42C1-ADDA-1DBCB2DDB606}" presName="negativeSpace" presStyleCnt="0"/>
      <dgm:spPr/>
    </dgm:pt>
    <dgm:pt modelId="{AC7EB834-1D4B-4670-8CCE-73C1CA2853CE}" type="pres">
      <dgm:prSet presAssocID="{9BFFA4FD-5899-42C1-ADDA-1DBCB2DDB606}" presName="childText" presStyleLbl="conFgAcc1" presStyleIdx="1" presStyleCnt="3">
        <dgm:presLayoutVars>
          <dgm:bulletEnabled val="1"/>
        </dgm:presLayoutVars>
      </dgm:prSet>
      <dgm:spPr/>
      <dgm:t>
        <a:bodyPr/>
        <a:lstStyle/>
        <a:p>
          <a:endParaRPr lang="en-US"/>
        </a:p>
      </dgm:t>
    </dgm:pt>
    <dgm:pt modelId="{0B0A0D1B-E414-4669-A788-C66470159916}" type="pres">
      <dgm:prSet presAssocID="{65F7A2C4-812C-44AA-A30F-C5609B7FF950}" presName="spaceBetweenRectangles" presStyleCnt="0"/>
      <dgm:spPr/>
    </dgm:pt>
    <dgm:pt modelId="{F2D2E043-1939-49EE-85A7-E6DCCFCFC5B7}" type="pres">
      <dgm:prSet presAssocID="{D38FE809-1324-482F-9209-85C75E9D671D}" presName="parentLin" presStyleCnt="0"/>
      <dgm:spPr/>
    </dgm:pt>
    <dgm:pt modelId="{26D89C36-9A9A-4DBF-B4E5-C427D4C6ED95}" type="pres">
      <dgm:prSet presAssocID="{D38FE809-1324-482F-9209-85C75E9D671D}" presName="parentLeftMargin" presStyleLbl="node1" presStyleIdx="1" presStyleCnt="3"/>
      <dgm:spPr/>
      <dgm:t>
        <a:bodyPr/>
        <a:lstStyle/>
        <a:p>
          <a:endParaRPr lang="en-US"/>
        </a:p>
      </dgm:t>
    </dgm:pt>
    <dgm:pt modelId="{21D199E6-D1FC-42BB-9FFC-ACBADD5ABD63}" type="pres">
      <dgm:prSet presAssocID="{D38FE809-1324-482F-9209-85C75E9D671D}" presName="parentText" presStyleLbl="node1" presStyleIdx="2" presStyleCnt="3">
        <dgm:presLayoutVars>
          <dgm:chMax val="0"/>
          <dgm:bulletEnabled val="1"/>
        </dgm:presLayoutVars>
      </dgm:prSet>
      <dgm:spPr/>
      <dgm:t>
        <a:bodyPr/>
        <a:lstStyle/>
        <a:p>
          <a:endParaRPr lang="en-US"/>
        </a:p>
      </dgm:t>
    </dgm:pt>
    <dgm:pt modelId="{2484818F-D3BD-4669-9E8D-87705085AF04}" type="pres">
      <dgm:prSet presAssocID="{D38FE809-1324-482F-9209-85C75E9D671D}" presName="negativeSpace" presStyleCnt="0"/>
      <dgm:spPr/>
    </dgm:pt>
    <dgm:pt modelId="{3893D5E9-47D8-4116-9A59-4DE7C71B59A2}" type="pres">
      <dgm:prSet presAssocID="{D38FE809-1324-482F-9209-85C75E9D671D}" presName="childText" presStyleLbl="conFgAcc1" presStyleIdx="2" presStyleCnt="3">
        <dgm:presLayoutVars>
          <dgm:bulletEnabled val="1"/>
        </dgm:presLayoutVars>
      </dgm:prSet>
      <dgm:spPr/>
      <dgm:t>
        <a:bodyPr/>
        <a:lstStyle/>
        <a:p>
          <a:endParaRPr lang="en-US"/>
        </a:p>
      </dgm:t>
    </dgm:pt>
  </dgm:ptLst>
  <dgm:cxnLst>
    <dgm:cxn modelId="{6165259E-9D67-4269-9DE5-131FBFE43525}" srcId="{9C045A98-CBC6-4B86-887D-7491ADD42970}" destId="{A0A52B9D-D749-4954-8F5B-7D6A55A8BCAE}" srcOrd="0" destOrd="0" parTransId="{58560DFA-EBFD-4F91-AA7F-9E778A4F21CB}" sibTransId="{DE070486-4DA9-4BE8-AA87-3E9E44879EB9}"/>
    <dgm:cxn modelId="{952F5756-7DA8-4296-ACE2-25F97388F18B}" type="presOf" srcId="{C019D894-40B3-40E0-8945-30878FDADE57}" destId="{1EF9C3C6-853F-4824-BFAC-2DEA8745E57F}" srcOrd="0" destOrd="0" presId="urn:microsoft.com/office/officeart/2005/8/layout/list1"/>
    <dgm:cxn modelId="{EBF30234-4776-4E44-B268-63D76B69BCE4}" type="presOf" srcId="{9BFFA4FD-5899-42C1-ADDA-1DBCB2DDB606}" destId="{06F20540-A799-4D63-83B9-5D40C91CE466}" srcOrd="1" destOrd="0" presId="urn:microsoft.com/office/officeart/2005/8/layout/list1"/>
    <dgm:cxn modelId="{AE02AAA1-D2BE-4C6E-B384-AF8821354EFB}" type="presOf" srcId="{A0A52B9D-D749-4954-8F5B-7D6A55A8BCAE}" destId="{DDA565F0-EE90-46D9-B779-7AE2AF4AA968}" srcOrd="0" destOrd="0" presId="urn:microsoft.com/office/officeart/2005/8/layout/list1"/>
    <dgm:cxn modelId="{5C61D54B-6312-4142-A725-2584C83276F9}" srcId="{9C045A98-CBC6-4B86-887D-7491ADD42970}" destId="{D38FE809-1324-482F-9209-85C75E9D671D}" srcOrd="2" destOrd="0" parTransId="{06C72B89-7239-45BE-99C6-68B27200C7BA}" sibTransId="{1E93770F-9857-486D-B7A4-D37AF4779817}"/>
    <dgm:cxn modelId="{811DB720-B6C7-4D39-B0FA-1E6C553751F5}" type="presOf" srcId="{9BFFA4FD-5899-42C1-ADDA-1DBCB2DDB606}" destId="{22E3CAA2-6AA5-4657-AF62-C9D3A2075597}" srcOrd="0" destOrd="0" presId="urn:microsoft.com/office/officeart/2005/8/layout/list1"/>
    <dgm:cxn modelId="{69F8E520-F87C-4982-BE6D-F0FEBD27EC48}" type="presOf" srcId="{6CF52A67-6967-4D7E-9719-B2FD9FAD6343}" destId="{AC7EB834-1D4B-4670-8CCE-73C1CA2853CE}" srcOrd="0" destOrd="0" presId="urn:microsoft.com/office/officeart/2005/8/layout/list1"/>
    <dgm:cxn modelId="{E9BCBA6D-946A-46C0-BB4E-20C5903461DE}" type="presOf" srcId="{A0A52B9D-D749-4954-8F5B-7D6A55A8BCAE}" destId="{68074C69-2C29-4007-924C-5B9D5D47716E}" srcOrd="1" destOrd="0" presId="urn:microsoft.com/office/officeart/2005/8/layout/list1"/>
    <dgm:cxn modelId="{E2405B7C-F682-43A2-868A-2310464C2E80}" type="presOf" srcId="{9C045A98-CBC6-4B86-887D-7491ADD42970}" destId="{FC55C20B-3E13-429F-82A6-0A10EEA8F702}" srcOrd="0" destOrd="0" presId="urn:microsoft.com/office/officeart/2005/8/layout/list1"/>
    <dgm:cxn modelId="{5970DC06-53B7-4882-8DA4-96AFBE506638}" srcId="{A0A52B9D-D749-4954-8F5B-7D6A55A8BCAE}" destId="{C019D894-40B3-40E0-8945-30878FDADE57}" srcOrd="0" destOrd="0" parTransId="{41DB3FEB-9D24-4E3C-AE68-BFC1E49DA857}" sibTransId="{B100EE4A-F1CB-473A-B7F9-078CED42902A}"/>
    <dgm:cxn modelId="{15D49905-8D76-451A-99FA-2A6D5A4B0A93}" type="presOf" srcId="{E9173D41-C75C-4BF5-B223-AE8299AEB2B1}" destId="{3893D5E9-47D8-4116-9A59-4DE7C71B59A2}" srcOrd="0" destOrd="0" presId="urn:microsoft.com/office/officeart/2005/8/layout/list1"/>
    <dgm:cxn modelId="{8A0B02BA-2BF4-4DB6-8F1A-8648ED76E2D6}" srcId="{9C045A98-CBC6-4B86-887D-7491ADD42970}" destId="{9BFFA4FD-5899-42C1-ADDA-1DBCB2DDB606}" srcOrd="1" destOrd="0" parTransId="{0414AD1E-E7E2-4400-BE25-66A11F1E8D38}" sibTransId="{65F7A2C4-812C-44AA-A30F-C5609B7FF950}"/>
    <dgm:cxn modelId="{D7FAD319-D309-45CF-9948-2FAAB3D5A862}" srcId="{D38FE809-1324-482F-9209-85C75E9D671D}" destId="{E9173D41-C75C-4BF5-B223-AE8299AEB2B1}" srcOrd="0" destOrd="0" parTransId="{CE9C4093-18E9-413C-A29D-B9A7B33DA432}" sibTransId="{1754315C-4D04-46B1-BD4B-0E1000632CD0}"/>
    <dgm:cxn modelId="{DFFFC9C3-F309-4A1D-83B6-2368EC54149D}" srcId="{9BFFA4FD-5899-42C1-ADDA-1DBCB2DDB606}" destId="{6CF52A67-6967-4D7E-9719-B2FD9FAD6343}" srcOrd="0" destOrd="0" parTransId="{1F29EC6B-FC8A-40BF-891A-3F53E7ABCBFA}" sibTransId="{BA53016B-5C87-46BB-A020-DE1C1104EE64}"/>
    <dgm:cxn modelId="{57091FDA-564A-4CF2-8CC5-8014E678B512}" type="presOf" srcId="{D38FE809-1324-482F-9209-85C75E9D671D}" destId="{21D199E6-D1FC-42BB-9FFC-ACBADD5ABD63}" srcOrd="1" destOrd="0" presId="urn:microsoft.com/office/officeart/2005/8/layout/list1"/>
    <dgm:cxn modelId="{16AEFEF8-29EC-4D59-9395-605C0E2FEABB}" type="presOf" srcId="{D38FE809-1324-482F-9209-85C75E9D671D}" destId="{26D89C36-9A9A-4DBF-B4E5-C427D4C6ED95}" srcOrd="0" destOrd="0" presId="urn:microsoft.com/office/officeart/2005/8/layout/list1"/>
    <dgm:cxn modelId="{C0B087F7-B2F4-4C17-A5DA-ED49BF2B9AA4}" type="presParOf" srcId="{FC55C20B-3E13-429F-82A6-0A10EEA8F702}" destId="{641C4992-FF73-4A2F-9097-84827583E11D}" srcOrd="0" destOrd="0" presId="urn:microsoft.com/office/officeart/2005/8/layout/list1"/>
    <dgm:cxn modelId="{D6611403-D0BC-429B-8F29-9116A53EADCC}" type="presParOf" srcId="{641C4992-FF73-4A2F-9097-84827583E11D}" destId="{DDA565F0-EE90-46D9-B779-7AE2AF4AA968}" srcOrd="0" destOrd="0" presId="urn:microsoft.com/office/officeart/2005/8/layout/list1"/>
    <dgm:cxn modelId="{4FDE2450-119E-4845-8991-19297A7103FC}" type="presParOf" srcId="{641C4992-FF73-4A2F-9097-84827583E11D}" destId="{68074C69-2C29-4007-924C-5B9D5D47716E}" srcOrd="1" destOrd="0" presId="urn:microsoft.com/office/officeart/2005/8/layout/list1"/>
    <dgm:cxn modelId="{A244C806-7C9C-434D-909B-D29649AD54BB}" type="presParOf" srcId="{FC55C20B-3E13-429F-82A6-0A10EEA8F702}" destId="{1F71DDCB-8FD5-4854-889C-417799EFFDD6}" srcOrd="1" destOrd="0" presId="urn:microsoft.com/office/officeart/2005/8/layout/list1"/>
    <dgm:cxn modelId="{56066E1F-7E39-4B73-AE32-738957D1B23D}" type="presParOf" srcId="{FC55C20B-3E13-429F-82A6-0A10EEA8F702}" destId="{1EF9C3C6-853F-4824-BFAC-2DEA8745E57F}" srcOrd="2" destOrd="0" presId="urn:microsoft.com/office/officeart/2005/8/layout/list1"/>
    <dgm:cxn modelId="{F2CCB8BD-BA19-454B-8709-55636A0F826C}" type="presParOf" srcId="{FC55C20B-3E13-429F-82A6-0A10EEA8F702}" destId="{0FA1C4C3-3403-4A41-B5FB-A875EA6383A6}" srcOrd="3" destOrd="0" presId="urn:microsoft.com/office/officeart/2005/8/layout/list1"/>
    <dgm:cxn modelId="{7A0828AB-3564-48F2-9320-8C816DC48F16}" type="presParOf" srcId="{FC55C20B-3E13-429F-82A6-0A10EEA8F702}" destId="{A195D5B3-22BD-4201-9646-2FFC15F2CC1E}" srcOrd="4" destOrd="0" presId="urn:microsoft.com/office/officeart/2005/8/layout/list1"/>
    <dgm:cxn modelId="{986EC74D-47C7-4CFB-9C27-32830BB9566A}" type="presParOf" srcId="{A195D5B3-22BD-4201-9646-2FFC15F2CC1E}" destId="{22E3CAA2-6AA5-4657-AF62-C9D3A2075597}" srcOrd="0" destOrd="0" presId="urn:microsoft.com/office/officeart/2005/8/layout/list1"/>
    <dgm:cxn modelId="{E1E04897-6A2B-47FF-B785-FE5612777541}" type="presParOf" srcId="{A195D5B3-22BD-4201-9646-2FFC15F2CC1E}" destId="{06F20540-A799-4D63-83B9-5D40C91CE466}" srcOrd="1" destOrd="0" presId="urn:microsoft.com/office/officeart/2005/8/layout/list1"/>
    <dgm:cxn modelId="{A91CDA44-E50A-41ED-8447-169905C4F2B6}" type="presParOf" srcId="{FC55C20B-3E13-429F-82A6-0A10EEA8F702}" destId="{0256F139-0654-4AED-9EA0-3853DCADEA60}" srcOrd="5" destOrd="0" presId="urn:microsoft.com/office/officeart/2005/8/layout/list1"/>
    <dgm:cxn modelId="{AAD3DD8B-A601-4E0A-94CF-7C63F09A99C5}" type="presParOf" srcId="{FC55C20B-3E13-429F-82A6-0A10EEA8F702}" destId="{AC7EB834-1D4B-4670-8CCE-73C1CA2853CE}" srcOrd="6" destOrd="0" presId="urn:microsoft.com/office/officeart/2005/8/layout/list1"/>
    <dgm:cxn modelId="{D7D262EC-7C55-4378-B8A5-ACE16D936A1C}" type="presParOf" srcId="{FC55C20B-3E13-429F-82A6-0A10EEA8F702}" destId="{0B0A0D1B-E414-4669-A788-C66470159916}" srcOrd="7" destOrd="0" presId="urn:microsoft.com/office/officeart/2005/8/layout/list1"/>
    <dgm:cxn modelId="{BBA24BE8-ABB4-40EE-BA13-D89BBD10E1DC}" type="presParOf" srcId="{FC55C20B-3E13-429F-82A6-0A10EEA8F702}" destId="{F2D2E043-1939-49EE-85A7-E6DCCFCFC5B7}" srcOrd="8" destOrd="0" presId="urn:microsoft.com/office/officeart/2005/8/layout/list1"/>
    <dgm:cxn modelId="{CD5E83AF-122E-40D3-8E03-9CC6A0A2188E}" type="presParOf" srcId="{F2D2E043-1939-49EE-85A7-E6DCCFCFC5B7}" destId="{26D89C36-9A9A-4DBF-B4E5-C427D4C6ED95}" srcOrd="0" destOrd="0" presId="urn:microsoft.com/office/officeart/2005/8/layout/list1"/>
    <dgm:cxn modelId="{D12A873E-F9C5-47AD-95B1-AC1E5D7A4300}" type="presParOf" srcId="{F2D2E043-1939-49EE-85A7-E6DCCFCFC5B7}" destId="{21D199E6-D1FC-42BB-9FFC-ACBADD5ABD63}" srcOrd="1" destOrd="0" presId="urn:microsoft.com/office/officeart/2005/8/layout/list1"/>
    <dgm:cxn modelId="{A789CF01-3E11-43D0-A5AA-379BA2BB2F6F}" type="presParOf" srcId="{FC55C20B-3E13-429F-82A6-0A10EEA8F702}" destId="{2484818F-D3BD-4669-9E8D-87705085AF04}" srcOrd="9" destOrd="0" presId="urn:microsoft.com/office/officeart/2005/8/layout/list1"/>
    <dgm:cxn modelId="{FE12D1BC-7DF1-4AE4-967C-A51755AFAB14}" type="presParOf" srcId="{FC55C20B-3E13-429F-82A6-0A10EEA8F702}" destId="{3893D5E9-47D8-4116-9A59-4DE7C71B59A2}"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A163DC-3F37-4712-806C-98AD6A23D9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985220-3AFD-48AB-A499-F439B8909A5D}">
      <dgm:prSet custT="1"/>
      <dgm:spPr/>
      <dgm:t>
        <a:bodyPr/>
        <a:lstStyle/>
        <a:p>
          <a:pPr rtl="0"/>
          <a:r>
            <a:rPr lang="en-US" sz="1600" dirty="0" smtClean="0">
              <a:latin typeface="+mj-lt"/>
            </a:rPr>
            <a:t>Issuing Municipal Bond can fix the liability for the corporation for entire tenor and help corporation to plan other project with better clarity.</a:t>
          </a:r>
          <a:endParaRPr lang="en-US" sz="1600" dirty="0">
            <a:latin typeface="+mj-lt"/>
          </a:endParaRPr>
        </a:p>
      </dgm:t>
    </dgm:pt>
    <dgm:pt modelId="{F648E76E-8009-4B1C-9CFA-AC069FE6509D}" type="parTrans" cxnId="{4714B1A7-D9CD-499B-9967-7FEFED0463A7}">
      <dgm:prSet/>
      <dgm:spPr/>
      <dgm:t>
        <a:bodyPr/>
        <a:lstStyle/>
        <a:p>
          <a:endParaRPr lang="en-US" sz="1600">
            <a:latin typeface="+mj-lt"/>
          </a:endParaRPr>
        </a:p>
      </dgm:t>
    </dgm:pt>
    <dgm:pt modelId="{4483F6C9-5F56-4D2F-923B-D680CB9E2566}" type="sibTrans" cxnId="{4714B1A7-D9CD-499B-9967-7FEFED0463A7}">
      <dgm:prSet/>
      <dgm:spPr/>
      <dgm:t>
        <a:bodyPr/>
        <a:lstStyle/>
        <a:p>
          <a:endParaRPr lang="en-US" sz="1600">
            <a:latin typeface="+mj-lt"/>
          </a:endParaRPr>
        </a:p>
      </dgm:t>
    </dgm:pt>
    <dgm:pt modelId="{EE5130AC-69E7-4A2A-B072-47A79D16650F}">
      <dgm:prSet custT="1"/>
      <dgm:spPr/>
      <dgm:t>
        <a:bodyPr/>
        <a:lstStyle/>
        <a:p>
          <a:pPr rtl="0"/>
          <a:r>
            <a:rPr lang="en-US" sz="1600" dirty="0" smtClean="0">
              <a:latin typeface="+mj-lt"/>
            </a:rPr>
            <a:t>Municipal bonds have advantages in terms of the size of borrowing and the maturity period, often 10 to 20 years.</a:t>
          </a:r>
          <a:endParaRPr lang="en-US" sz="1600" dirty="0">
            <a:latin typeface="+mj-lt"/>
          </a:endParaRPr>
        </a:p>
      </dgm:t>
    </dgm:pt>
    <dgm:pt modelId="{86F4544F-16B9-4081-9D92-2AD342D4DEAB}" type="parTrans" cxnId="{3EE6C39E-26D6-4C5E-8BE4-02D57ECF7F2A}">
      <dgm:prSet/>
      <dgm:spPr/>
      <dgm:t>
        <a:bodyPr/>
        <a:lstStyle/>
        <a:p>
          <a:endParaRPr lang="en-US" sz="1600">
            <a:latin typeface="+mj-lt"/>
          </a:endParaRPr>
        </a:p>
      </dgm:t>
    </dgm:pt>
    <dgm:pt modelId="{E27B54BD-6777-4226-A01F-B25C3915F916}" type="sibTrans" cxnId="{3EE6C39E-26D6-4C5E-8BE4-02D57ECF7F2A}">
      <dgm:prSet/>
      <dgm:spPr/>
      <dgm:t>
        <a:bodyPr/>
        <a:lstStyle/>
        <a:p>
          <a:endParaRPr lang="en-US" sz="1600">
            <a:latin typeface="+mj-lt"/>
          </a:endParaRPr>
        </a:p>
      </dgm:t>
    </dgm:pt>
    <dgm:pt modelId="{82A9A64A-AA8E-435A-9CF4-CC3B21F39486}">
      <dgm:prSet custT="1"/>
      <dgm:spPr/>
      <dgm:t>
        <a:bodyPr/>
        <a:lstStyle/>
        <a:p>
          <a:pPr rtl="0"/>
          <a:r>
            <a:rPr lang="en-US" sz="1600" dirty="0" smtClean="0">
              <a:latin typeface="+mj-lt"/>
            </a:rPr>
            <a:t>With appropriately structured and credit enhancement structure municipal bonds can be issued at interest costs that are lower than the risk return profile of individual ULBs</a:t>
          </a:r>
          <a:endParaRPr lang="en-US" sz="1600" dirty="0">
            <a:latin typeface="+mj-lt"/>
          </a:endParaRPr>
        </a:p>
      </dgm:t>
    </dgm:pt>
    <dgm:pt modelId="{B39F8C66-2C63-4B9B-8535-1BCA4F4E954C}" type="parTrans" cxnId="{D6A43B98-DEED-41C1-AC3A-7E6AD301DE35}">
      <dgm:prSet/>
      <dgm:spPr/>
      <dgm:t>
        <a:bodyPr/>
        <a:lstStyle/>
        <a:p>
          <a:endParaRPr lang="en-US" sz="1600">
            <a:latin typeface="+mj-lt"/>
          </a:endParaRPr>
        </a:p>
      </dgm:t>
    </dgm:pt>
    <dgm:pt modelId="{BFF83A0F-122C-48FE-905F-052840AF918D}" type="sibTrans" cxnId="{D6A43B98-DEED-41C1-AC3A-7E6AD301DE35}">
      <dgm:prSet/>
      <dgm:spPr/>
      <dgm:t>
        <a:bodyPr/>
        <a:lstStyle/>
        <a:p>
          <a:endParaRPr lang="en-US" sz="1600">
            <a:latin typeface="+mj-lt"/>
          </a:endParaRPr>
        </a:p>
      </dgm:t>
    </dgm:pt>
    <dgm:pt modelId="{E76D596F-4A11-499F-8416-C49F8B60FB3E}">
      <dgm:prSet custT="1"/>
      <dgm:spPr/>
      <dgm:t>
        <a:bodyPr/>
        <a:lstStyle/>
        <a:p>
          <a:r>
            <a:rPr lang="en-US" sz="1600" smtClean="0">
              <a:latin typeface="+mj-lt"/>
              <a:cs typeface="Arial" pitchFamily="34" charset="0"/>
            </a:rPr>
            <a:t>In order to secure best of the rating from the credit rating agency ULBs will make an effort to have fiscal  discipline, improved accounting and uniformity in financial reporting. </a:t>
          </a:r>
          <a:endParaRPr lang="en-US" sz="1600" dirty="0">
            <a:latin typeface="+mj-lt"/>
          </a:endParaRPr>
        </a:p>
      </dgm:t>
    </dgm:pt>
    <dgm:pt modelId="{E745480C-70B4-4FC3-9AAE-B08B641F200A}" type="parTrans" cxnId="{3F3EBD09-5053-43D5-BACC-71869A7E2B61}">
      <dgm:prSet/>
      <dgm:spPr/>
      <dgm:t>
        <a:bodyPr/>
        <a:lstStyle/>
        <a:p>
          <a:endParaRPr lang="en-US" sz="1600">
            <a:latin typeface="+mj-lt"/>
          </a:endParaRPr>
        </a:p>
      </dgm:t>
    </dgm:pt>
    <dgm:pt modelId="{06AC638D-8945-4E43-AF1D-43B0379B8B37}" type="sibTrans" cxnId="{3F3EBD09-5053-43D5-BACC-71869A7E2B61}">
      <dgm:prSet/>
      <dgm:spPr/>
      <dgm:t>
        <a:bodyPr/>
        <a:lstStyle/>
        <a:p>
          <a:endParaRPr lang="en-US" sz="1600">
            <a:latin typeface="+mj-lt"/>
          </a:endParaRPr>
        </a:p>
      </dgm:t>
    </dgm:pt>
    <dgm:pt modelId="{3AD036EF-0065-4DD6-AF98-956B1FE50933}">
      <dgm:prSet custT="1"/>
      <dgm:spPr/>
      <dgm:t>
        <a:bodyPr/>
        <a:lstStyle/>
        <a:p>
          <a:r>
            <a:rPr lang="en-US" sz="1600" smtClean="0">
              <a:latin typeface="+mj-lt"/>
              <a:cs typeface="Arial" pitchFamily="34" charset="0"/>
            </a:rPr>
            <a:t>Longer term resource mobilization, which is suitable for long term infrastructure projects.</a:t>
          </a:r>
          <a:endParaRPr lang="en-US" sz="1600" dirty="0" smtClean="0">
            <a:latin typeface="+mj-lt"/>
            <a:cs typeface="Arial" pitchFamily="34" charset="0"/>
          </a:endParaRPr>
        </a:p>
      </dgm:t>
    </dgm:pt>
    <dgm:pt modelId="{7EE35146-0EB4-4850-A24C-174B143524DF}" type="parTrans" cxnId="{465934F6-B4AE-4A2A-98E2-5FFA44E5D442}">
      <dgm:prSet/>
      <dgm:spPr/>
      <dgm:t>
        <a:bodyPr/>
        <a:lstStyle/>
        <a:p>
          <a:endParaRPr lang="en-US" sz="1600">
            <a:latin typeface="+mj-lt"/>
          </a:endParaRPr>
        </a:p>
      </dgm:t>
    </dgm:pt>
    <dgm:pt modelId="{90D9971F-C78F-4484-8B67-FA6C34633E02}" type="sibTrans" cxnId="{465934F6-B4AE-4A2A-98E2-5FFA44E5D442}">
      <dgm:prSet/>
      <dgm:spPr/>
      <dgm:t>
        <a:bodyPr/>
        <a:lstStyle/>
        <a:p>
          <a:endParaRPr lang="en-US" sz="1600">
            <a:latin typeface="+mj-lt"/>
          </a:endParaRPr>
        </a:p>
      </dgm:t>
    </dgm:pt>
    <dgm:pt modelId="{CE34E099-AA24-4024-B90C-BC5C005094A2}" type="pres">
      <dgm:prSet presAssocID="{89A163DC-3F37-4712-806C-98AD6A23D96F}" presName="linear" presStyleCnt="0">
        <dgm:presLayoutVars>
          <dgm:animLvl val="lvl"/>
          <dgm:resizeHandles val="exact"/>
        </dgm:presLayoutVars>
      </dgm:prSet>
      <dgm:spPr/>
      <dgm:t>
        <a:bodyPr/>
        <a:lstStyle/>
        <a:p>
          <a:endParaRPr lang="en-US"/>
        </a:p>
      </dgm:t>
    </dgm:pt>
    <dgm:pt modelId="{DB0DDFB7-B53B-439D-8EC5-A5A2E5456BCC}" type="pres">
      <dgm:prSet presAssocID="{72985220-3AFD-48AB-A499-F439B8909A5D}" presName="parentText" presStyleLbl="node1" presStyleIdx="0" presStyleCnt="5">
        <dgm:presLayoutVars>
          <dgm:chMax val="0"/>
          <dgm:bulletEnabled val="1"/>
        </dgm:presLayoutVars>
      </dgm:prSet>
      <dgm:spPr/>
      <dgm:t>
        <a:bodyPr/>
        <a:lstStyle/>
        <a:p>
          <a:endParaRPr lang="en-US"/>
        </a:p>
      </dgm:t>
    </dgm:pt>
    <dgm:pt modelId="{34EF76C0-B621-4B0B-BF1F-DDF3C2C54BD0}" type="pres">
      <dgm:prSet presAssocID="{4483F6C9-5F56-4D2F-923B-D680CB9E2566}" presName="spacer" presStyleCnt="0"/>
      <dgm:spPr/>
    </dgm:pt>
    <dgm:pt modelId="{BC8AE843-718F-4339-ABB6-283A65E8F91E}" type="pres">
      <dgm:prSet presAssocID="{EE5130AC-69E7-4A2A-B072-47A79D16650F}" presName="parentText" presStyleLbl="node1" presStyleIdx="1" presStyleCnt="5">
        <dgm:presLayoutVars>
          <dgm:chMax val="0"/>
          <dgm:bulletEnabled val="1"/>
        </dgm:presLayoutVars>
      </dgm:prSet>
      <dgm:spPr/>
      <dgm:t>
        <a:bodyPr/>
        <a:lstStyle/>
        <a:p>
          <a:endParaRPr lang="en-US"/>
        </a:p>
      </dgm:t>
    </dgm:pt>
    <dgm:pt modelId="{F97D4780-68FB-4C7F-A64B-AAA3910F8692}" type="pres">
      <dgm:prSet presAssocID="{E27B54BD-6777-4226-A01F-B25C3915F916}" presName="spacer" presStyleCnt="0"/>
      <dgm:spPr/>
    </dgm:pt>
    <dgm:pt modelId="{8FA7D756-7C70-4319-BD0C-2AF99FCB55FC}" type="pres">
      <dgm:prSet presAssocID="{82A9A64A-AA8E-435A-9CF4-CC3B21F39486}" presName="parentText" presStyleLbl="node1" presStyleIdx="2" presStyleCnt="5">
        <dgm:presLayoutVars>
          <dgm:chMax val="0"/>
          <dgm:bulletEnabled val="1"/>
        </dgm:presLayoutVars>
      </dgm:prSet>
      <dgm:spPr/>
      <dgm:t>
        <a:bodyPr/>
        <a:lstStyle/>
        <a:p>
          <a:endParaRPr lang="en-US"/>
        </a:p>
      </dgm:t>
    </dgm:pt>
    <dgm:pt modelId="{A6E2ECE3-3F27-4746-89E2-2D7A313601D1}" type="pres">
      <dgm:prSet presAssocID="{BFF83A0F-122C-48FE-905F-052840AF918D}" presName="spacer" presStyleCnt="0"/>
      <dgm:spPr/>
    </dgm:pt>
    <dgm:pt modelId="{CC331B9C-F43D-4A9D-9590-5BBD154399E2}" type="pres">
      <dgm:prSet presAssocID="{E76D596F-4A11-499F-8416-C49F8B60FB3E}" presName="parentText" presStyleLbl="node1" presStyleIdx="3" presStyleCnt="5">
        <dgm:presLayoutVars>
          <dgm:chMax val="0"/>
          <dgm:bulletEnabled val="1"/>
        </dgm:presLayoutVars>
      </dgm:prSet>
      <dgm:spPr/>
      <dgm:t>
        <a:bodyPr/>
        <a:lstStyle/>
        <a:p>
          <a:endParaRPr lang="en-US"/>
        </a:p>
      </dgm:t>
    </dgm:pt>
    <dgm:pt modelId="{3FFCCE79-7817-4DB6-B3B1-88CF1982C8A4}" type="pres">
      <dgm:prSet presAssocID="{06AC638D-8945-4E43-AF1D-43B0379B8B37}" presName="spacer" presStyleCnt="0"/>
      <dgm:spPr/>
    </dgm:pt>
    <dgm:pt modelId="{BD215F29-F8D0-4A61-B15D-16538AA6893A}" type="pres">
      <dgm:prSet presAssocID="{3AD036EF-0065-4DD6-AF98-956B1FE50933}" presName="parentText" presStyleLbl="node1" presStyleIdx="4" presStyleCnt="5">
        <dgm:presLayoutVars>
          <dgm:chMax val="0"/>
          <dgm:bulletEnabled val="1"/>
        </dgm:presLayoutVars>
      </dgm:prSet>
      <dgm:spPr/>
      <dgm:t>
        <a:bodyPr/>
        <a:lstStyle/>
        <a:p>
          <a:endParaRPr lang="en-US"/>
        </a:p>
      </dgm:t>
    </dgm:pt>
  </dgm:ptLst>
  <dgm:cxnLst>
    <dgm:cxn modelId="{3EE6C39E-26D6-4C5E-8BE4-02D57ECF7F2A}" srcId="{89A163DC-3F37-4712-806C-98AD6A23D96F}" destId="{EE5130AC-69E7-4A2A-B072-47A79D16650F}" srcOrd="1" destOrd="0" parTransId="{86F4544F-16B9-4081-9D92-2AD342D4DEAB}" sibTransId="{E27B54BD-6777-4226-A01F-B25C3915F916}"/>
    <dgm:cxn modelId="{3F3EBD09-5053-43D5-BACC-71869A7E2B61}" srcId="{89A163DC-3F37-4712-806C-98AD6A23D96F}" destId="{E76D596F-4A11-499F-8416-C49F8B60FB3E}" srcOrd="3" destOrd="0" parTransId="{E745480C-70B4-4FC3-9AAE-B08B641F200A}" sibTransId="{06AC638D-8945-4E43-AF1D-43B0379B8B37}"/>
    <dgm:cxn modelId="{34096C11-982D-4FFB-BFEA-12C7C8F67B64}" type="presOf" srcId="{3AD036EF-0065-4DD6-AF98-956B1FE50933}" destId="{BD215F29-F8D0-4A61-B15D-16538AA6893A}" srcOrd="0" destOrd="0" presId="urn:microsoft.com/office/officeart/2005/8/layout/vList2"/>
    <dgm:cxn modelId="{BB085DB0-DF41-4313-832E-263BF52FD699}" type="presOf" srcId="{89A163DC-3F37-4712-806C-98AD6A23D96F}" destId="{CE34E099-AA24-4024-B90C-BC5C005094A2}" srcOrd="0" destOrd="0" presId="urn:microsoft.com/office/officeart/2005/8/layout/vList2"/>
    <dgm:cxn modelId="{465934F6-B4AE-4A2A-98E2-5FFA44E5D442}" srcId="{89A163DC-3F37-4712-806C-98AD6A23D96F}" destId="{3AD036EF-0065-4DD6-AF98-956B1FE50933}" srcOrd="4" destOrd="0" parTransId="{7EE35146-0EB4-4850-A24C-174B143524DF}" sibTransId="{90D9971F-C78F-4484-8B67-FA6C34633E02}"/>
    <dgm:cxn modelId="{4714B1A7-D9CD-499B-9967-7FEFED0463A7}" srcId="{89A163DC-3F37-4712-806C-98AD6A23D96F}" destId="{72985220-3AFD-48AB-A499-F439B8909A5D}" srcOrd="0" destOrd="0" parTransId="{F648E76E-8009-4B1C-9CFA-AC069FE6509D}" sibTransId="{4483F6C9-5F56-4D2F-923B-D680CB9E2566}"/>
    <dgm:cxn modelId="{6AA2729F-BCD4-4992-B2BE-7627FB8095AC}" type="presOf" srcId="{EE5130AC-69E7-4A2A-B072-47A79D16650F}" destId="{BC8AE843-718F-4339-ABB6-283A65E8F91E}" srcOrd="0" destOrd="0" presId="urn:microsoft.com/office/officeart/2005/8/layout/vList2"/>
    <dgm:cxn modelId="{4DA277D6-24DA-4CE4-83D4-F56F69EFFE08}" type="presOf" srcId="{E76D596F-4A11-499F-8416-C49F8B60FB3E}" destId="{CC331B9C-F43D-4A9D-9590-5BBD154399E2}" srcOrd="0" destOrd="0" presId="urn:microsoft.com/office/officeart/2005/8/layout/vList2"/>
    <dgm:cxn modelId="{0E808038-939A-4993-A9AD-42F859CB0419}" type="presOf" srcId="{72985220-3AFD-48AB-A499-F439B8909A5D}" destId="{DB0DDFB7-B53B-439D-8EC5-A5A2E5456BCC}" srcOrd="0" destOrd="0" presId="urn:microsoft.com/office/officeart/2005/8/layout/vList2"/>
    <dgm:cxn modelId="{D6A43B98-DEED-41C1-AC3A-7E6AD301DE35}" srcId="{89A163DC-3F37-4712-806C-98AD6A23D96F}" destId="{82A9A64A-AA8E-435A-9CF4-CC3B21F39486}" srcOrd="2" destOrd="0" parTransId="{B39F8C66-2C63-4B9B-8535-1BCA4F4E954C}" sibTransId="{BFF83A0F-122C-48FE-905F-052840AF918D}"/>
    <dgm:cxn modelId="{565D551F-7CB7-4540-960D-4E4AC373B9E3}" type="presOf" srcId="{82A9A64A-AA8E-435A-9CF4-CC3B21F39486}" destId="{8FA7D756-7C70-4319-BD0C-2AF99FCB55FC}" srcOrd="0" destOrd="0" presId="urn:microsoft.com/office/officeart/2005/8/layout/vList2"/>
    <dgm:cxn modelId="{A4607DFD-8BFF-4737-8F5D-E56863E0491B}" type="presParOf" srcId="{CE34E099-AA24-4024-B90C-BC5C005094A2}" destId="{DB0DDFB7-B53B-439D-8EC5-A5A2E5456BCC}" srcOrd="0" destOrd="0" presId="urn:microsoft.com/office/officeart/2005/8/layout/vList2"/>
    <dgm:cxn modelId="{9B78B843-89E8-4DFE-ADE0-F61F47BE2339}" type="presParOf" srcId="{CE34E099-AA24-4024-B90C-BC5C005094A2}" destId="{34EF76C0-B621-4B0B-BF1F-DDF3C2C54BD0}" srcOrd="1" destOrd="0" presId="urn:microsoft.com/office/officeart/2005/8/layout/vList2"/>
    <dgm:cxn modelId="{405226DB-C00C-4E49-8CB3-5EE17C7440CD}" type="presParOf" srcId="{CE34E099-AA24-4024-B90C-BC5C005094A2}" destId="{BC8AE843-718F-4339-ABB6-283A65E8F91E}" srcOrd="2" destOrd="0" presId="urn:microsoft.com/office/officeart/2005/8/layout/vList2"/>
    <dgm:cxn modelId="{B531178B-993B-46F3-80FE-6198E00F8CD7}" type="presParOf" srcId="{CE34E099-AA24-4024-B90C-BC5C005094A2}" destId="{F97D4780-68FB-4C7F-A64B-AAA3910F8692}" srcOrd="3" destOrd="0" presId="urn:microsoft.com/office/officeart/2005/8/layout/vList2"/>
    <dgm:cxn modelId="{7E492406-77AC-40DC-A065-FABFBA1219CF}" type="presParOf" srcId="{CE34E099-AA24-4024-B90C-BC5C005094A2}" destId="{8FA7D756-7C70-4319-BD0C-2AF99FCB55FC}" srcOrd="4" destOrd="0" presId="urn:microsoft.com/office/officeart/2005/8/layout/vList2"/>
    <dgm:cxn modelId="{C2C35D8E-0998-414A-8382-2FE60F280D6C}" type="presParOf" srcId="{CE34E099-AA24-4024-B90C-BC5C005094A2}" destId="{A6E2ECE3-3F27-4746-89E2-2D7A313601D1}" srcOrd="5" destOrd="0" presId="urn:microsoft.com/office/officeart/2005/8/layout/vList2"/>
    <dgm:cxn modelId="{2211857E-1092-4222-82F1-5B888A58A5D9}" type="presParOf" srcId="{CE34E099-AA24-4024-B90C-BC5C005094A2}" destId="{CC331B9C-F43D-4A9D-9590-5BBD154399E2}" srcOrd="6" destOrd="0" presId="urn:microsoft.com/office/officeart/2005/8/layout/vList2"/>
    <dgm:cxn modelId="{C823D7F8-4923-41B7-AE9A-D31E4F7E2EFB}" type="presParOf" srcId="{CE34E099-AA24-4024-B90C-BC5C005094A2}" destId="{3FFCCE79-7817-4DB6-B3B1-88CF1982C8A4}" srcOrd="7" destOrd="0" presId="urn:microsoft.com/office/officeart/2005/8/layout/vList2"/>
    <dgm:cxn modelId="{79CADF36-2029-4FCB-9623-B6BA4EF6C2D7}" type="presParOf" srcId="{CE34E099-AA24-4024-B90C-BC5C005094A2}" destId="{BD215F29-F8D0-4A61-B15D-16538AA6893A}"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3EAEF3-9AFB-472C-B528-FA5E6D065CBB}" type="doc">
      <dgm:prSet loTypeId="urn:microsoft.com/office/officeart/2005/8/layout/hChevron3" loCatId="process" qsTypeId="urn:microsoft.com/office/officeart/2005/8/quickstyle/simple1" qsCatId="simple" csTypeId="urn:microsoft.com/office/officeart/2005/8/colors/colorful1#1" csCatId="colorful" phldr="1"/>
      <dgm:spPr/>
      <dgm:t>
        <a:bodyPr/>
        <a:lstStyle/>
        <a:p>
          <a:endParaRPr lang="en-US"/>
        </a:p>
      </dgm:t>
    </dgm:pt>
    <dgm:pt modelId="{428C381A-B32A-49A7-B5D0-AEAC88116739}">
      <dgm:prSet/>
      <dgm:spPr/>
      <dgm:t>
        <a:bodyPr/>
        <a:lstStyle/>
        <a:p>
          <a:pPr rtl="0"/>
          <a:r>
            <a:rPr lang="en-US" dirty="0" smtClean="0">
              <a:latin typeface="+mj-lt"/>
            </a:rPr>
            <a:t>AMR metering </a:t>
          </a:r>
          <a:endParaRPr lang="en-US" dirty="0">
            <a:latin typeface="+mj-lt"/>
          </a:endParaRPr>
        </a:p>
      </dgm:t>
    </dgm:pt>
    <dgm:pt modelId="{C04A06B2-4A00-4989-B742-0529B1907254}" type="parTrans" cxnId="{077F072A-F098-436C-9AD3-C84A173D602C}">
      <dgm:prSet/>
      <dgm:spPr/>
      <dgm:t>
        <a:bodyPr/>
        <a:lstStyle/>
        <a:p>
          <a:endParaRPr lang="en-US">
            <a:latin typeface="+mj-lt"/>
          </a:endParaRPr>
        </a:p>
      </dgm:t>
    </dgm:pt>
    <dgm:pt modelId="{B0794811-F3AD-444D-BEA0-B4B9B3188C63}" type="sibTrans" cxnId="{077F072A-F098-436C-9AD3-C84A173D602C}">
      <dgm:prSet/>
      <dgm:spPr/>
      <dgm:t>
        <a:bodyPr/>
        <a:lstStyle/>
        <a:p>
          <a:endParaRPr lang="en-US">
            <a:latin typeface="+mj-lt"/>
          </a:endParaRPr>
        </a:p>
      </dgm:t>
    </dgm:pt>
    <dgm:pt modelId="{0D4E593F-DF8B-4FB7-B7A8-3BBB1A244223}">
      <dgm:prSet/>
      <dgm:spPr/>
      <dgm:t>
        <a:bodyPr/>
        <a:lstStyle/>
        <a:p>
          <a:pPr rtl="0"/>
          <a:r>
            <a:rPr lang="en-US" dirty="0" smtClean="0">
              <a:latin typeface="+mj-lt"/>
            </a:rPr>
            <a:t>Minimal human intervention and error in billing </a:t>
          </a:r>
          <a:endParaRPr lang="en-US" dirty="0">
            <a:latin typeface="+mj-lt"/>
          </a:endParaRPr>
        </a:p>
      </dgm:t>
    </dgm:pt>
    <dgm:pt modelId="{6EA74871-3D0E-4225-9EB2-EC5A4C7C9CEB}" type="parTrans" cxnId="{B20DF850-6749-4742-8A3D-D5B07014F846}">
      <dgm:prSet/>
      <dgm:spPr/>
      <dgm:t>
        <a:bodyPr/>
        <a:lstStyle/>
        <a:p>
          <a:endParaRPr lang="en-US">
            <a:latin typeface="+mj-lt"/>
          </a:endParaRPr>
        </a:p>
      </dgm:t>
    </dgm:pt>
    <dgm:pt modelId="{D4C981B3-2782-4F4D-B534-681D72165D30}" type="sibTrans" cxnId="{B20DF850-6749-4742-8A3D-D5B07014F846}">
      <dgm:prSet/>
      <dgm:spPr/>
      <dgm:t>
        <a:bodyPr/>
        <a:lstStyle/>
        <a:p>
          <a:endParaRPr lang="en-US">
            <a:latin typeface="+mj-lt"/>
          </a:endParaRPr>
        </a:p>
      </dgm:t>
    </dgm:pt>
    <dgm:pt modelId="{C4D597AE-CBCE-47D5-9F0A-CC30A43EA5EF}">
      <dgm:prSet/>
      <dgm:spPr/>
      <dgm:t>
        <a:bodyPr/>
        <a:lstStyle/>
        <a:p>
          <a:pPr rtl="0"/>
          <a:r>
            <a:rPr lang="en-US" dirty="0" smtClean="0">
              <a:latin typeface="+mj-lt"/>
            </a:rPr>
            <a:t>Avoids measurement of the reversed flow </a:t>
          </a:r>
          <a:endParaRPr lang="en-US" dirty="0">
            <a:latin typeface="+mj-lt"/>
          </a:endParaRPr>
        </a:p>
      </dgm:t>
    </dgm:pt>
    <dgm:pt modelId="{7B4650F8-4CB2-4D9F-9BF8-A3BC8413DDA1}" type="parTrans" cxnId="{62F49CBB-9591-40DB-8901-471803730868}">
      <dgm:prSet/>
      <dgm:spPr/>
      <dgm:t>
        <a:bodyPr/>
        <a:lstStyle/>
        <a:p>
          <a:endParaRPr lang="en-US">
            <a:latin typeface="+mj-lt"/>
          </a:endParaRPr>
        </a:p>
      </dgm:t>
    </dgm:pt>
    <dgm:pt modelId="{7EADCDA3-B4FC-4F19-AE72-4E1EB0EF7463}" type="sibTrans" cxnId="{62F49CBB-9591-40DB-8901-471803730868}">
      <dgm:prSet/>
      <dgm:spPr/>
      <dgm:t>
        <a:bodyPr/>
        <a:lstStyle/>
        <a:p>
          <a:endParaRPr lang="en-US">
            <a:latin typeface="+mj-lt"/>
          </a:endParaRPr>
        </a:p>
      </dgm:t>
    </dgm:pt>
    <dgm:pt modelId="{90D0B1C3-6A65-4AF9-B19A-C98C4B052170}">
      <dgm:prSet/>
      <dgm:spPr/>
      <dgm:t>
        <a:bodyPr/>
        <a:lstStyle/>
        <a:p>
          <a:pPr rtl="0"/>
          <a:r>
            <a:rPr lang="en-US" dirty="0" smtClean="0">
              <a:latin typeface="+mj-lt"/>
            </a:rPr>
            <a:t>AMR software computes water balance at DMA level, useful in identifying losses</a:t>
          </a:r>
          <a:endParaRPr lang="en-US" dirty="0">
            <a:latin typeface="+mj-lt"/>
          </a:endParaRPr>
        </a:p>
      </dgm:t>
    </dgm:pt>
    <dgm:pt modelId="{A92AB399-780F-43E0-866A-BBE76140B6BF}" type="parTrans" cxnId="{7538A231-7A1F-447C-813A-D11656F10CC3}">
      <dgm:prSet/>
      <dgm:spPr/>
      <dgm:t>
        <a:bodyPr/>
        <a:lstStyle/>
        <a:p>
          <a:endParaRPr lang="en-US">
            <a:latin typeface="+mj-lt"/>
          </a:endParaRPr>
        </a:p>
      </dgm:t>
    </dgm:pt>
    <dgm:pt modelId="{1D789FD9-A4D5-4D58-B9A1-89619D7B9A1B}" type="sibTrans" cxnId="{7538A231-7A1F-447C-813A-D11656F10CC3}">
      <dgm:prSet/>
      <dgm:spPr/>
      <dgm:t>
        <a:bodyPr/>
        <a:lstStyle/>
        <a:p>
          <a:endParaRPr lang="en-US">
            <a:latin typeface="+mj-lt"/>
          </a:endParaRPr>
        </a:p>
      </dgm:t>
    </dgm:pt>
    <dgm:pt modelId="{9F630339-1897-4812-B689-FDCB81A1748D}">
      <dgm:prSet/>
      <dgm:spPr/>
      <dgm:t>
        <a:bodyPr/>
        <a:lstStyle/>
        <a:p>
          <a:pPr rtl="0"/>
          <a:r>
            <a:rPr lang="en-US" dirty="0" smtClean="0">
              <a:latin typeface="+mj-lt"/>
            </a:rPr>
            <a:t>SCADA system </a:t>
          </a:r>
          <a:endParaRPr lang="en-US" dirty="0">
            <a:latin typeface="+mj-lt"/>
          </a:endParaRPr>
        </a:p>
      </dgm:t>
    </dgm:pt>
    <dgm:pt modelId="{0142B606-448C-4594-961B-C284B88E955A}" type="parTrans" cxnId="{4CFD6A60-EDA0-4B0A-A44E-3CD3C13D87B0}">
      <dgm:prSet/>
      <dgm:spPr/>
      <dgm:t>
        <a:bodyPr/>
        <a:lstStyle/>
        <a:p>
          <a:endParaRPr lang="en-US">
            <a:latin typeface="+mj-lt"/>
          </a:endParaRPr>
        </a:p>
      </dgm:t>
    </dgm:pt>
    <dgm:pt modelId="{466C40A5-B153-493B-B85D-D659688A7092}" type="sibTrans" cxnId="{4CFD6A60-EDA0-4B0A-A44E-3CD3C13D87B0}">
      <dgm:prSet/>
      <dgm:spPr/>
      <dgm:t>
        <a:bodyPr/>
        <a:lstStyle/>
        <a:p>
          <a:endParaRPr lang="en-US">
            <a:latin typeface="+mj-lt"/>
          </a:endParaRPr>
        </a:p>
      </dgm:t>
    </dgm:pt>
    <dgm:pt modelId="{E6CDD2F0-3F72-4497-889B-CAED6C51E5FD}">
      <dgm:prSet/>
      <dgm:spPr/>
      <dgm:t>
        <a:bodyPr/>
        <a:lstStyle/>
        <a:p>
          <a:pPr rtl="0"/>
          <a:r>
            <a:rPr lang="en-US" dirty="0" smtClean="0">
              <a:latin typeface="+mj-lt"/>
            </a:rPr>
            <a:t>The data collected can be processed and analyzed in real-time. </a:t>
          </a:r>
          <a:endParaRPr lang="en-US" dirty="0">
            <a:latin typeface="+mj-lt"/>
          </a:endParaRPr>
        </a:p>
      </dgm:t>
    </dgm:pt>
    <dgm:pt modelId="{89A7D714-CCEC-44EC-AA4F-92F94DCCA01E}" type="parTrans" cxnId="{63E03D8A-EA9C-4B32-BDF7-C307D15268DC}">
      <dgm:prSet/>
      <dgm:spPr/>
      <dgm:t>
        <a:bodyPr/>
        <a:lstStyle/>
        <a:p>
          <a:endParaRPr lang="en-US">
            <a:latin typeface="+mj-lt"/>
          </a:endParaRPr>
        </a:p>
      </dgm:t>
    </dgm:pt>
    <dgm:pt modelId="{3120A178-1DE7-4583-AAE5-248D5E40DD98}" type="sibTrans" cxnId="{63E03D8A-EA9C-4B32-BDF7-C307D15268DC}">
      <dgm:prSet/>
      <dgm:spPr/>
      <dgm:t>
        <a:bodyPr/>
        <a:lstStyle/>
        <a:p>
          <a:endParaRPr lang="en-US">
            <a:latin typeface="+mj-lt"/>
          </a:endParaRPr>
        </a:p>
      </dgm:t>
    </dgm:pt>
    <dgm:pt modelId="{FD53BCFD-9DE1-4AF8-BDF5-05157D08A22B}">
      <dgm:prSet/>
      <dgm:spPr/>
      <dgm:t>
        <a:bodyPr/>
        <a:lstStyle/>
        <a:p>
          <a:pPr rtl="0"/>
          <a:r>
            <a:rPr lang="en-US" dirty="0" smtClean="0">
              <a:latin typeface="+mj-lt"/>
            </a:rPr>
            <a:t>Assists in proper monitoring of the system.</a:t>
          </a:r>
          <a:endParaRPr lang="en-US" dirty="0">
            <a:latin typeface="+mj-lt"/>
          </a:endParaRPr>
        </a:p>
      </dgm:t>
    </dgm:pt>
    <dgm:pt modelId="{0A7FFF19-63D1-409A-BCCF-4CCFC6098E42}" type="parTrans" cxnId="{96F08B6A-51FE-41FA-8AFA-B2D62A105969}">
      <dgm:prSet/>
      <dgm:spPr/>
      <dgm:t>
        <a:bodyPr/>
        <a:lstStyle/>
        <a:p>
          <a:endParaRPr lang="en-US">
            <a:latin typeface="+mj-lt"/>
          </a:endParaRPr>
        </a:p>
      </dgm:t>
    </dgm:pt>
    <dgm:pt modelId="{BA5D1124-A305-4727-93B6-C2DCBA2B1D54}" type="sibTrans" cxnId="{96F08B6A-51FE-41FA-8AFA-B2D62A105969}">
      <dgm:prSet/>
      <dgm:spPr/>
      <dgm:t>
        <a:bodyPr/>
        <a:lstStyle/>
        <a:p>
          <a:endParaRPr lang="en-US">
            <a:latin typeface="+mj-lt"/>
          </a:endParaRPr>
        </a:p>
      </dgm:t>
    </dgm:pt>
    <dgm:pt modelId="{5896D4A7-18C3-4959-BFDC-1286D088EAD0}">
      <dgm:prSet/>
      <dgm:spPr/>
      <dgm:t>
        <a:bodyPr/>
        <a:lstStyle/>
        <a:p>
          <a:pPr rtl="0"/>
          <a:r>
            <a:rPr lang="en-US" dirty="0" smtClean="0">
              <a:latin typeface="+mj-lt"/>
            </a:rPr>
            <a:t>Computerized billing </a:t>
          </a:r>
          <a:endParaRPr lang="en-US" dirty="0">
            <a:latin typeface="+mj-lt"/>
          </a:endParaRPr>
        </a:p>
      </dgm:t>
    </dgm:pt>
    <dgm:pt modelId="{AD744031-6FD0-44AC-873E-7DA16AB46967}" type="parTrans" cxnId="{4E26FCBB-1678-41A8-8A7B-CBC01E6610F0}">
      <dgm:prSet/>
      <dgm:spPr/>
      <dgm:t>
        <a:bodyPr/>
        <a:lstStyle/>
        <a:p>
          <a:endParaRPr lang="en-US">
            <a:latin typeface="+mj-lt"/>
          </a:endParaRPr>
        </a:p>
      </dgm:t>
    </dgm:pt>
    <dgm:pt modelId="{70C63EA8-1C16-4AC1-B50F-1C47C6A78D3E}" type="sibTrans" cxnId="{4E26FCBB-1678-41A8-8A7B-CBC01E6610F0}">
      <dgm:prSet/>
      <dgm:spPr/>
      <dgm:t>
        <a:bodyPr/>
        <a:lstStyle/>
        <a:p>
          <a:endParaRPr lang="en-US">
            <a:latin typeface="+mj-lt"/>
          </a:endParaRPr>
        </a:p>
      </dgm:t>
    </dgm:pt>
    <dgm:pt modelId="{81D4C789-D007-4A1A-B6AB-0BEB07ABBF77}">
      <dgm:prSet/>
      <dgm:spPr/>
      <dgm:t>
        <a:bodyPr/>
        <a:lstStyle/>
        <a:p>
          <a:pPr rtl="0"/>
          <a:r>
            <a:rPr lang="en-US" dirty="0" smtClean="0">
              <a:latin typeface="+mj-lt"/>
            </a:rPr>
            <a:t>Efficient database management and retrieval </a:t>
          </a:r>
          <a:endParaRPr lang="en-US" dirty="0">
            <a:latin typeface="+mj-lt"/>
          </a:endParaRPr>
        </a:p>
      </dgm:t>
    </dgm:pt>
    <dgm:pt modelId="{C01B0AF7-FF13-4ABE-86E6-3FFCF23448BE}" type="parTrans" cxnId="{0BD1691C-880C-4543-833D-480BFC68FBFB}">
      <dgm:prSet/>
      <dgm:spPr/>
      <dgm:t>
        <a:bodyPr/>
        <a:lstStyle/>
        <a:p>
          <a:endParaRPr lang="en-US">
            <a:latin typeface="+mj-lt"/>
          </a:endParaRPr>
        </a:p>
      </dgm:t>
    </dgm:pt>
    <dgm:pt modelId="{6D83EA5B-D7C8-4539-AAFB-98976322FFA5}" type="sibTrans" cxnId="{0BD1691C-880C-4543-833D-480BFC68FBFB}">
      <dgm:prSet/>
      <dgm:spPr/>
      <dgm:t>
        <a:bodyPr/>
        <a:lstStyle/>
        <a:p>
          <a:endParaRPr lang="en-US">
            <a:latin typeface="+mj-lt"/>
          </a:endParaRPr>
        </a:p>
      </dgm:t>
    </dgm:pt>
    <dgm:pt modelId="{15A3C7BE-E83B-4EFD-A20C-BED336B7E521}">
      <dgm:prSet/>
      <dgm:spPr/>
      <dgm:t>
        <a:bodyPr/>
        <a:lstStyle/>
        <a:p>
          <a:pPr rtl="0"/>
          <a:r>
            <a:rPr lang="en-US" dirty="0" smtClean="0">
              <a:latin typeface="+mj-lt"/>
            </a:rPr>
            <a:t>Useful MIS reports for decision making</a:t>
          </a:r>
          <a:endParaRPr lang="en-US" dirty="0">
            <a:latin typeface="+mj-lt"/>
          </a:endParaRPr>
        </a:p>
      </dgm:t>
    </dgm:pt>
    <dgm:pt modelId="{58879C6A-530B-4F80-88F4-ECFDABBD2837}" type="parTrans" cxnId="{C3E5443A-F23E-45F3-9429-C9B8B90C302E}">
      <dgm:prSet/>
      <dgm:spPr/>
      <dgm:t>
        <a:bodyPr/>
        <a:lstStyle/>
        <a:p>
          <a:endParaRPr lang="en-US">
            <a:latin typeface="+mj-lt"/>
          </a:endParaRPr>
        </a:p>
      </dgm:t>
    </dgm:pt>
    <dgm:pt modelId="{481D11D3-78A9-4313-8CC3-CE4E870FC800}" type="sibTrans" cxnId="{C3E5443A-F23E-45F3-9429-C9B8B90C302E}">
      <dgm:prSet/>
      <dgm:spPr/>
      <dgm:t>
        <a:bodyPr/>
        <a:lstStyle/>
        <a:p>
          <a:endParaRPr lang="en-US">
            <a:latin typeface="+mj-lt"/>
          </a:endParaRPr>
        </a:p>
      </dgm:t>
    </dgm:pt>
    <dgm:pt modelId="{EF0E0D7E-C7AB-4B33-81B6-38BDE12C6BEA}">
      <dgm:prSet/>
      <dgm:spPr/>
      <dgm:t>
        <a:bodyPr/>
        <a:lstStyle/>
        <a:p>
          <a:pPr rtl="0"/>
          <a:r>
            <a:rPr lang="en-US" dirty="0" smtClean="0">
              <a:latin typeface="+mj-lt"/>
            </a:rPr>
            <a:t>Construction of reservoirs </a:t>
          </a:r>
          <a:endParaRPr lang="en-US" dirty="0">
            <a:latin typeface="+mj-lt"/>
          </a:endParaRPr>
        </a:p>
      </dgm:t>
    </dgm:pt>
    <dgm:pt modelId="{F9432DD5-881C-42DF-9154-354980FF7E16}" type="parTrans" cxnId="{3AF9B82A-BF82-4CDD-9C56-FE348C8E7ACB}">
      <dgm:prSet/>
      <dgm:spPr/>
      <dgm:t>
        <a:bodyPr/>
        <a:lstStyle/>
        <a:p>
          <a:endParaRPr lang="en-IN"/>
        </a:p>
      </dgm:t>
    </dgm:pt>
    <dgm:pt modelId="{35233AAB-1AC5-4AD3-8894-13CF4771DA44}" type="sibTrans" cxnId="{3AF9B82A-BF82-4CDD-9C56-FE348C8E7ACB}">
      <dgm:prSet/>
      <dgm:spPr/>
      <dgm:t>
        <a:bodyPr/>
        <a:lstStyle/>
        <a:p>
          <a:endParaRPr lang="en-IN"/>
        </a:p>
      </dgm:t>
    </dgm:pt>
    <dgm:pt modelId="{C25F528B-ED2F-4BEA-8C1C-C29C1E74939A}">
      <dgm:prSet/>
      <dgm:spPr/>
      <dgm:t>
        <a:bodyPr/>
        <a:lstStyle/>
        <a:p>
          <a:pPr rtl="0"/>
          <a:r>
            <a:rPr lang="en-US" dirty="0" smtClean="0">
              <a:latin typeface="+mj-lt"/>
            </a:rPr>
            <a:t>Rehabilitation of water lines in the city</a:t>
          </a:r>
          <a:endParaRPr lang="en-US" dirty="0">
            <a:latin typeface="+mj-lt"/>
          </a:endParaRPr>
        </a:p>
      </dgm:t>
    </dgm:pt>
    <dgm:pt modelId="{0445723D-9BE3-4B62-9DB6-6C70EB9F1645}" type="parTrans" cxnId="{D7682414-01F0-417D-9344-892A7D29062A}">
      <dgm:prSet/>
      <dgm:spPr/>
      <dgm:t>
        <a:bodyPr/>
        <a:lstStyle/>
        <a:p>
          <a:endParaRPr lang="en-IN"/>
        </a:p>
      </dgm:t>
    </dgm:pt>
    <dgm:pt modelId="{96651F8F-22A9-4BB8-BA33-B97C23888162}" type="sibTrans" cxnId="{D7682414-01F0-417D-9344-892A7D29062A}">
      <dgm:prSet/>
      <dgm:spPr/>
      <dgm:t>
        <a:bodyPr/>
        <a:lstStyle/>
        <a:p>
          <a:endParaRPr lang="en-IN"/>
        </a:p>
      </dgm:t>
    </dgm:pt>
    <dgm:pt modelId="{209BBF89-21C3-43B7-A811-6EF7CC30B09D}" type="pres">
      <dgm:prSet presAssocID="{D03EAEF3-9AFB-472C-B528-FA5E6D065CBB}" presName="Name0" presStyleCnt="0">
        <dgm:presLayoutVars>
          <dgm:dir/>
          <dgm:resizeHandles val="exact"/>
        </dgm:presLayoutVars>
      </dgm:prSet>
      <dgm:spPr/>
      <dgm:t>
        <a:bodyPr/>
        <a:lstStyle/>
        <a:p>
          <a:endParaRPr lang="en-IN"/>
        </a:p>
      </dgm:t>
    </dgm:pt>
    <dgm:pt modelId="{4A8820A8-E87F-4316-AF5E-DF651FC0FA30}" type="pres">
      <dgm:prSet presAssocID="{EF0E0D7E-C7AB-4B33-81B6-38BDE12C6BEA}" presName="parAndChTx" presStyleLbl="node1" presStyleIdx="0" presStyleCnt="5">
        <dgm:presLayoutVars>
          <dgm:bulletEnabled val="1"/>
        </dgm:presLayoutVars>
      </dgm:prSet>
      <dgm:spPr/>
      <dgm:t>
        <a:bodyPr/>
        <a:lstStyle/>
        <a:p>
          <a:endParaRPr lang="en-IN"/>
        </a:p>
      </dgm:t>
    </dgm:pt>
    <dgm:pt modelId="{E88C0397-8919-412D-98A0-F0BD0F59AB52}" type="pres">
      <dgm:prSet presAssocID="{35233AAB-1AC5-4AD3-8894-13CF4771DA44}" presName="parAndChSpace" presStyleCnt="0"/>
      <dgm:spPr/>
    </dgm:pt>
    <dgm:pt modelId="{E853D400-CBF9-46F2-AAFD-6C3724F13E4B}" type="pres">
      <dgm:prSet presAssocID="{C25F528B-ED2F-4BEA-8C1C-C29C1E74939A}" presName="parAndChTx" presStyleLbl="node1" presStyleIdx="1" presStyleCnt="5">
        <dgm:presLayoutVars>
          <dgm:bulletEnabled val="1"/>
        </dgm:presLayoutVars>
      </dgm:prSet>
      <dgm:spPr/>
      <dgm:t>
        <a:bodyPr/>
        <a:lstStyle/>
        <a:p>
          <a:endParaRPr lang="en-IN"/>
        </a:p>
      </dgm:t>
    </dgm:pt>
    <dgm:pt modelId="{6F137BFA-E1AC-4981-A093-0A7BF4B1F3AD}" type="pres">
      <dgm:prSet presAssocID="{96651F8F-22A9-4BB8-BA33-B97C23888162}" presName="parAndChSpace" presStyleCnt="0"/>
      <dgm:spPr/>
    </dgm:pt>
    <dgm:pt modelId="{30864C83-FDC0-411C-968F-BD91020FBBDF}" type="pres">
      <dgm:prSet presAssocID="{428C381A-B32A-49A7-B5D0-AEAC88116739}" presName="parAndChTx" presStyleLbl="node1" presStyleIdx="2" presStyleCnt="5">
        <dgm:presLayoutVars>
          <dgm:bulletEnabled val="1"/>
        </dgm:presLayoutVars>
      </dgm:prSet>
      <dgm:spPr/>
      <dgm:t>
        <a:bodyPr/>
        <a:lstStyle/>
        <a:p>
          <a:endParaRPr lang="en-IN"/>
        </a:p>
      </dgm:t>
    </dgm:pt>
    <dgm:pt modelId="{F955F320-2349-4B9F-92E3-11E50EFE2D23}" type="pres">
      <dgm:prSet presAssocID="{B0794811-F3AD-444D-BEA0-B4B9B3188C63}" presName="parAndChSpace" presStyleCnt="0"/>
      <dgm:spPr/>
    </dgm:pt>
    <dgm:pt modelId="{C9C22ADD-20E5-4C8B-9B7B-36DD27C17ADD}" type="pres">
      <dgm:prSet presAssocID="{9F630339-1897-4812-B689-FDCB81A1748D}" presName="parAndChTx" presStyleLbl="node1" presStyleIdx="3" presStyleCnt="5">
        <dgm:presLayoutVars>
          <dgm:bulletEnabled val="1"/>
        </dgm:presLayoutVars>
      </dgm:prSet>
      <dgm:spPr/>
      <dgm:t>
        <a:bodyPr/>
        <a:lstStyle/>
        <a:p>
          <a:endParaRPr lang="en-IN"/>
        </a:p>
      </dgm:t>
    </dgm:pt>
    <dgm:pt modelId="{03D99525-2A28-4170-81C0-106D033E3AF1}" type="pres">
      <dgm:prSet presAssocID="{466C40A5-B153-493B-B85D-D659688A7092}" presName="parAndChSpace" presStyleCnt="0"/>
      <dgm:spPr/>
    </dgm:pt>
    <dgm:pt modelId="{35B72B19-FF10-4DE5-99E4-330422465DE7}" type="pres">
      <dgm:prSet presAssocID="{5896D4A7-18C3-4959-BFDC-1286D088EAD0}" presName="parAndChTx" presStyleLbl="node1" presStyleIdx="4" presStyleCnt="5">
        <dgm:presLayoutVars>
          <dgm:bulletEnabled val="1"/>
        </dgm:presLayoutVars>
      </dgm:prSet>
      <dgm:spPr/>
      <dgm:t>
        <a:bodyPr/>
        <a:lstStyle/>
        <a:p>
          <a:endParaRPr lang="en-IN"/>
        </a:p>
      </dgm:t>
    </dgm:pt>
  </dgm:ptLst>
  <dgm:cxnLst>
    <dgm:cxn modelId="{ED149BCB-0FFC-4EED-A886-514FE0FA3EAC}" type="presOf" srcId="{E6CDD2F0-3F72-4497-889B-CAED6C51E5FD}" destId="{C9C22ADD-20E5-4C8B-9B7B-36DD27C17ADD}" srcOrd="0" destOrd="1" presId="urn:microsoft.com/office/officeart/2005/8/layout/hChevron3"/>
    <dgm:cxn modelId="{1238D916-3654-4F3C-AA7B-354CF3C86CC0}" type="presOf" srcId="{C4D597AE-CBCE-47D5-9F0A-CC30A43EA5EF}" destId="{30864C83-FDC0-411C-968F-BD91020FBBDF}" srcOrd="0" destOrd="2" presId="urn:microsoft.com/office/officeart/2005/8/layout/hChevron3"/>
    <dgm:cxn modelId="{396316F8-DD3F-4780-8B17-5F9F0C841CC6}" type="presOf" srcId="{0D4E593F-DF8B-4FB7-B7A8-3BBB1A244223}" destId="{30864C83-FDC0-411C-968F-BD91020FBBDF}" srcOrd="0" destOrd="1" presId="urn:microsoft.com/office/officeart/2005/8/layout/hChevron3"/>
    <dgm:cxn modelId="{4E26FCBB-1678-41A8-8A7B-CBC01E6610F0}" srcId="{D03EAEF3-9AFB-472C-B528-FA5E6D065CBB}" destId="{5896D4A7-18C3-4959-BFDC-1286D088EAD0}" srcOrd="4" destOrd="0" parTransId="{AD744031-6FD0-44AC-873E-7DA16AB46967}" sibTransId="{70C63EA8-1C16-4AC1-B50F-1C47C6A78D3E}"/>
    <dgm:cxn modelId="{BD396334-9868-445C-BCA2-E26E6C84DFE2}" type="presOf" srcId="{5896D4A7-18C3-4959-BFDC-1286D088EAD0}" destId="{35B72B19-FF10-4DE5-99E4-330422465DE7}" srcOrd="0" destOrd="0" presId="urn:microsoft.com/office/officeart/2005/8/layout/hChevron3"/>
    <dgm:cxn modelId="{077F072A-F098-436C-9AD3-C84A173D602C}" srcId="{D03EAEF3-9AFB-472C-B528-FA5E6D065CBB}" destId="{428C381A-B32A-49A7-B5D0-AEAC88116739}" srcOrd="2" destOrd="0" parTransId="{C04A06B2-4A00-4989-B742-0529B1907254}" sibTransId="{B0794811-F3AD-444D-BEA0-B4B9B3188C63}"/>
    <dgm:cxn modelId="{63E03D8A-EA9C-4B32-BDF7-C307D15268DC}" srcId="{9F630339-1897-4812-B689-FDCB81A1748D}" destId="{E6CDD2F0-3F72-4497-889B-CAED6C51E5FD}" srcOrd="0" destOrd="0" parTransId="{89A7D714-CCEC-44EC-AA4F-92F94DCCA01E}" sibTransId="{3120A178-1DE7-4583-AAE5-248D5E40DD98}"/>
    <dgm:cxn modelId="{3C3730A4-111A-4E67-BCB6-E48037040E4C}" type="presOf" srcId="{9F630339-1897-4812-B689-FDCB81A1748D}" destId="{C9C22ADD-20E5-4C8B-9B7B-36DD27C17ADD}" srcOrd="0" destOrd="0" presId="urn:microsoft.com/office/officeart/2005/8/layout/hChevron3"/>
    <dgm:cxn modelId="{0BD1691C-880C-4543-833D-480BFC68FBFB}" srcId="{5896D4A7-18C3-4959-BFDC-1286D088EAD0}" destId="{81D4C789-D007-4A1A-B6AB-0BEB07ABBF77}" srcOrd="0" destOrd="0" parTransId="{C01B0AF7-FF13-4ABE-86E6-3FFCF23448BE}" sibTransId="{6D83EA5B-D7C8-4539-AAFB-98976322FFA5}"/>
    <dgm:cxn modelId="{96F08B6A-51FE-41FA-8AFA-B2D62A105969}" srcId="{9F630339-1897-4812-B689-FDCB81A1748D}" destId="{FD53BCFD-9DE1-4AF8-BDF5-05157D08A22B}" srcOrd="1" destOrd="0" parTransId="{0A7FFF19-63D1-409A-BCCF-4CCFC6098E42}" sibTransId="{BA5D1124-A305-4727-93B6-C2DCBA2B1D54}"/>
    <dgm:cxn modelId="{D868C9B7-2514-4E63-9AF4-3262972027D2}" type="presOf" srcId="{81D4C789-D007-4A1A-B6AB-0BEB07ABBF77}" destId="{35B72B19-FF10-4DE5-99E4-330422465DE7}" srcOrd="0" destOrd="1" presId="urn:microsoft.com/office/officeart/2005/8/layout/hChevron3"/>
    <dgm:cxn modelId="{CC69B660-6AB6-4F89-A694-F1880FA910F8}" type="presOf" srcId="{FD53BCFD-9DE1-4AF8-BDF5-05157D08A22B}" destId="{C9C22ADD-20E5-4C8B-9B7B-36DD27C17ADD}" srcOrd="0" destOrd="2" presId="urn:microsoft.com/office/officeart/2005/8/layout/hChevron3"/>
    <dgm:cxn modelId="{547BBD1B-3A07-4EE1-80CF-8280A65520DF}" type="presOf" srcId="{90D0B1C3-6A65-4AF9-B19A-C98C4B052170}" destId="{30864C83-FDC0-411C-968F-BD91020FBBDF}" srcOrd="0" destOrd="3" presId="urn:microsoft.com/office/officeart/2005/8/layout/hChevron3"/>
    <dgm:cxn modelId="{B80B9996-4832-4B18-8051-01B970E5C6C8}" type="presOf" srcId="{EF0E0D7E-C7AB-4B33-81B6-38BDE12C6BEA}" destId="{4A8820A8-E87F-4316-AF5E-DF651FC0FA30}" srcOrd="0" destOrd="0" presId="urn:microsoft.com/office/officeart/2005/8/layout/hChevron3"/>
    <dgm:cxn modelId="{B20DF850-6749-4742-8A3D-D5B07014F846}" srcId="{428C381A-B32A-49A7-B5D0-AEAC88116739}" destId="{0D4E593F-DF8B-4FB7-B7A8-3BBB1A244223}" srcOrd="0" destOrd="0" parTransId="{6EA74871-3D0E-4225-9EB2-EC5A4C7C9CEB}" sibTransId="{D4C981B3-2782-4F4D-B534-681D72165D30}"/>
    <dgm:cxn modelId="{C3E5443A-F23E-45F3-9429-C9B8B90C302E}" srcId="{5896D4A7-18C3-4959-BFDC-1286D088EAD0}" destId="{15A3C7BE-E83B-4EFD-A20C-BED336B7E521}" srcOrd="1" destOrd="0" parTransId="{58879C6A-530B-4F80-88F4-ECFDABBD2837}" sibTransId="{481D11D3-78A9-4313-8CC3-CE4E870FC800}"/>
    <dgm:cxn modelId="{2C3BCB06-6073-4D1E-ACE6-F0A1D3BF8C93}" type="presOf" srcId="{C25F528B-ED2F-4BEA-8C1C-C29C1E74939A}" destId="{E853D400-CBF9-46F2-AAFD-6C3724F13E4B}" srcOrd="0" destOrd="0" presId="urn:microsoft.com/office/officeart/2005/8/layout/hChevron3"/>
    <dgm:cxn modelId="{D7682414-01F0-417D-9344-892A7D29062A}" srcId="{D03EAEF3-9AFB-472C-B528-FA5E6D065CBB}" destId="{C25F528B-ED2F-4BEA-8C1C-C29C1E74939A}" srcOrd="1" destOrd="0" parTransId="{0445723D-9BE3-4B62-9DB6-6C70EB9F1645}" sibTransId="{96651F8F-22A9-4BB8-BA33-B97C23888162}"/>
    <dgm:cxn modelId="{3AF9B82A-BF82-4CDD-9C56-FE348C8E7ACB}" srcId="{D03EAEF3-9AFB-472C-B528-FA5E6D065CBB}" destId="{EF0E0D7E-C7AB-4B33-81B6-38BDE12C6BEA}" srcOrd="0" destOrd="0" parTransId="{F9432DD5-881C-42DF-9154-354980FF7E16}" sibTransId="{35233AAB-1AC5-4AD3-8894-13CF4771DA44}"/>
    <dgm:cxn modelId="{6E99342D-4236-48D2-B9F4-805F6276D01C}" type="presOf" srcId="{D03EAEF3-9AFB-472C-B528-FA5E6D065CBB}" destId="{209BBF89-21C3-43B7-A811-6EF7CC30B09D}" srcOrd="0" destOrd="0" presId="urn:microsoft.com/office/officeart/2005/8/layout/hChevron3"/>
    <dgm:cxn modelId="{4CFD6A60-EDA0-4B0A-A44E-3CD3C13D87B0}" srcId="{D03EAEF3-9AFB-472C-B528-FA5E6D065CBB}" destId="{9F630339-1897-4812-B689-FDCB81A1748D}" srcOrd="3" destOrd="0" parTransId="{0142B606-448C-4594-961B-C284B88E955A}" sibTransId="{466C40A5-B153-493B-B85D-D659688A7092}"/>
    <dgm:cxn modelId="{7538A231-7A1F-447C-813A-D11656F10CC3}" srcId="{428C381A-B32A-49A7-B5D0-AEAC88116739}" destId="{90D0B1C3-6A65-4AF9-B19A-C98C4B052170}" srcOrd="2" destOrd="0" parTransId="{A92AB399-780F-43E0-866A-BBE76140B6BF}" sibTransId="{1D789FD9-A4D5-4D58-B9A1-89619D7B9A1B}"/>
    <dgm:cxn modelId="{CD700302-4E52-464A-BF17-751EC6A8AD67}" type="presOf" srcId="{428C381A-B32A-49A7-B5D0-AEAC88116739}" destId="{30864C83-FDC0-411C-968F-BD91020FBBDF}" srcOrd="0" destOrd="0" presId="urn:microsoft.com/office/officeart/2005/8/layout/hChevron3"/>
    <dgm:cxn modelId="{380CEBE2-CEB2-4F17-B064-4260D7E3DED8}" type="presOf" srcId="{15A3C7BE-E83B-4EFD-A20C-BED336B7E521}" destId="{35B72B19-FF10-4DE5-99E4-330422465DE7}" srcOrd="0" destOrd="2" presId="urn:microsoft.com/office/officeart/2005/8/layout/hChevron3"/>
    <dgm:cxn modelId="{62F49CBB-9591-40DB-8901-471803730868}" srcId="{428C381A-B32A-49A7-B5D0-AEAC88116739}" destId="{C4D597AE-CBCE-47D5-9F0A-CC30A43EA5EF}" srcOrd="1" destOrd="0" parTransId="{7B4650F8-4CB2-4D9F-9BF8-A3BC8413DDA1}" sibTransId="{7EADCDA3-B4FC-4F19-AE72-4E1EB0EF7463}"/>
    <dgm:cxn modelId="{0E88BF88-EEF2-4DAB-AD01-461D32CD0CF2}" type="presParOf" srcId="{209BBF89-21C3-43B7-A811-6EF7CC30B09D}" destId="{4A8820A8-E87F-4316-AF5E-DF651FC0FA30}" srcOrd="0" destOrd="0" presId="urn:microsoft.com/office/officeart/2005/8/layout/hChevron3"/>
    <dgm:cxn modelId="{4EFF891F-8A2C-48EF-A47D-F07D108B74C5}" type="presParOf" srcId="{209BBF89-21C3-43B7-A811-6EF7CC30B09D}" destId="{E88C0397-8919-412D-98A0-F0BD0F59AB52}" srcOrd="1" destOrd="0" presId="urn:microsoft.com/office/officeart/2005/8/layout/hChevron3"/>
    <dgm:cxn modelId="{4E80F9EF-969D-45BC-A713-9D23540CA3D5}" type="presParOf" srcId="{209BBF89-21C3-43B7-A811-6EF7CC30B09D}" destId="{E853D400-CBF9-46F2-AAFD-6C3724F13E4B}" srcOrd="2" destOrd="0" presId="urn:microsoft.com/office/officeart/2005/8/layout/hChevron3"/>
    <dgm:cxn modelId="{2A8A8366-D956-4518-9E7E-B86D07998A0C}" type="presParOf" srcId="{209BBF89-21C3-43B7-A811-6EF7CC30B09D}" destId="{6F137BFA-E1AC-4981-A093-0A7BF4B1F3AD}" srcOrd="3" destOrd="0" presId="urn:microsoft.com/office/officeart/2005/8/layout/hChevron3"/>
    <dgm:cxn modelId="{A991DF5B-5636-41AF-99F8-1D13161DF662}" type="presParOf" srcId="{209BBF89-21C3-43B7-A811-6EF7CC30B09D}" destId="{30864C83-FDC0-411C-968F-BD91020FBBDF}" srcOrd="4" destOrd="0" presId="urn:microsoft.com/office/officeart/2005/8/layout/hChevron3"/>
    <dgm:cxn modelId="{943CB7E8-2516-457C-B732-3940E2B28D17}" type="presParOf" srcId="{209BBF89-21C3-43B7-A811-6EF7CC30B09D}" destId="{F955F320-2349-4B9F-92E3-11E50EFE2D23}" srcOrd="5" destOrd="0" presId="urn:microsoft.com/office/officeart/2005/8/layout/hChevron3"/>
    <dgm:cxn modelId="{441927BA-15F7-4471-BAA3-D636F2100706}" type="presParOf" srcId="{209BBF89-21C3-43B7-A811-6EF7CC30B09D}" destId="{C9C22ADD-20E5-4C8B-9B7B-36DD27C17ADD}" srcOrd="6" destOrd="0" presId="urn:microsoft.com/office/officeart/2005/8/layout/hChevron3"/>
    <dgm:cxn modelId="{245EC270-091B-4A34-AC8F-75E36081375E}" type="presParOf" srcId="{209BBF89-21C3-43B7-A811-6EF7CC30B09D}" destId="{03D99525-2A28-4170-81C0-106D033E3AF1}" srcOrd="7" destOrd="0" presId="urn:microsoft.com/office/officeart/2005/8/layout/hChevron3"/>
    <dgm:cxn modelId="{DBD45585-809A-4E1C-A66C-93EB0455F1AD}" type="presParOf" srcId="{209BBF89-21C3-43B7-A811-6EF7CC30B09D}" destId="{35B72B19-FF10-4DE5-99E4-330422465DE7}" srcOrd="8" destOrd="0" presId="urn:microsoft.com/office/officeart/2005/8/layout/hChevron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AA1E77-4370-4D1E-BEB4-204D27CDDA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21EE4C6-F83F-44C2-AC22-FB13A3400B7E}">
      <dgm:prSet custT="1"/>
      <dgm:spPr/>
      <dgm:t>
        <a:bodyPr/>
        <a:lstStyle/>
        <a:p>
          <a:pPr rtl="0"/>
          <a:r>
            <a:rPr lang="en-US" sz="1600" dirty="0" smtClean="0">
              <a:latin typeface="+mj-lt"/>
            </a:rPr>
            <a:t>Standardizing the Debt Management across PMC’s internal Departments</a:t>
          </a:r>
          <a:endParaRPr lang="en-US" sz="1600" dirty="0">
            <a:latin typeface="+mj-lt"/>
          </a:endParaRPr>
        </a:p>
      </dgm:t>
    </dgm:pt>
    <dgm:pt modelId="{2355FEF5-B86C-4BF6-BB3B-8696520C8F88}" type="parTrans" cxnId="{0E3D2319-BF23-4B73-BB73-58C11D4C4B10}">
      <dgm:prSet/>
      <dgm:spPr/>
      <dgm:t>
        <a:bodyPr/>
        <a:lstStyle/>
        <a:p>
          <a:endParaRPr lang="en-US" sz="1600">
            <a:latin typeface="+mj-lt"/>
          </a:endParaRPr>
        </a:p>
      </dgm:t>
    </dgm:pt>
    <dgm:pt modelId="{44433526-957B-4564-9B34-BE5B74F8D862}" type="sibTrans" cxnId="{0E3D2319-BF23-4B73-BB73-58C11D4C4B10}">
      <dgm:prSet/>
      <dgm:spPr/>
      <dgm:t>
        <a:bodyPr/>
        <a:lstStyle/>
        <a:p>
          <a:endParaRPr lang="en-US" sz="1600">
            <a:latin typeface="+mj-lt"/>
          </a:endParaRPr>
        </a:p>
      </dgm:t>
    </dgm:pt>
    <dgm:pt modelId="{4B62ADEE-39BF-423A-84A7-D8CECA552855}">
      <dgm:prSet custT="1"/>
      <dgm:spPr/>
      <dgm:t>
        <a:bodyPr/>
        <a:lstStyle/>
        <a:p>
          <a:pPr rtl="0"/>
          <a:r>
            <a:rPr lang="en-US" sz="1600" smtClean="0">
              <a:latin typeface="+mj-lt"/>
            </a:rPr>
            <a:t>Adherence to guidelines issued by SEBI for raising bonds</a:t>
          </a:r>
          <a:endParaRPr lang="en-US" sz="1600">
            <a:latin typeface="+mj-lt"/>
          </a:endParaRPr>
        </a:p>
      </dgm:t>
    </dgm:pt>
    <dgm:pt modelId="{6BD295C1-EEAF-4840-A3CD-1F4F0AD768F6}" type="parTrans" cxnId="{89333957-C463-4D3B-84FB-8E42CD0646D2}">
      <dgm:prSet/>
      <dgm:spPr/>
      <dgm:t>
        <a:bodyPr/>
        <a:lstStyle/>
        <a:p>
          <a:endParaRPr lang="en-US" sz="1600">
            <a:latin typeface="+mj-lt"/>
          </a:endParaRPr>
        </a:p>
      </dgm:t>
    </dgm:pt>
    <dgm:pt modelId="{87AB7043-4D07-483A-B1DB-27D9733836EA}" type="sibTrans" cxnId="{89333957-C463-4D3B-84FB-8E42CD0646D2}">
      <dgm:prSet/>
      <dgm:spPr/>
      <dgm:t>
        <a:bodyPr/>
        <a:lstStyle/>
        <a:p>
          <a:endParaRPr lang="en-US" sz="1600">
            <a:latin typeface="+mj-lt"/>
          </a:endParaRPr>
        </a:p>
      </dgm:t>
    </dgm:pt>
    <dgm:pt modelId="{7046AB9C-72AD-4CDA-A521-D6B150562714}">
      <dgm:prSet custT="1"/>
      <dgm:spPr/>
      <dgm:t>
        <a:bodyPr/>
        <a:lstStyle/>
        <a:p>
          <a:pPr rtl="0"/>
          <a:r>
            <a:rPr lang="en-US" sz="1600" smtClean="0">
              <a:latin typeface="+mj-lt"/>
            </a:rPr>
            <a:t>Upgrading the credit rating from AA to AA+</a:t>
          </a:r>
          <a:endParaRPr lang="en-US" sz="1600">
            <a:latin typeface="+mj-lt"/>
          </a:endParaRPr>
        </a:p>
      </dgm:t>
    </dgm:pt>
    <dgm:pt modelId="{A01DFE95-4326-4994-91E4-F9619022B5D8}" type="parTrans" cxnId="{F4169A8D-21CD-4DE5-91A5-A1605AB86BF3}">
      <dgm:prSet/>
      <dgm:spPr/>
      <dgm:t>
        <a:bodyPr/>
        <a:lstStyle/>
        <a:p>
          <a:endParaRPr lang="en-US" sz="1600">
            <a:latin typeface="+mj-lt"/>
          </a:endParaRPr>
        </a:p>
      </dgm:t>
    </dgm:pt>
    <dgm:pt modelId="{4D3737DC-80B5-4FC6-AD19-F36D7991D660}" type="sibTrans" cxnId="{F4169A8D-21CD-4DE5-91A5-A1605AB86BF3}">
      <dgm:prSet/>
      <dgm:spPr/>
      <dgm:t>
        <a:bodyPr/>
        <a:lstStyle/>
        <a:p>
          <a:endParaRPr lang="en-US" sz="1600">
            <a:latin typeface="+mj-lt"/>
          </a:endParaRPr>
        </a:p>
      </dgm:t>
    </dgm:pt>
    <dgm:pt modelId="{519145D8-5DDA-43AD-8761-6F9E85D9E033}">
      <dgm:prSet custT="1"/>
      <dgm:spPr/>
      <dgm:t>
        <a:bodyPr/>
        <a:lstStyle/>
        <a:p>
          <a:pPr rtl="0"/>
          <a:r>
            <a:rPr lang="en-US" sz="1600" smtClean="0">
              <a:latin typeface="+mj-lt"/>
            </a:rPr>
            <a:t>Completion of the entire activity within the stipulated timelines (Mar to June)</a:t>
          </a:r>
          <a:endParaRPr lang="en-US" sz="1600">
            <a:latin typeface="+mj-lt"/>
          </a:endParaRPr>
        </a:p>
      </dgm:t>
    </dgm:pt>
    <dgm:pt modelId="{52B2440A-CA34-4445-B55F-592F2BBB21B2}" type="parTrans" cxnId="{AF2B927C-00DB-4367-A7FB-3E6B76FAD639}">
      <dgm:prSet/>
      <dgm:spPr/>
      <dgm:t>
        <a:bodyPr/>
        <a:lstStyle/>
        <a:p>
          <a:endParaRPr lang="en-US" sz="1600">
            <a:latin typeface="+mj-lt"/>
          </a:endParaRPr>
        </a:p>
      </dgm:t>
    </dgm:pt>
    <dgm:pt modelId="{4760D9F8-5A53-4CDA-AE1C-6A8564E3746D}" type="sibTrans" cxnId="{AF2B927C-00DB-4367-A7FB-3E6B76FAD639}">
      <dgm:prSet/>
      <dgm:spPr/>
      <dgm:t>
        <a:bodyPr/>
        <a:lstStyle/>
        <a:p>
          <a:endParaRPr lang="en-US" sz="1600">
            <a:latin typeface="+mj-lt"/>
          </a:endParaRPr>
        </a:p>
      </dgm:t>
    </dgm:pt>
    <dgm:pt modelId="{B6A4D406-F3E5-4B36-B98B-FD87C0DB7CC5}" type="pres">
      <dgm:prSet presAssocID="{47AA1E77-4370-4D1E-BEB4-204D27CDDA33}" presName="linear" presStyleCnt="0">
        <dgm:presLayoutVars>
          <dgm:animLvl val="lvl"/>
          <dgm:resizeHandles val="exact"/>
        </dgm:presLayoutVars>
      </dgm:prSet>
      <dgm:spPr/>
      <dgm:t>
        <a:bodyPr/>
        <a:lstStyle/>
        <a:p>
          <a:endParaRPr lang="en-IN"/>
        </a:p>
      </dgm:t>
    </dgm:pt>
    <dgm:pt modelId="{97005126-5358-49D9-AE00-FC760CA74791}" type="pres">
      <dgm:prSet presAssocID="{921EE4C6-F83F-44C2-AC22-FB13A3400B7E}" presName="parentText" presStyleLbl="node1" presStyleIdx="0" presStyleCnt="4">
        <dgm:presLayoutVars>
          <dgm:chMax val="0"/>
          <dgm:bulletEnabled val="1"/>
        </dgm:presLayoutVars>
      </dgm:prSet>
      <dgm:spPr/>
      <dgm:t>
        <a:bodyPr/>
        <a:lstStyle/>
        <a:p>
          <a:endParaRPr lang="en-IN"/>
        </a:p>
      </dgm:t>
    </dgm:pt>
    <dgm:pt modelId="{C1FDF771-43A7-4DBA-92DE-36F0E5474AB8}" type="pres">
      <dgm:prSet presAssocID="{44433526-957B-4564-9B34-BE5B74F8D862}" presName="spacer" presStyleCnt="0"/>
      <dgm:spPr/>
    </dgm:pt>
    <dgm:pt modelId="{D4FC856E-EDC4-4201-AD5B-6122CCCAE604}" type="pres">
      <dgm:prSet presAssocID="{4B62ADEE-39BF-423A-84A7-D8CECA552855}" presName="parentText" presStyleLbl="node1" presStyleIdx="1" presStyleCnt="4">
        <dgm:presLayoutVars>
          <dgm:chMax val="0"/>
          <dgm:bulletEnabled val="1"/>
        </dgm:presLayoutVars>
      </dgm:prSet>
      <dgm:spPr/>
      <dgm:t>
        <a:bodyPr/>
        <a:lstStyle/>
        <a:p>
          <a:endParaRPr lang="en-IN"/>
        </a:p>
      </dgm:t>
    </dgm:pt>
    <dgm:pt modelId="{219107F0-313C-42D7-A7B1-63ACE12C49A9}" type="pres">
      <dgm:prSet presAssocID="{87AB7043-4D07-483A-B1DB-27D9733836EA}" presName="spacer" presStyleCnt="0"/>
      <dgm:spPr/>
    </dgm:pt>
    <dgm:pt modelId="{E6357408-20A6-4776-85BC-9B94DE1CC7D1}" type="pres">
      <dgm:prSet presAssocID="{7046AB9C-72AD-4CDA-A521-D6B150562714}" presName="parentText" presStyleLbl="node1" presStyleIdx="2" presStyleCnt="4">
        <dgm:presLayoutVars>
          <dgm:chMax val="0"/>
          <dgm:bulletEnabled val="1"/>
        </dgm:presLayoutVars>
      </dgm:prSet>
      <dgm:spPr/>
      <dgm:t>
        <a:bodyPr/>
        <a:lstStyle/>
        <a:p>
          <a:endParaRPr lang="en-IN"/>
        </a:p>
      </dgm:t>
    </dgm:pt>
    <dgm:pt modelId="{6DC4E416-FB0F-42CB-BD81-776D92A3CEEA}" type="pres">
      <dgm:prSet presAssocID="{4D3737DC-80B5-4FC6-AD19-F36D7991D660}" presName="spacer" presStyleCnt="0"/>
      <dgm:spPr/>
    </dgm:pt>
    <dgm:pt modelId="{5C9E9C9F-8D59-412F-AB6C-437329E3C99A}" type="pres">
      <dgm:prSet presAssocID="{519145D8-5DDA-43AD-8761-6F9E85D9E033}" presName="parentText" presStyleLbl="node1" presStyleIdx="3" presStyleCnt="4">
        <dgm:presLayoutVars>
          <dgm:chMax val="0"/>
          <dgm:bulletEnabled val="1"/>
        </dgm:presLayoutVars>
      </dgm:prSet>
      <dgm:spPr/>
      <dgm:t>
        <a:bodyPr/>
        <a:lstStyle/>
        <a:p>
          <a:endParaRPr lang="en-IN"/>
        </a:p>
      </dgm:t>
    </dgm:pt>
  </dgm:ptLst>
  <dgm:cxnLst>
    <dgm:cxn modelId="{89333957-C463-4D3B-84FB-8E42CD0646D2}" srcId="{47AA1E77-4370-4D1E-BEB4-204D27CDDA33}" destId="{4B62ADEE-39BF-423A-84A7-D8CECA552855}" srcOrd="1" destOrd="0" parTransId="{6BD295C1-EEAF-4840-A3CD-1F4F0AD768F6}" sibTransId="{87AB7043-4D07-483A-B1DB-27D9733836EA}"/>
    <dgm:cxn modelId="{5DB43AE6-2BED-44AB-A7B0-0D15F296C562}" type="presOf" srcId="{7046AB9C-72AD-4CDA-A521-D6B150562714}" destId="{E6357408-20A6-4776-85BC-9B94DE1CC7D1}" srcOrd="0" destOrd="0" presId="urn:microsoft.com/office/officeart/2005/8/layout/vList2"/>
    <dgm:cxn modelId="{F4169A8D-21CD-4DE5-91A5-A1605AB86BF3}" srcId="{47AA1E77-4370-4D1E-BEB4-204D27CDDA33}" destId="{7046AB9C-72AD-4CDA-A521-D6B150562714}" srcOrd="2" destOrd="0" parTransId="{A01DFE95-4326-4994-91E4-F9619022B5D8}" sibTransId="{4D3737DC-80B5-4FC6-AD19-F36D7991D660}"/>
    <dgm:cxn modelId="{E8FB162A-7F62-4245-ABB4-B0FFFFF2EF31}" type="presOf" srcId="{47AA1E77-4370-4D1E-BEB4-204D27CDDA33}" destId="{B6A4D406-F3E5-4B36-B98B-FD87C0DB7CC5}" srcOrd="0" destOrd="0" presId="urn:microsoft.com/office/officeart/2005/8/layout/vList2"/>
    <dgm:cxn modelId="{075DEE6C-287D-4DF9-9295-3EB473E6B29A}" type="presOf" srcId="{921EE4C6-F83F-44C2-AC22-FB13A3400B7E}" destId="{97005126-5358-49D9-AE00-FC760CA74791}" srcOrd="0" destOrd="0" presId="urn:microsoft.com/office/officeart/2005/8/layout/vList2"/>
    <dgm:cxn modelId="{6B42D9CA-C2CF-415C-B7C1-75E2F2D2F6DA}" type="presOf" srcId="{4B62ADEE-39BF-423A-84A7-D8CECA552855}" destId="{D4FC856E-EDC4-4201-AD5B-6122CCCAE604}" srcOrd="0" destOrd="0" presId="urn:microsoft.com/office/officeart/2005/8/layout/vList2"/>
    <dgm:cxn modelId="{AF2B927C-00DB-4367-A7FB-3E6B76FAD639}" srcId="{47AA1E77-4370-4D1E-BEB4-204D27CDDA33}" destId="{519145D8-5DDA-43AD-8761-6F9E85D9E033}" srcOrd="3" destOrd="0" parTransId="{52B2440A-CA34-4445-B55F-592F2BBB21B2}" sibTransId="{4760D9F8-5A53-4CDA-AE1C-6A8564E3746D}"/>
    <dgm:cxn modelId="{85D77FFD-C92B-43DB-9996-89AAC5555102}" type="presOf" srcId="{519145D8-5DDA-43AD-8761-6F9E85D9E033}" destId="{5C9E9C9F-8D59-412F-AB6C-437329E3C99A}" srcOrd="0" destOrd="0" presId="urn:microsoft.com/office/officeart/2005/8/layout/vList2"/>
    <dgm:cxn modelId="{0E3D2319-BF23-4B73-BB73-58C11D4C4B10}" srcId="{47AA1E77-4370-4D1E-BEB4-204D27CDDA33}" destId="{921EE4C6-F83F-44C2-AC22-FB13A3400B7E}" srcOrd="0" destOrd="0" parTransId="{2355FEF5-B86C-4BF6-BB3B-8696520C8F88}" sibTransId="{44433526-957B-4564-9B34-BE5B74F8D862}"/>
    <dgm:cxn modelId="{D2F3515B-1585-4FB4-96F1-8BAA2D3C1F1D}" type="presParOf" srcId="{B6A4D406-F3E5-4B36-B98B-FD87C0DB7CC5}" destId="{97005126-5358-49D9-AE00-FC760CA74791}" srcOrd="0" destOrd="0" presId="urn:microsoft.com/office/officeart/2005/8/layout/vList2"/>
    <dgm:cxn modelId="{EAF76B26-45B7-4920-99AF-2BBB12CDF3C9}" type="presParOf" srcId="{B6A4D406-F3E5-4B36-B98B-FD87C0DB7CC5}" destId="{C1FDF771-43A7-4DBA-92DE-36F0E5474AB8}" srcOrd="1" destOrd="0" presId="urn:microsoft.com/office/officeart/2005/8/layout/vList2"/>
    <dgm:cxn modelId="{5B178410-DCA5-4812-AAF1-75E7AA10149D}" type="presParOf" srcId="{B6A4D406-F3E5-4B36-B98B-FD87C0DB7CC5}" destId="{D4FC856E-EDC4-4201-AD5B-6122CCCAE604}" srcOrd="2" destOrd="0" presId="urn:microsoft.com/office/officeart/2005/8/layout/vList2"/>
    <dgm:cxn modelId="{236CB580-1E30-4AB8-B673-7C483C98BDFC}" type="presParOf" srcId="{B6A4D406-F3E5-4B36-B98B-FD87C0DB7CC5}" destId="{219107F0-313C-42D7-A7B1-63ACE12C49A9}" srcOrd="3" destOrd="0" presId="urn:microsoft.com/office/officeart/2005/8/layout/vList2"/>
    <dgm:cxn modelId="{9718AA8D-5B4B-41DE-9C5C-68C2D1CC3D90}" type="presParOf" srcId="{B6A4D406-F3E5-4B36-B98B-FD87C0DB7CC5}" destId="{E6357408-20A6-4776-85BC-9B94DE1CC7D1}" srcOrd="4" destOrd="0" presId="urn:microsoft.com/office/officeart/2005/8/layout/vList2"/>
    <dgm:cxn modelId="{8B30C819-7367-4A41-A2E3-90E7C32778FA}" type="presParOf" srcId="{B6A4D406-F3E5-4B36-B98B-FD87C0DB7CC5}" destId="{6DC4E416-FB0F-42CB-BD81-776D92A3CEEA}" srcOrd="5" destOrd="0" presId="urn:microsoft.com/office/officeart/2005/8/layout/vList2"/>
    <dgm:cxn modelId="{9F4C82DF-1E81-4A36-AF7D-C53B56F5D335}" type="presParOf" srcId="{B6A4D406-F3E5-4B36-B98B-FD87C0DB7CC5}" destId="{5C9E9C9F-8D59-412F-AB6C-437329E3C99A}"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B639C0-AB96-4829-AC0F-C990E88115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A16251-3AAD-4034-B187-4B8209C8D091}">
      <dgm:prSet custT="1"/>
      <dgm:spPr/>
      <dgm:t>
        <a:bodyPr/>
        <a:lstStyle/>
        <a:p>
          <a:pPr rtl="0"/>
          <a:r>
            <a:rPr lang="en-US" sz="1800" dirty="0" smtClean="0">
              <a:latin typeface="+mj-lt"/>
            </a:rPr>
            <a:t>Appointment of Trustee as Debenture Trustee</a:t>
          </a:r>
          <a:endParaRPr lang="en-US" sz="1800" dirty="0">
            <a:latin typeface="+mj-lt"/>
          </a:endParaRPr>
        </a:p>
      </dgm:t>
    </dgm:pt>
    <dgm:pt modelId="{B6E5FFEC-4CD9-43EE-AF09-00FCCA25A8F1}" type="parTrans" cxnId="{4DF05DFF-D4DD-4C10-8F9C-22F082F60E57}">
      <dgm:prSet/>
      <dgm:spPr/>
      <dgm:t>
        <a:bodyPr/>
        <a:lstStyle/>
        <a:p>
          <a:endParaRPr lang="en-US" sz="1800">
            <a:latin typeface="+mj-lt"/>
          </a:endParaRPr>
        </a:p>
      </dgm:t>
    </dgm:pt>
    <dgm:pt modelId="{DC7F64E8-94ED-4639-9427-21F891646E1E}" type="sibTrans" cxnId="{4DF05DFF-D4DD-4C10-8F9C-22F082F60E57}">
      <dgm:prSet/>
      <dgm:spPr/>
      <dgm:t>
        <a:bodyPr/>
        <a:lstStyle/>
        <a:p>
          <a:endParaRPr lang="en-US" sz="1800">
            <a:latin typeface="+mj-lt"/>
          </a:endParaRPr>
        </a:p>
      </dgm:t>
    </dgm:pt>
    <dgm:pt modelId="{4DA3BB70-938E-408D-A663-404179D1DA50}">
      <dgm:prSet custT="1"/>
      <dgm:spPr/>
      <dgm:t>
        <a:bodyPr/>
        <a:lstStyle/>
        <a:p>
          <a:r>
            <a:rPr lang="en-US" dirty="0" smtClean="0">
              <a:latin typeface="+mj-lt"/>
            </a:rPr>
            <a:t>Appointment of Merchant banker cum technical advisor</a:t>
          </a:r>
          <a:endParaRPr lang="en-US" sz="1800" dirty="0">
            <a:latin typeface="+mj-lt"/>
          </a:endParaRPr>
        </a:p>
      </dgm:t>
    </dgm:pt>
    <dgm:pt modelId="{6320022D-50C4-4128-B2FA-EAF857F6EDD5}" type="parTrans" cxnId="{08076CA8-DAA0-4926-B8BF-766984B4265C}">
      <dgm:prSet/>
      <dgm:spPr/>
      <dgm:t>
        <a:bodyPr/>
        <a:lstStyle/>
        <a:p>
          <a:endParaRPr lang="en-US">
            <a:latin typeface="+mj-lt"/>
          </a:endParaRPr>
        </a:p>
      </dgm:t>
    </dgm:pt>
    <dgm:pt modelId="{838987EE-F0CA-4719-854E-77EF472E009A}" type="sibTrans" cxnId="{08076CA8-DAA0-4926-B8BF-766984B4265C}">
      <dgm:prSet/>
      <dgm:spPr/>
      <dgm:t>
        <a:bodyPr/>
        <a:lstStyle/>
        <a:p>
          <a:endParaRPr lang="en-US">
            <a:latin typeface="+mj-lt"/>
          </a:endParaRPr>
        </a:p>
      </dgm:t>
    </dgm:pt>
    <dgm:pt modelId="{79A0230A-9EA6-4060-B3E6-8D9E83A672A0}">
      <dgm:prSet custT="1"/>
      <dgm:spPr/>
      <dgm:t>
        <a:bodyPr/>
        <a:lstStyle/>
        <a:p>
          <a:pPr rtl="0"/>
          <a:r>
            <a:rPr lang="en-US" sz="1800" dirty="0" smtClean="0">
              <a:latin typeface="+mj-lt"/>
            </a:rPr>
            <a:t>Appointment of Rating Agencies for the issue</a:t>
          </a:r>
          <a:endParaRPr lang="en-US" sz="1800" dirty="0">
            <a:latin typeface="+mj-lt"/>
          </a:endParaRPr>
        </a:p>
      </dgm:t>
    </dgm:pt>
    <dgm:pt modelId="{AFDE7E3D-9A27-434E-AE8D-E1993CD730FC}" type="parTrans" cxnId="{837DEE16-03E6-4AA5-A3CC-56F8B4595EDA}">
      <dgm:prSet/>
      <dgm:spPr/>
      <dgm:t>
        <a:bodyPr/>
        <a:lstStyle/>
        <a:p>
          <a:endParaRPr lang="en-US">
            <a:latin typeface="+mj-lt"/>
          </a:endParaRPr>
        </a:p>
      </dgm:t>
    </dgm:pt>
    <dgm:pt modelId="{F3BA2BF3-C591-419D-89CD-01C9D0A31F51}" type="sibTrans" cxnId="{837DEE16-03E6-4AA5-A3CC-56F8B4595EDA}">
      <dgm:prSet/>
      <dgm:spPr/>
      <dgm:t>
        <a:bodyPr/>
        <a:lstStyle/>
        <a:p>
          <a:endParaRPr lang="en-US">
            <a:latin typeface="+mj-lt"/>
          </a:endParaRPr>
        </a:p>
      </dgm:t>
    </dgm:pt>
    <dgm:pt modelId="{A74F3F5D-BA89-4D95-B733-EA528853B6DF}">
      <dgm:prSet custT="1"/>
      <dgm:spPr/>
      <dgm:t>
        <a:bodyPr/>
        <a:lstStyle/>
        <a:p>
          <a:pPr rtl="0"/>
          <a:r>
            <a:rPr lang="en-US" sz="1800" dirty="0" smtClean="0">
              <a:latin typeface="+mj-lt"/>
            </a:rPr>
            <a:t>Appointment of Registrar &amp; Transfer Agent</a:t>
          </a:r>
          <a:endParaRPr lang="en-US" sz="1800" dirty="0">
            <a:latin typeface="+mj-lt"/>
          </a:endParaRPr>
        </a:p>
      </dgm:t>
    </dgm:pt>
    <dgm:pt modelId="{590C0D55-7554-4CFA-B30D-1FD920535AB5}" type="parTrans" cxnId="{606BA4C8-C862-4848-BE91-B404AB3A01C3}">
      <dgm:prSet/>
      <dgm:spPr/>
    </dgm:pt>
    <dgm:pt modelId="{DD15A905-5C0C-4D2D-B27C-2E698AE5B83A}" type="sibTrans" cxnId="{606BA4C8-C862-4848-BE91-B404AB3A01C3}">
      <dgm:prSet/>
      <dgm:spPr/>
    </dgm:pt>
    <dgm:pt modelId="{4A1D9E0E-77DD-4031-93B4-83D4BBAB6B54}" type="pres">
      <dgm:prSet presAssocID="{0DB639C0-AB96-4829-AC0F-C990E88115A3}" presName="linear" presStyleCnt="0">
        <dgm:presLayoutVars>
          <dgm:dir/>
          <dgm:animLvl val="lvl"/>
          <dgm:resizeHandles val="exact"/>
        </dgm:presLayoutVars>
      </dgm:prSet>
      <dgm:spPr/>
      <dgm:t>
        <a:bodyPr/>
        <a:lstStyle/>
        <a:p>
          <a:endParaRPr lang="en-US"/>
        </a:p>
      </dgm:t>
    </dgm:pt>
    <dgm:pt modelId="{852EAE0C-0D4D-41BA-BC2F-FC0A0EEFE675}" type="pres">
      <dgm:prSet presAssocID="{4DA3BB70-938E-408D-A663-404179D1DA50}" presName="parentLin" presStyleCnt="0"/>
      <dgm:spPr/>
    </dgm:pt>
    <dgm:pt modelId="{77FB5536-7FF4-4CD4-B411-0E59595C7F08}" type="pres">
      <dgm:prSet presAssocID="{4DA3BB70-938E-408D-A663-404179D1DA50}" presName="parentLeftMargin" presStyleLbl="node1" presStyleIdx="0" presStyleCnt="4"/>
      <dgm:spPr/>
      <dgm:t>
        <a:bodyPr/>
        <a:lstStyle/>
        <a:p>
          <a:endParaRPr lang="en-US"/>
        </a:p>
      </dgm:t>
    </dgm:pt>
    <dgm:pt modelId="{EFD9EBBF-C9FF-4A7F-95F4-D590B45637DF}" type="pres">
      <dgm:prSet presAssocID="{4DA3BB70-938E-408D-A663-404179D1DA50}" presName="parentText" presStyleLbl="node1" presStyleIdx="0" presStyleCnt="4">
        <dgm:presLayoutVars>
          <dgm:chMax val="0"/>
          <dgm:bulletEnabled val="1"/>
        </dgm:presLayoutVars>
      </dgm:prSet>
      <dgm:spPr/>
      <dgm:t>
        <a:bodyPr/>
        <a:lstStyle/>
        <a:p>
          <a:endParaRPr lang="en-US"/>
        </a:p>
      </dgm:t>
    </dgm:pt>
    <dgm:pt modelId="{A632FF83-F255-480C-9AFA-A28AB40CA23D}" type="pres">
      <dgm:prSet presAssocID="{4DA3BB70-938E-408D-A663-404179D1DA50}" presName="negativeSpace" presStyleCnt="0"/>
      <dgm:spPr/>
    </dgm:pt>
    <dgm:pt modelId="{692FA178-0203-43C9-99B9-F0B3FAC2BE16}" type="pres">
      <dgm:prSet presAssocID="{4DA3BB70-938E-408D-A663-404179D1DA50}" presName="childText" presStyleLbl="conFgAcc1" presStyleIdx="0" presStyleCnt="4">
        <dgm:presLayoutVars>
          <dgm:bulletEnabled val="1"/>
        </dgm:presLayoutVars>
      </dgm:prSet>
      <dgm:spPr/>
    </dgm:pt>
    <dgm:pt modelId="{769320D3-8303-4B2B-8250-30E2E79744E7}" type="pres">
      <dgm:prSet presAssocID="{838987EE-F0CA-4719-854E-77EF472E009A}" presName="spaceBetweenRectangles" presStyleCnt="0"/>
      <dgm:spPr/>
    </dgm:pt>
    <dgm:pt modelId="{64B300F7-EEEB-44A2-8F43-D4519379F4CB}" type="pres">
      <dgm:prSet presAssocID="{79A0230A-9EA6-4060-B3E6-8D9E83A672A0}" presName="parentLin" presStyleCnt="0"/>
      <dgm:spPr/>
    </dgm:pt>
    <dgm:pt modelId="{825C53CD-6B6A-42AA-AB0A-964D5965BCDD}" type="pres">
      <dgm:prSet presAssocID="{79A0230A-9EA6-4060-B3E6-8D9E83A672A0}" presName="parentLeftMargin" presStyleLbl="node1" presStyleIdx="0" presStyleCnt="4"/>
      <dgm:spPr/>
      <dgm:t>
        <a:bodyPr/>
        <a:lstStyle/>
        <a:p>
          <a:endParaRPr lang="en-US"/>
        </a:p>
      </dgm:t>
    </dgm:pt>
    <dgm:pt modelId="{2F377F29-B4CD-477F-AA9C-AF198FB89FD6}" type="pres">
      <dgm:prSet presAssocID="{79A0230A-9EA6-4060-B3E6-8D9E83A672A0}" presName="parentText" presStyleLbl="node1" presStyleIdx="1" presStyleCnt="4">
        <dgm:presLayoutVars>
          <dgm:chMax val="0"/>
          <dgm:bulletEnabled val="1"/>
        </dgm:presLayoutVars>
      </dgm:prSet>
      <dgm:spPr/>
      <dgm:t>
        <a:bodyPr/>
        <a:lstStyle/>
        <a:p>
          <a:endParaRPr lang="en-US"/>
        </a:p>
      </dgm:t>
    </dgm:pt>
    <dgm:pt modelId="{DF391D26-DD1C-4F78-8B87-A3B6B50CFDC2}" type="pres">
      <dgm:prSet presAssocID="{79A0230A-9EA6-4060-B3E6-8D9E83A672A0}" presName="negativeSpace" presStyleCnt="0"/>
      <dgm:spPr/>
    </dgm:pt>
    <dgm:pt modelId="{8808B1C7-0FF9-4237-93C1-CE5C8F954517}" type="pres">
      <dgm:prSet presAssocID="{79A0230A-9EA6-4060-B3E6-8D9E83A672A0}" presName="childText" presStyleLbl="conFgAcc1" presStyleIdx="1" presStyleCnt="4">
        <dgm:presLayoutVars>
          <dgm:bulletEnabled val="1"/>
        </dgm:presLayoutVars>
      </dgm:prSet>
      <dgm:spPr/>
    </dgm:pt>
    <dgm:pt modelId="{1986B615-2F47-4F78-88DA-C4AD56C16D16}" type="pres">
      <dgm:prSet presAssocID="{F3BA2BF3-C591-419D-89CD-01C9D0A31F51}" presName="spaceBetweenRectangles" presStyleCnt="0"/>
      <dgm:spPr/>
    </dgm:pt>
    <dgm:pt modelId="{845C9521-6247-471A-A13B-F551770C5355}" type="pres">
      <dgm:prSet presAssocID="{A74F3F5D-BA89-4D95-B733-EA528853B6DF}" presName="parentLin" presStyleCnt="0"/>
      <dgm:spPr/>
    </dgm:pt>
    <dgm:pt modelId="{1C568BBD-F4B9-49CF-AB18-4054CB2FAA96}" type="pres">
      <dgm:prSet presAssocID="{A74F3F5D-BA89-4D95-B733-EA528853B6DF}" presName="parentLeftMargin" presStyleLbl="node1" presStyleIdx="1" presStyleCnt="4"/>
      <dgm:spPr/>
      <dgm:t>
        <a:bodyPr/>
        <a:lstStyle/>
        <a:p>
          <a:endParaRPr lang="en-IN"/>
        </a:p>
      </dgm:t>
    </dgm:pt>
    <dgm:pt modelId="{41B07183-28EE-4DD1-8A92-B8E153706100}" type="pres">
      <dgm:prSet presAssocID="{A74F3F5D-BA89-4D95-B733-EA528853B6DF}" presName="parentText" presStyleLbl="node1" presStyleIdx="2" presStyleCnt="4">
        <dgm:presLayoutVars>
          <dgm:chMax val="0"/>
          <dgm:bulletEnabled val="1"/>
        </dgm:presLayoutVars>
      </dgm:prSet>
      <dgm:spPr/>
      <dgm:t>
        <a:bodyPr/>
        <a:lstStyle/>
        <a:p>
          <a:endParaRPr lang="en-IN"/>
        </a:p>
      </dgm:t>
    </dgm:pt>
    <dgm:pt modelId="{C71A46C2-7FCD-47E8-B34D-2097FEE264A3}" type="pres">
      <dgm:prSet presAssocID="{A74F3F5D-BA89-4D95-B733-EA528853B6DF}" presName="negativeSpace" presStyleCnt="0"/>
      <dgm:spPr/>
    </dgm:pt>
    <dgm:pt modelId="{46B547EA-48A9-45E1-A5A2-9DC66213AC05}" type="pres">
      <dgm:prSet presAssocID="{A74F3F5D-BA89-4D95-B733-EA528853B6DF}" presName="childText" presStyleLbl="conFgAcc1" presStyleIdx="2" presStyleCnt="4">
        <dgm:presLayoutVars>
          <dgm:bulletEnabled val="1"/>
        </dgm:presLayoutVars>
      </dgm:prSet>
      <dgm:spPr/>
    </dgm:pt>
    <dgm:pt modelId="{2D5CF29C-A2E8-4972-A44E-9A9B4ED0AE61}" type="pres">
      <dgm:prSet presAssocID="{DD15A905-5C0C-4D2D-B27C-2E698AE5B83A}" presName="spaceBetweenRectangles" presStyleCnt="0"/>
      <dgm:spPr/>
    </dgm:pt>
    <dgm:pt modelId="{5CB94033-6DD7-498C-B196-26BB1B3B9CDD}" type="pres">
      <dgm:prSet presAssocID="{24A16251-3AAD-4034-B187-4B8209C8D091}" presName="parentLin" presStyleCnt="0"/>
      <dgm:spPr/>
    </dgm:pt>
    <dgm:pt modelId="{E07F89E1-F34B-4E32-BC6E-6989E4221B14}" type="pres">
      <dgm:prSet presAssocID="{24A16251-3AAD-4034-B187-4B8209C8D091}" presName="parentLeftMargin" presStyleLbl="node1" presStyleIdx="2" presStyleCnt="4"/>
      <dgm:spPr/>
      <dgm:t>
        <a:bodyPr/>
        <a:lstStyle/>
        <a:p>
          <a:endParaRPr lang="en-US"/>
        </a:p>
      </dgm:t>
    </dgm:pt>
    <dgm:pt modelId="{116EC868-8B00-4D59-98E4-92753C46BB87}" type="pres">
      <dgm:prSet presAssocID="{24A16251-3AAD-4034-B187-4B8209C8D091}" presName="parentText" presStyleLbl="node1" presStyleIdx="3" presStyleCnt="4">
        <dgm:presLayoutVars>
          <dgm:chMax val="0"/>
          <dgm:bulletEnabled val="1"/>
        </dgm:presLayoutVars>
      </dgm:prSet>
      <dgm:spPr/>
      <dgm:t>
        <a:bodyPr/>
        <a:lstStyle/>
        <a:p>
          <a:endParaRPr lang="en-US"/>
        </a:p>
      </dgm:t>
    </dgm:pt>
    <dgm:pt modelId="{6712DF13-BB03-43B4-A8E0-B2F6F6613104}" type="pres">
      <dgm:prSet presAssocID="{24A16251-3AAD-4034-B187-4B8209C8D091}" presName="negativeSpace" presStyleCnt="0"/>
      <dgm:spPr/>
    </dgm:pt>
    <dgm:pt modelId="{1C47D769-4917-4D91-B3AD-D502080BEBAB}" type="pres">
      <dgm:prSet presAssocID="{24A16251-3AAD-4034-B187-4B8209C8D091}" presName="childText" presStyleLbl="conFgAcc1" presStyleIdx="3" presStyleCnt="4">
        <dgm:presLayoutVars>
          <dgm:bulletEnabled val="1"/>
        </dgm:presLayoutVars>
      </dgm:prSet>
      <dgm:spPr/>
    </dgm:pt>
  </dgm:ptLst>
  <dgm:cxnLst>
    <dgm:cxn modelId="{D33AD589-21F6-47F6-8457-ED5E06DCB4D0}" type="presOf" srcId="{0DB639C0-AB96-4829-AC0F-C990E88115A3}" destId="{4A1D9E0E-77DD-4031-93B4-83D4BBAB6B54}" srcOrd="0" destOrd="0" presId="urn:microsoft.com/office/officeart/2005/8/layout/list1"/>
    <dgm:cxn modelId="{D7E4665C-8BE9-4B74-B200-E28D4DE0D463}" type="presOf" srcId="{A74F3F5D-BA89-4D95-B733-EA528853B6DF}" destId="{1C568BBD-F4B9-49CF-AB18-4054CB2FAA96}" srcOrd="0" destOrd="0" presId="urn:microsoft.com/office/officeart/2005/8/layout/list1"/>
    <dgm:cxn modelId="{9FE85566-7E68-45B0-85B9-807FE3310640}" type="presOf" srcId="{4DA3BB70-938E-408D-A663-404179D1DA50}" destId="{EFD9EBBF-C9FF-4A7F-95F4-D590B45637DF}" srcOrd="1" destOrd="0" presId="urn:microsoft.com/office/officeart/2005/8/layout/list1"/>
    <dgm:cxn modelId="{F64A0CA0-8265-41F6-AC10-22DC9A34D84A}" type="presOf" srcId="{4DA3BB70-938E-408D-A663-404179D1DA50}" destId="{77FB5536-7FF4-4CD4-B411-0E59595C7F08}" srcOrd="0" destOrd="0" presId="urn:microsoft.com/office/officeart/2005/8/layout/list1"/>
    <dgm:cxn modelId="{606BA4C8-C862-4848-BE91-B404AB3A01C3}" srcId="{0DB639C0-AB96-4829-AC0F-C990E88115A3}" destId="{A74F3F5D-BA89-4D95-B733-EA528853B6DF}" srcOrd="2" destOrd="0" parTransId="{590C0D55-7554-4CFA-B30D-1FD920535AB5}" sibTransId="{DD15A905-5C0C-4D2D-B27C-2E698AE5B83A}"/>
    <dgm:cxn modelId="{4DF05DFF-D4DD-4C10-8F9C-22F082F60E57}" srcId="{0DB639C0-AB96-4829-AC0F-C990E88115A3}" destId="{24A16251-3AAD-4034-B187-4B8209C8D091}" srcOrd="3" destOrd="0" parTransId="{B6E5FFEC-4CD9-43EE-AF09-00FCCA25A8F1}" sibTransId="{DC7F64E8-94ED-4639-9427-21F891646E1E}"/>
    <dgm:cxn modelId="{40200A9F-06EE-4633-BC03-7D866E0E2D34}" type="presOf" srcId="{A74F3F5D-BA89-4D95-B733-EA528853B6DF}" destId="{41B07183-28EE-4DD1-8A92-B8E153706100}" srcOrd="1" destOrd="0" presId="urn:microsoft.com/office/officeart/2005/8/layout/list1"/>
    <dgm:cxn modelId="{837DEE16-03E6-4AA5-A3CC-56F8B4595EDA}" srcId="{0DB639C0-AB96-4829-AC0F-C990E88115A3}" destId="{79A0230A-9EA6-4060-B3E6-8D9E83A672A0}" srcOrd="1" destOrd="0" parTransId="{AFDE7E3D-9A27-434E-AE8D-E1993CD730FC}" sibTransId="{F3BA2BF3-C591-419D-89CD-01C9D0A31F51}"/>
    <dgm:cxn modelId="{08076CA8-DAA0-4926-B8BF-766984B4265C}" srcId="{0DB639C0-AB96-4829-AC0F-C990E88115A3}" destId="{4DA3BB70-938E-408D-A663-404179D1DA50}" srcOrd="0" destOrd="0" parTransId="{6320022D-50C4-4128-B2FA-EAF857F6EDD5}" sibTransId="{838987EE-F0CA-4719-854E-77EF472E009A}"/>
    <dgm:cxn modelId="{D60FDE3C-AFAF-4965-A6E6-27E97FAA073D}" type="presOf" srcId="{24A16251-3AAD-4034-B187-4B8209C8D091}" destId="{116EC868-8B00-4D59-98E4-92753C46BB87}" srcOrd="1" destOrd="0" presId="urn:microsoft.com/office/officeart/2005/8/layout/list1"/>
    <dgm:cxn modelId="{C26D11FE-EA6A-41A9-AEE1-6506B40B28F7}" type="presOf" srcId="{79A0230A-9EA6-4060-B3E6-8D9E83A672A0}" destId="{2F377F29-B4CD-477F-AA9C-AF198FB89FD6}" srcOrd="1" destOrd="0" presId="urn:microsoft.com/office/officeart/2005/8/layout/list1"/>
    <dgm:cxn modelId="{792F6C99-800E-4490-9EE1-A3C10D2BD687}" type="presOf" srcId="{79A0230A-9EA6-4060-B3E6-8D9E83A672A0}" destId="{825C53CD-6B6A-42AA-AB0A-964D5965BCDD}" srcOrd="0" destOrd="0" presId="urn:microsoft.com/office/officeart/2005/8/layout/list1"/>
    <dgm:cxn modelId="{03F6C1EA-2901-4DFF-AFAB-72601FBC4B8A}" type="presOf" srcId="{24A16251-3AAD-4034-B187-4B8209C8D091}" destId="{E07F89E1-F34B-4E32-BC6E-6989E4221B14}" srcOrd="0" destOrd="0" presId="urn:microsoft.com/office/officeart/2005/8/layout/list1"/>
    <dgm:cxn modelId="{589FD8E7-DA8B-42FC-8D1D-CA92935D529A}" type="presParOf" srcId="{4A1D9E0E-77DD-4031-93B4-83D4BBAB6B54}" destId="{852EAE0C-0D4D-41BA-BC2F-FC0A0EEFE675}" srcOrd="0" destOrd="0" presId="urn:microsoft.com/office/officeart/2005/8/layout/list1"/>
    <dgm:cxn modelId="{86F9F14F-ED4D-4875-BEF0-6A2C1C9243F2}" type="presParOf" srcId="{852EAE0C-0D4D-41BA-BC2F-FC0A0EEFE675}" destId="{77FB5536-7FF4-4CD4-B411-0E59595C7F08}" srcOrd="0" destOrd="0" presId="urn:microsoft.com/office/officeart/2005/8/layout/list1"/>
    <dgm:cxn modelId="{230A2BC2-502E-4719-824F-C06D2CD23146}" type="presParOf" srcId="{852EAE0C-0D4D-41BA-BC2F-FC0A0EEFE675}" destId="{EFD9EBBF-C9FF-4A7F-95F4-D590B45637DF}" srcOrd="1" destOrd="0" presId="urn:microsoft.com/office/officeart/2005/8/layout/list1"/>
    <dgm:cxn modelId="{D9C7211F-CF2A-4D08-AF3C-BA5A1523F6DC}" type="presParOf" srcId="{4A1D9E0E-77DD-4031-93B4-83D4BBAB6B54}" destId="{A632FF83-F255-480C-9AFA-A28AB40CA23D}" srcOrd="1" destOrd="0" presId="urn:microsoft.com/office/officeart/2005/8/layout/list1"/>
    <dgm:cxn modelId="{615AD3FE-B88A-496E-8450-9603D10A7572}" type="presParOf" srcId="{4A1D9E0E-77DD-4031-93B4-83D4BBAB6B54}" destId="{692FA178-0203-43C9-99B9-F0B3FAC2BE16}" srcOrd="2" destOrd="0" presId="urn:microsoft.com/office/officeart/2005/8/layout/list1"/>
    <dgm:cxn modelId="{10C06FA6-621A-4277-9B0F-C080B887A075}" type="presParOf" srcId="{4A1D9E0E-77DD-4031-93B4-83D4BBAB6B54}" destId="{769320D3-8303-4B2B-8250-30E2E79744E7}" srcOrd="3" destOrd="0" presId="urn:microsoft.com/office/officeart/2005/8/layout/list1"/>
    <dgm:cxn modelId="{A1824078-8A2C-4FAA-AB5B-68354A64D0B0}" type="presParOf" srcId="{4A1D9E0E-77DD-4031-93B4-83D4BBAB6B54}" destId="{64B300F7-EEEB-44A2-8F43-D4519379F4CB}" srcOrd="4" destOrd="0" presId="urn:microsoft.com/office/officeart/2005/8/layout/list1"/>
    <dgm:cxn modelId="{5392BF23-3012-4B6A-B50F-B323E65A6FB9}" type="presParOf" srcId="{64B300F7-EEEB-44A2-8F43-D4519379F4CB}" destId="{825C53CD-6B6A-42AA-AB0A-964D5965BCDD}" srcOrd="0" destOrd="0" presId="urn:microsoft.com/office/officeart/2005/8/layout/list1"/>
    <dgm:cxn modelId="{E9C7ADF9-80FB-4912-98A0-4B25CEFD7864}" type="presParOf" srcId="{64B300F7-EEEB-44A2-8F43-D4519379F4CB}" destId="{2F377F29-B4CD-477F-AA9C-AF198FB89FD6}" srcOrd="1" destOrd="0" presId="urn:microsoft.com/office/officeart/2005/8/layout/list1"/>
    <dgm:cxn modelId="{56DBA972-5D08-4350-9CC0-5341DA3F80F1}" type="presParOf" srcId="{4A1D9E0E-77DD-4031-93B4-83D4BBAB6B54}" destId="{DF391D26-DD1C-4F78-8B87-A3B6B50CFDC2}" srcOrd="5" destOrd="0" presId="urn:microsoft.com/office/officeart/2005/8/layout/list1"/>
    <dgm:cxn modelId="{767E5E93-E32F-49E0-AF2C-C247D5C72DF5}" type="presParOf" srcId="{4A1D9E0E-77DD-4031-93B4-83D4BBAB6B54}" destId="{8808B1C7-0FF9-4237-93C1-CE5C8F954517}" srcOrd="6" destOrd="0" presId="urn:microsoft.com/office/officeart/2005/8/layout/list1"/>
    <dgm:cxn modelId="{3031CA5A-D5D9-4F0D-ABA2-D6349A6C0289}" type="presParOf" srcId="{4A1D9E0E-77DD-4031-93B4-83D4BBAB6B54}" destId="{1986B615-2F47-4F78-88DA-C4AD56C16D16}" srcOrd="7" destOrd="0" presId="urn:microsoft.com/office/officeart/2005/8/layout/list1"/>
    <dgm:cxn modelId="{147042A7-C832-46E7-9F37-4D8F04BCB5F6}" type="presParOf" srcId="{4A1D9E0E-77DD-4031-93B4-83D4BBAB6B54}" destId="{845C9521-6247-471A-A13B-F551770C5355}" srcOrd="8" destOrd="0" presId="urn:microsoft.com/office/officeart/2005/8/layout/list1"/>
    <dgm:cxn modelId="{CDC5C623-33B0-471D-9EF2-C3D44E1717C3}" type="presParOf" srcId="{845C9521-6247-471A-A13B-F551770C5355}" destId="{1C568BBD-F4B9-49CF-AB18-4054CB2FAA96}" srcOrd="0" destOrd="0" presId="urn:microsoft.com/office/officeart/2005/8/layout/list1"/>
    <dgm:cxn modelId="{3116EAB3-7198-46F8-B014-68FA4F3435C3}" type="presParOf" srcId="{845C9521-6247-471A-A13B-F551770C5355}" destId="{41B07183-28EE-4DD1-8A92-B8E153706100}" srcOrd="1" destOrd="0" presId="urn:microsoft.com/office/officeart/2005/8/layout/list1"/>
    <dgm:cxn modelId="{0B563015-5491-420D-BE15-828CA55E4ACE}" type="presParOf" srcId="{4A1D9E0E-77DD-4031-93B4-83D4BBAB6B54}" destId="{C71A46C2-7FCD-47E8-B34D-2097FEE264A3}" srcOrd="9" destOrd="0" presId="urn:microsoft.com/office/officeart/2005/8/layout/list1"/>
    <dgm:cxn modelId="{78D14BCD-EB72-4259-AB7C-09B02586C8EF}" type="presParOf" srcId="{4A1D9E0E-77DD-4031-93B4-83D4BBAB6B54}" destId="{46B547EA-48A9-45E1-A5A2-9DC66213AC05}" srcOrd="10" destOrd="0" presId="urn:microsoft.com/office/officeart/2005/8/layout/list1"/>
    <dgm:cxn modelId="{DBD379F9-16B5-4EA2-82B1-CFD9309612E6}" type="presParOf" srcId="{4A1D9E0E-77DD-4031-93B4-83D4BBAB6B54}" destId="{2D5CF29C-A2E8-4972-A44E-9A9B4ED0AE61}" srcOrd="11" destOrd="0" presId="urn:microsoft.com/office/officeart/2005/8/layout/list1"/>
    <dgm:cxn modelId="{86205559-1391-419B-BBC3-360AF7E3B3FB}" type="presParOf" srcId="{4A1D9E0E-77DD-4031-93B4-83D4BBAB6B54}" destId="{5CB94033-6DD7-498C-B196-26BB1B3B9CDD}" srcOrd="12" destOrd="0" presId="urn:microsoft.com/office/officeart/2005/8/layout/list1"/>
    <dgm:cxn modelId="{749D5CF9-65CC-4134-BEC7-96CA5B20E992}" type="presParOf" srcId="{5CB94033-6DD7-498C-B196-26BB1B3B9CDD}" destId="{E07F89E1-F34B-4E32-BC6E-6989E4221B14}" srcOrd="0" destOrd="0" presId="urn:microsoft.com/office/officeart/2005/8/layout/list1"/>
    <dgm:cxn modelId="{EA87375E-8754-42FD-A395-198AE207B389}" type="presParOf" srcId="{5CB94033-6DD7-498C-B196-26BB1B3B9CDD}" destId="{116EC868-8B00-4D59-98E4-92753C46BB87}" srcOrd="1" destOrd="0" presId="urn:microsoft.com/office/officeart/2005/8/layout/list1"/>
    <dgm:cxn modelId="{C9D5CFE5-117B-47B6-B4A4-143829948F77}" type="presParOf" srcId="{4A1D9E0E-77DD-4031-93B4-83D4BBAB6B54}" destId="{6712DF13-BB03-43B4-A8E0-B2F6F6613104}" srcOrd="13" destOrd="0" presId="urn:microsoft.com/office/officeart/2005/8/layout/list1"/>
    <dgm:cxn modelId="{95002D1D-545E-497C-85B0-BF8E57895C6B}" type="presParOf" srcId="{4A1D9E0E-77DD-4031-93B4-83D4BBAB6B54}" destId="{1C47D769-4917-4D91-B3AD-D502080BEBAB}"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B639C0-AB96-4829-AC0F-C990E88115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A16251-3AAD-4034-B187-4B8209C8D091}">
      <dgm:prSet custT="1"/>
      <dgm:spPr/>
      <dgm:t>
        <a:bodyPr/>
        <a:lstStyle/>
        <a:p>
          <a:pPr rtl="0"/>
          <a:r>
            <a:rPr lang="en-US" sz="1600" dirty="0" smtClean="0">
              <a:latin typeface="+mj-lt"/>
              <a:cs typeface="Arial" charset="0"/>
            </a:rPr>
            <a:t>Collection of the data for the IM preparation as per the SEBI guidelines</a:t>
          </a:r>
          <a:endParaRPr lang="en-US" sz="1600" dirty="0">
            <a:latin typeface="+mj-lt"/>
          </a:endParaRPr>
        </a:p>
      </dgm:t>
    </dgm:pt>
    <dgm:pt modelId="{B6E5FFEC-4CD9-43EE-AF09-00FCCA25A8F1}" type="parTrans" cxnId="{4DF05DFF-D4DD-4C10-8F9C-22F082F60E57}">
      <dgm:prSet/>
      <dgm:spPr/>
      <dgm:t>
        <a:bodyPr/>
        <a:lstStyle/>
        <a:p>
          <a:endParaRPr lang="en-US" sz="1600">
            <a:latin typeface="+mj-lt"/>
          </a:endParaRPr>
        </a:p>
      </dgm:t>
    </dgm:pt>
    <dgm:pt modelId="{DC7F64E8-94ED-4639-9427-21F891646E1E}" type="sibTrans" cxnId="{4DF05DFF-D4DD-4C10-8F9C-22F082F60E57}">
      <dgm:prSet/>
      <dgm:spPr/>
      <dgm:t>
        <a:bodyPr/>
        <a:lstStyle/>
        <a:p>
          <a:endParaRPr lang="en-US" sz="1600">
            <a:latin typeface="+mj-lt"/>
          </a:endParaRPr>
        </a:p>
      </dgm:t>
    </dgm:pt>
    <dgm:pt modelId="{B85E70BC-CC4F-44F9-BF4E-B8A680D792F7}">
      <dgm:prSet custT="1"/>
      <dgm:spPr/>
      <dgm:t>
        <a:bodyPr/>
        <a:lstStyle/>
        <a:p>
          <a:r>
            <a:rPr lang="en-US" sz="1600" dirty="0" smtClean="0">
              <a:latin typeface="+mj-lt"/>
              <a:cs typeface="Arial" charset="0"/>
            </a:rPr>
            <a:t>Structuring of the bond on the basis of the Project</a:t>
          </a:r>
        </a:p>
      </dgm:t>
    </dgm:pt>
    <dgm:pt modelId="{55BD84CF-8D62-472D-BC93-699072B54780}" type="parTrans" cxnId="{5908C7EC-F6BC-47BE-8060-6C7E6B2154F4}">
      <dgm:prSet/>
      <dgm:spPr/>
      <dgm:t>
        <a:bodyPr/>
        <a:lstStyle/>
        <a:p>
          <a:endParaRPr lang="en-US" sz="1600">
            <a:latin typeface="+mj-lt"/>
          </a:endParaRPr>
        </a:p>
      </dgm:t>
    </dgm:pt>
    <dgm:pt modelId="{985700ED-6EB5-4C32-83FE-4F4DA318CFEB}" type="sibTrans" cxnId="{5908C7EC-F6BC-47BE-8060-6C7E6B2154F4}">
      <dgm:prSet/>
      <dgm:spPr/>
      <dgm:t>
        <a:bodyPr/>
        <a:lstStyle/>
        <a:p>
          <a:endParaRPr lang="en-US" sz="1600">
            <a:latin typeface="+mj-lt"/>
          </a:endParaRPr>
        </a:p>
      </dgm:t>
    </dgm:pt>
    <dgm:pt modelId="{03C4400E-3698-4473-A14B-3CC25E45743D}">
      <dgm:prSet custT="1"/>
      <dgm:spPr/>
      <dgm:t>
        <a:bodyPr/>
        <a:lstStyle/>
        <a:p>
          <a:r>
            <a:rPr lang="en-US" sz="1600" dirty="0" smtClean="0">
              <a:latin typeface="+mj-lt"/>
              <a:cs typeface="Arial" charset="0"/>
            </a:rPr>
            <a:t>Structuring of the repayment mechanism</a:t>
          </a:r>
        </a:p>
      </dgm:t>
    </dgm:pt>
    <dgm:pt modelId="{95E23E8F-4DC8-4C57-B17C-A64B180B57B7}" type="parTrans" cxnId="{AB3097C1-18B9-43A0-9FD5-0A51957799A0}">
      <dgm:prSet/>
      <dgm:spPr/>
      <dgm:t>
        <a:bodyPr/>
        <a:lstStyle/>
        <a:p>
          <a:endParaRPr lang="en-US" sz="1600">
            <a:latin typeface="+mj-lt"/>
          </a:endParaRPr>
        </a:p>
      </dgm:t>
    </dgm:pt>
    <dgm:pt modelId="{FFA1638E-11FB-4C50-B9A8-CCD4C89221D1}" type="sibTrans" cxnId="{AB3097C1-18B9-43A0-9FD5-0A51957799A0}">
      <dgm:prSet/>
      <dgm:spPr/>
      <dgm:t>
        <a:bodyPr/>
        <a:lstStyle/>
        <a:p>
          <a:endParaRPr lang="en-US" sz="1600">
            <a:latin typeface="+mj-lt"/>
          </a:endParaRPr>
        </a:p>
      </dgm:t>
    </dgm:pt>
    <dgm:pt modelId="{5B774623-B791-46A4-A79B-E79F9970673A}">
      <dgm:prSet custT="1"/>
      <dgm:spPr/>
      <dgm:t>
        <a:bodyPr/>
        <a:lstStyle/>
        <a:p>
          <a:r>
            <a:rPr lang="en-US" sz="1600" dirty="0" smtClean="0">
              <a:latin typeface="+mj-lt"/>
              <a:cs typeface="Arial" charset="0"/>
            </a:rPr>
            <a:t>Finalization of cash flow mechanism</a:t>
          </a:r>
        </a:p>
      </dgm:t>
    </dgm:pt>
    <dgm:pt modelId="{6CE69C59-C377-4DEA-AF03-C11814F33FBF}" type="parTrans" cxnId="{40EAB91D-E074-486E-AD7C-E185CDD97258}">
      <dgm:prSet/>
      <dgm:spPr/>
      <dgm:t>
        <a:bodyPr/>
        <a:lstStyle/>
        <a:p>
          <a:endParaRPr lang="en-US" sz="1600">
            <a:latin typeface="+mj-lt"/>
          </a:endParaRPr>
        </a:p>
      </dgm:t>
    </dgm:pt>
    <dgm:pt modelId="{F44607D9-A4E2-426A-96DD-27A3B50E247E}" type="sibTrans" cxnId="{40EAB91D-E074-486E-AD7C-E185CDD97258}">
      <dgm:prSet/>
      <dgm:spPr/>
      <dgm:t>
        <a:bodyPr/>
        <a:lstStyle/>
        <a:p>
          <a:endParaRPr lang="en-US" sz="1600">
            <a:latin typeface="+mj-lt"/>
          </a:endParaRPr>
        </a:p>
      </dgm:t>
    </dgm:pt>
    <dgm:pt modelId="{3DE5E591-863E-4397-8E9C-1C532C630BC2}">
      <dgm:prSet custT="1"/>
      <dgm:spPr/>
      <dgm:t>
        <a:bodyPr/>
        <a:lstStyle/>
        <a:p>
          <a:r>
            <a:rPr lang="en-US" sz="1600" dirty="0" smtClean="0">
              <a:latin typeface="+mj-lt"/>
              <a:cs typeface="Arial" charset="0"/>
            </a:rPr>
            <a:t>Preparation of the draft information memorandum as per SEBI Regulations</a:t>
          </a:r>
        </a:p>
      </dgm:t>
    </dgm:pt>
    <dgm:pt modelId="{E7B8C2AC-B476-43B5-89FA-C67CEAEA017F}" type="parTrans" cxnId="{79B581ED-B5E1-4A3C-9B25-E3E9E1B2DA04}">
      <dgm:prSet/>
      <dgm:spPr/>
      <dgm:t>
        <a:bodyPr/>
        <a:lstStyle/>
        <a:p>
          <a:endParaRPr lang="en-US" sz="1600">
            <a:latin typeface="+mj-lt"/>
          </a:endParaRPr>
        </a:p>
      </dgm:t>
    </dgm:pt>
    <dgm:pt modelId="{A8678232-681E-4FCC-9693-8BF17F53FC4D}" type="sibTrans" cxnId="{79B581ED-B5E1-4A3C-9B25-E3E9E1B2DA04}">
      <dgm:prSet/>
      <dgm:spPr/>
      <dgm:t>
        <a:bodyPr/>
        <a:lstStyle/>
        <a:p>
          <a:endParaRPr lang="en-US" sz="1600">
            <a:latin typeface="+mj-lt"/>
          </a:endParaRPr>
        </a:p>
      </dgm:t>
    </dgm:pt>
    <dgm:pt modelId="{4A1D9E0E-77DD-4031-93B4-83D4BBAB6B54}" type="pres">
      <dgm:prSet presAssocID="{0DB639C0-AB96-4829-AC0F-C990E88115A3}" presName="linear" presStyleCnt="0">
        <dgm:presLayoutVars>
          <dgm:dir/>
          <dgm:animLvl val="lvl"/>
          <dgm:resizeHandles val="exact"/>
        </dgm:presLayoutVars>
      </dgm:prSet>
      <dgm:spPr/>
      <dgm:t>
        <a:bodyPr/>
        <a:lstStyle/>
        <a:p>
          <a:endParaRPr lang="en-US"/>
        </a:p>
      </dgm:t>
    </dgm:pt>
    <dgm:pt modelId="{5CB94033-6DD7-498C-B196-26BB1B3B9CDD}" type="pres">
      <dgm:prSet presAssocID="{24A16251-3AAD-4034-B187-4B8209C8D091}" presName="parentLin" presStyleCnt="0"/>
      <dgm:spPr/>
    </dgm:pt>
    <dgm:pt modelId="{E07F89E1-F34B-4E32-BC6E-6989E4221B14}" type="pres">
      <dgm:prSet presAssocID="{24A16251-3AAD-4034-B187-4B8209C8D091}" presName="parentLeftMargin" presStyleLbl="node1" presStyleIdx="0" presStyleCnt="5"/>
      <dgm:spPr/>
      <dgm:t>
        <a:bodyPr/>
        <a:lstStyle/>
        <a:p>
          <a:endParaRPr lang="en-US"/>
        </a:p>
      </dgm:t>
    </dgm:pt>
    <dgm:pt modelId="{116EC868-8B00-4D59-98E4-92753C46BB87}" type="pres">
      <dgm:prSet presAssocID="{24A16251-3AAD-4034-B187-4B8209C8D091}" presName="parentText" presStyleLbl="node1" presStyleIdx="0" presStyleCnt="5">
        <dgm:presLayoutVars>
          <dgm:chMax val="0"/>
          <dgm:bulletEnabled val="1"/>
        </dgm:presLayoutVars>
      </dgm:prSet>
      <dgm:spPr/>
      <dgm:t>
        <a:bodyPr/>
        <a:lstStyle/>
        <a:p>
          <a:endParaRPr lang="en-US"/>
        </a:p>
      </dgm:t>
    </dgm:pt>
    <dgm:pt modelId="{6712DF13-BB03-43B4-A8E0-B2F6F6613104}" type="pres">
      <dgm:prSet presAssocID="{24A16251-3AAD-4034-B187-4B8209C8D091}" presName="negativeSpace" presStyleCnt="0"/>
      <dgm:spPr/>
    </dgm:pt>
    <dgm:pt modelId="{1C47D769-4917-4D91-B3AD-D502080BEBAB}" type="pres">
      <dgm:prSet presAssocID="{24A16251-3AAD-4034-B187-4B8209C8D091}" presName="childText" presStyleLbl="conFgAcc1" presStyleIdx="0" presStyleCnt="5">
        <dgm:presLayoutVars>
          <dgm:bulletEnabled val="1"/>
        </dgm:presLayoutVars>
      </dgm:prSet>
      <dgm:spPr/>
    </dgm:pt>
    <dgm:pt modelId="{81E6298F-2FFC-435D-82E8-44BF6B4334D7}" type="pres">
      <dgm:prSet presAssocID="{DC7F64E8-94ED-4639-9427-21F891646E1E}" presName="spaceBetweenRectangles" presStyleCnt="0"/>
      <dgm:spPr/>
    </dgm:pt>
    <dgm:pt modelId="{42B2121D-FF13-4183-90CC-2BADA91F1C0C}" type="pres">
      <dgm:prSet presAssocID="{B85E70BC-CC4F-44F9-BF4E-B8A680D792F7}" presName="parentLin" presStyleCnt="0"/>
      <dgm:spPr/>
    </dgm:pt>
    <dgm:pt modelId="{F43B2714-6783-4D59-9B8E-1488635A4AF1}" type="pres">
      <dgm:prSet presAssocID="{B85E70BC-CC4F-44F9-BF4E-B8A680D792F7}" presName="parentLeftMargin" presStyleLbl="node1" presStyleIdx="0" presStyleCnt="5"/>
      <dgm:spPr/>
      <dgm:t>
        <a:bodyPr/>
        <a:lstStyle/>
        <a:p>
          <a:endParaRPr lang="en-US"/>
        </a:p>
      </dgm:t>
    </dgm:pt>
    <dgm:pt modelId="{3786EDBF-0DB8-4F22-9C6B-407C03AF03C4}" type="pres">
      <dgm:prSet presAssocID="{B85E70BC-CC4F-44F9-BF4E-B8A680D792F7}" presName="parentText" presStyleLbl="node1" presStyleIdx="1" presStyleCnt="5">
        <dgm:presLayoutVars>
          <dgm:chMax val="0"/>
          <dgm:bulletEnabled val="1"/>
        </dgm:presLayoutVars>
      </dgm:prSet>
      <dgm:spPr/>
      <dgm:t>
        <a:bodyPr/>
        <a:lstStyle/>
        <a:p>
          <a:endParaRPr lang="en-US"/>
        </a:p>
      </dgm:t>
    </dgm:pt>
    <dgm:pt modelId="{0350D4F4-7F29-4DCF-91EC-57360E544E02}" type="pres">
      <dgm:prSet presAssocID="{B85E70BC-CC4F-44F9-BF4E-B8A680D792F7}" presName="negativeSpace" presStyleCnt="0"/>
      <dgm:spPr/>
    </dgm:pt>
    <dgm:pt modelId="{87FE00A9-6747-431B-875C-0717D58091CD}" type="pres">
      <dgm:prSet presAssocID="{B85E70BC-CC4F-44F9-BF4E-B8A680D792F7}" presName="childText" presStyleLbl="conFgAcc1" presStyleIdx="1" presStyleCnt="5">
        <dgm:presLayoutVars>
          <dgm:bulletEnabled val="1"/>
        </dgm:presLayoutVars>
      </dgm:prSet>
      <dgm:spPr/>
    </dgm:pt>
    <dgm:pt modelId="{89ADE26A-EDAA-46D9-A277-31318039F7CD}" type="pres">
      <dgm:prSet presAssocID="{985700ED-6EB5-4C32-83FE-4F4DA318CFEB}" presName="spaceBetweenRectangles" presStyleCnt="0"/>
      <dgm:spPr/>
    </dgm:pt>
    <dgm:pt modelId="{F5B40674-037A-4EDE-800C-E17CB4A122AD}" type="pres">
      <dgm:prSet presAssocID="{03C4400E-3698-4473-A14B-3CC25E45743D}" presName="parentLin" presStyleCnt="0"/>
      <dgm:spPr/>
    </dgm:pt>
    <dgm:pt modelId="{ACBBA661-D572-4AF3-8383-260ACB022099}" type="pres">
      <dgm:prSet presAssocID="{03C4400E-3698-4473-A14B-3CC25E45743D}" presName="parentLeftMargin" presStyleLbl="node1" presStyleIdx="1" presStyleCnt="5"/>
      <dgm:spPr/>
      <dgm:t>
        <a:bodyPr/>
        <a:lstStyle/>
        <a:p>
          <a:endParaRPr lang="en-US"/>
        </a:p>
      </dgm:t>
    </dgm:pt>
    <dgm:pt modelId="{ABC71EEC-81C0-42C0-BCFD-0C09C55D2A30}" type="pres">
      <dgm:prSet presAssocID="{03C4400E-3698-4473-A14B-3CC25E45743D}" presName="parentText" presStyleLbl="node1" presStyleIdx="2" presStyleCnt="5">
        <dgm:presLayoutVars>
          <dgm:chMax val="0"/>
          <dgm:bulletEnabled val="1"/>
        </dgm:presLayoutVars>
      </dgm:prSet>
      <dgm:spPr/>
      <dgm:t>
        <a:bodyPr/>
        <a:lstStyle/>
        <a:p>
          <a:endParaRPr lang="en-US"/>
        </a:p>
      </dgm:t>
    </dgm:pt>
    <dgm:pt modelId="{918B409C-788C-4592-8F72-EF9D57E6EF18}" type="pres">
      <dgm:prSet presAssocID="{03C4400E-3698-4473-A14B-3CC25E45743D}" presName="negativeSpace" presStyleCnt="0"/>
      <dgm:spPr/>
    </dgm:pt>
    <dgm:pt modelId="{2522C36B-7291-4571-85BD-770716BADD4F}" type="pres">
      <dgm:prSet presAssocID="{03C4400E-3698-4473-A14B-3CC25E45743D}" presName="childText" presStyleLbl="conFgAcc1" presStyleIdx="2" presStyleCnt="5">
        <dgm:presLayoutVars>
          <dgm:bulletEnabled val="1"/>
        </dgm:presLayoutVars>
      </dgm:prSet>
      <dgm:spPr/>
    </dgm:pt>
    <dgm:pt modelId="{627EE1CE-73B3-4F22-B305-EF8751BAE76C}" type="pres">
      <dgm:prSet presAssocID="{FFA1638E-11FB-4C50-B9A8-CCD4C89221D1}" presName="spaceBetweenRectangles" presStyleCnt="0"/>
      <dgm:spPr/>
    </dgm:pt>
    <dgm:pt modelId="{8B959667-C803-4179-AA8A-86DDCB305749}" type="pres">
      <dgm:prSet presAssocID="{5B774623-B791-46A4-A79B-E79F9970673A}" presName="parentLin" presStyleCnt="0"/>
      <dgm:spPr/>
    </dgm:pt>
    <dgm:pt modelId="{0A3C45FD-9E40-4C17-B2CB-5A55BB5A245F}" type="pres">
      <dgm:prSet presAssocID="{5B774623-B791-46A4-A79B-E79F9970673A}" presName="parentLeftMargin" presStyleLbl="node1" presStyleIdx="2" presStyleCnt="5"/>
      <dgm:spPr/>
      <dgm:t>
        <a:bodyPr/>
        <a:lstStyle/>
        <a:p>
          <a:endParaRPr lang="en-US"/>
        </a:p>
      </dgm:t>
    </dgm:pt>
    <dgm:pt modelId="{DED218BA-7932-4A84-8B7C-6851BF0A03B2}" type="pres">
      <dgm:prSet presAssocID="{5B774623-B791-46A4-A79B-E79F9970673A}" presName="parentText" presStyleLbl="node1" presStyleIdx="3" presStyleCnt="5">
        <dgm:presLayoutVars>
          <dgm:chMax val="0"/>
          <dgm:bulletEnabled val="1"/>
        </dgm:presLayoutVars>
      </dgm:prSet>
      <dgm:spPr/>
      <dgm:t>
        <a:bodyPr/>
        <a:lstStyle/>
        <a:p>
          <a:endParaRPr lang="en-US"/>
        </a:p>
      </dgm:t>
    </dgm:pt>
    <dgm:pt modelId="{E6321854-90A1-4D4E-BFAB-D49D4449B8AE}" type="pres">
      <dgm:prSet presAssocID="{5B774623-B791-46A4-A79B-E79F9970673A}" presName="negativeSpace" presStyleCnt="0"/>
      <dgm:spPr/>
    </dgm:pt>
    <dgm:pt modelId="{331CB863-3CA2-49D9-B7B5-493C3E3EEF81}" type="pres">
      <dgm:prSet presAssocID="{5B774623-B791-46A4-A79B-E79F9970673A}" presName="childText" presStyleLbl="conFgAcc1" presStyleIdx="3" presStyleCnt="5">
        <dgm:presLayoutVars>
          <dgm:bulletEnabled val="1"/>
        </dgm:presLayoutVars>
      </dgm:prSet>
      <dgm:spPr/>
    </dgm:pt>
    <dgm:pt modelId="{55DBE9E5-F9F6-46B0-B8B2-F329017779CF}" type="pres">
      <dgm:prSet presAssocID="{F44607D9-A4E2-426A-96DD-27A3B50E247E}" presName="spaceBetweenRectangles" presStyleCnt="0"/>
      <dgm:spPr/>
    </dgm:pt>
    <dgm:pt modelId="{14B088D8-0D12-4705-8D59-E5164D2363D3}" type="pres">
      <dgm:prSet presAssocID="{3DE5E591-863E-4397-8E9C-1C532C630BC2}" presName="parentLin" presStyleCnt="0"/>
      <dgm:spPr/>
    </dgm:pt>
    <dgm:pt modelId="{4E4841E2-6353-4774-AB1D-13F954B3B371}" type="pres">
      <dgm:prSet presAssocID="{3DE5E591-863E-4397-8E9C-1C532C630BC2}" presName="parentLeftMargin" presStyleLbl="node1" presStyleIdx="3" presStyleCnt="5"/>
      <dgm:spPr/>
      <dgm:t>
        <a:bodyPr/>
        <a:lstStyle/>
        <a:p>
          <a:endParaRPr lang="en-US"/>
        </a:p>
      </dgm:t>
    </dgm:pt>
    <dgm:pt modelId="{BC756DEF-BE9F-4074-BFE0-D32A0698CDA1}" type="pres">
      <dgm:prSet presAssocID="{3DE5E591-863E-4397-8E9C-1C532C630BC2}" presName="parentText" presStyleLbl="node1" presStyleIdx="4" presStyleCnt="5">
        <dgm:presLayoutVars>
          <dgm:chMax val="0"/>
          <dgm:bulletEnabled val="1"/>
        </dgm:presLayoutVars>
      </dgm:prSet>
      <dgm:spPr/>
      <dgm:t>
        <a:bodyPr/>
        <a:lstStyle/>
        <a:p>
          <a:endParaRPr lang="en-US"/>
        </a:p>
      </dgm:t>
    </dgm:pt>
    <dgm:pt modelId="{C81DA6B3-BFC9-4850-8B03-6D89F85ED592}" type="pres">
      <dgm:prSet presAssocID="{3DE5E591-863E-4397-8E9C-1C532C630BC2}" presName="negativeSpace" presStyleCnt="0"/>
      <dgm:spPr/>
    </dgm:pt>
    <dgm:pt modelId="{F64098B7-D0E0-482E-8D26-884DE96B3E4B}" type="pres">
      <dgm:prSet presAssocID="{3DE5E591-863E-4397-8E9C-1C532C630BC2}" presName="childText" presStyleLbl="conFgAcc1" presStyleIdx="4" presStyleCnt="5">
        <dgm:presLayoutVars>
          <dgm:bulletEnabled val="1"/>
        </dgm:presLayoutVars>
      </dgm:prSet>
      <dgm:spPr/>
    </dgm:pt>
  </dgm:ptLst>
  <dgm:cxnLst>
    <dgm:cxn modelId="{D8A6E3D0-1E53-4DDF-9A4A-37DE700C00DA}" type="presOf" srcId="{03C4400E-3698-4473-A14B-3CC25E45743D}" destId="{ABC71EEC-81C0-42C0-BCFD-0C09C55D2A30}" srcOrd="1" destOrd="0" presId="urn:microsoft.com/office/officeart/2005/8/layout/list1"/>
    <dgm:cxn modelId="{995555FC-25E2-4B20-81D4-7033363E56F2}" type="presOf" srcId="{5B774623-B791-46A4-A79B-E79F9970673A}" destId="{0A3C45FD-9E40-4C17-B2CB-5A55BB5A245F}" srcOrd="0" destOrd="0" presId="urn:microsoft.com/office/officeart/2005/8/layout/list1"/>
    <dgm:cxn modelId="{6FC4E91C-5686-4BCE-9066-C5F666AED0D9}" type="presOf" srcId="{3DE5E591-863E-4397-8E9C-1C532C630BC2}" destId="{BC756DEF-BE9F-4074-BFE0-D32A0698CDA1}" srcOrd="1" destOrd="0" presId="urn:microsoft.com/office/officeart/2005/8/layout/list1"/>
    <dgm:cxn modelId="{AB3097C1-18B9-43A0-9FD5-0A51957799A0}" srcId="{0DB639C0-AB96-4829-AC0F-C990E88115A3}" destId="{03C4400E-3698-4473-A14B-3CC25E45743D}" srcOrd="2" destOrd="0" parTransId="{95E23E8F-4DC8-4C57-B17C-A64B180B57B7}" sibTransId="{FFA1638E-11FB-4C50-B9A8-CCD4C89221D1}"/>
    <dgm:cxn modelId="{1897DE0B-2E16-4E1B-AE68-67F58589709B}" type="presOf" srcId="{5B774623-B791-46A4-A79B-E79F9970673A}" destId="{DED218BA-7932-4A84-8B7C-6851BF0A03B2}" srcOrd="1" destOrd="0" presId="urn:microsoft.com/office/officeart/2005/8/layout/list1"/>
    <dgm:cxn modelId="{6F03F4D3-D563-4FF6-BE48-7E29F965AD8F}" type="presOf" srcId="{3DE5E591-863E-4397-8E9C-1C532C630BC2}" destId="{4E4841E2-6353-4774-AB1D-13F954B3B371}" srcOrd="0" destOrd="0" presId="urn:microsoft.com/office/officeart/2005/8/layout/list1"/>
    <dgm:cxn modelId="{5908C7EC-F6BC-47BE-8060-6C7E6B2154F4}" srcId="{0DB639C0-AB96-4829-AC0F-C990E88115A3}" destId="{B85E70BC-CC4F-44F9-BF4E-B8A680D792F7}" srcOrd="1" destOrd="0" parTransId="{55BD84CF-8D62-472D-BC93-699072B54780}" sibTransId="{985700ED-6EB5-4C32-83FE-4F4DA318CFEB}"/>
    <dgm:cxn modelId="{6F365231-A4A4-4A71-8788-F14DC0E2C4C3}" type="presOf" srcId="{B85E70BC-CC4F-44F9-BF4E-B8A680D792F7}" destId="{3786EDBF-0DB8-4F22-9C6B-407C03AF03C4}" srcOrd="1" destOrd="0" presId="urn:microsoft.com/office/officeart/2005/8/layout/list1"/>
    <dgm:cxn modelId="{40EAB91D-E074-486E-AD7C-E185CDD97258}" srcId="{0DB639C0-AB96-4829-AC0F-C990E88115A3}" destId="{5B774623-B791-46A4-A79B-E79F9970673A}" srcOrd="3" destOrd="0" parTransId="{6CE69C59-C377-4DEA-AF03-C11814F33FBF}" sibTransId="{F44607D9-A4E2-426A-96DD-27A3B50E247E}"/>
    <dgm:cxn modelId="{DA17F8FE-EDEE-4475-BE3C-F73D6429F952}" type="presOf" srcId="{03C4400E-3698-4473-A14B-3CC25E45743D}" destId="{ACBBA661-D572-4AF3-8383-260ACB022099}" srcOrd="0" destOrd="0" presId="urn:microsoft.com/office/officeart/2005/8/layout/list1"/>
    <dgm:cxn modelId="{4DF05DFF-D4DD-4C10-8F9C-22F082F60E57}" srcId="{0DB639C0-AB96-4829-AC0F-C990E88115A3}" destId="{24A16251-3AAD-4034-B187-4B8209C8D091}" srcOrd="0" destOrd="0" parTransId="{B6E5FFEC-4CD9-43EE-AF09-00FCCA25A8F1}" sibTransId="{DC7F64E8-94ED-4639-9427-21F891646E1E}"/>
    <dgm:cxn modelId="{79B581ED-B5E1-4A3C-9B25-E3E9E1B2DA04}" srcId="{0DB639C0-AB96-4829-AC0F-C990E88115A3}" destId="{3DE5E591-863E-4397-8E9C-1C532C630BC2}" srcOrd="4" destOrd="0" parTransId="{E7B8C2AC-B476-43B5-89FA-C67CEAEA017F}" sibTransId="{A8678232-681E-4FCC-9693-8BF17F53FC4D}"/>
    <dgm:cxn modelId="{26B30CD2-6B21-4230-BA4E-C33D26C527C1}" type="presOf" srcId="{B85E70BC-CC4F-44F9-BF4E-B8A680D792F7}" destId="{F43B2714-6783-4D59-9B8E-1488635A4AF1}" srcOrd="0" destOrd="0" presId="urn:microsoft.com/office/officeart/2005/8/layout/list1"/>
    <dgm:cxn modelId="{D33AD589-21F6-47F6-8457-ED5E06DCB4D0}" type="presOf" srcId="{0DB639C0-AB96-4829-AC0F-C990E88115A3}" destId="{4A1D9E0E-77DD-4031-93B4-83D4BBAB6B54}" srcOrd="0" destOrd="0" presId="urn:microsoft.com/office/officeart/2005/8/layout/list1"/>
    <dgm:cxn modelId="{D60FDE3C-AFAF-4965-A6E6-27E97FAA073D}" type="presOf" srcId="{24A16251-3AAD-4034-B187-4B8209C8D091}" destId="{116EC868-8B00-4D59-98E4-92753C46BB87}" srcOrd="1" destOrd="0" presId="urn:microsoft.com/office/officeart/2005/8/layout/list1"/>
    <dgm:cxn modelId="{03F6C1EA-2901-4DFF-AFAB-72601FBC4B8A}" type="presOf" srcId="{24A16251-3AAD-4034-B187-4B8209C8D091}" destId="{E07F89E1-F34B-4E32-BC6E-6989E4221B14}" srcOrd="0" destOrd="0" presId="urn:microsoft.com/office/officeart/2005/8/layout/list1"/>
    <dgm:cxn modelId="{86205559-1391-419B-BBC3-360AF7E3B3FB}" type="presParOf" srcId="{4A1D9E0E-77DD-4031-93B4-83D4BBAB6B54}" destId="{5CB94033-6DD7-498C-B196-26BB1B3B9CDD}" srcOrd="0" destOrd="0" presId="urn:microsoft.com/office/officeart/2005/8/layout/list1"/>
    <dgm:cxn modelId="{749D5CF9-65CC-4134-BEC7-96CA5B20E992}" type="presParOf" srcId="{5CB94033-6DD7-498C-B196-26BB1B3B9CDD}" destId="{E07F89E1-F34B-4E32-BC6E-6989E4221B14}" srcOrd="0" destOrd="0" presId="urn:microsoft.com/office/officeart/2005/8/layout/list1"/>
    <dgm:cxn modelId="{EA87375E-8754-42FD-A395-198AE207B389}" type="presParOf" srcId="{5CB94033-6DD7-498C-B196-26BB1B3B9CDD}" destId="{116EC868-8B00-4D59-98E4-92753C46BB87}" srcOrd="1" destOrd="0" presId="urn:microsoft.com/office/officeart/2005/8/layout/list1"/>
    <dgm:cxn modelId="{C9D5CFE5-117B-47B6-B4A4-143829948F77}" type="presParOf" srcId="{4A1D9E0E-77DD-4031-93B4-83D4BBAB6B54}" destId="{6712DF13-BB03-43B4-A8E0-B2F6F6613104}" srcOrd="1" destOrd="0" presId="urn:microsoft.com/office/officeart/2005/8/layout/list1"/>
    <dgm:cxn modelId="{95002D1D-545E-497C-85B0-BF8E57895C6B}" type="presParOf" srcId="{4A1D9E0E-77DD-4031-93B4-83D4BBAB6B54}" destId="{1C47D769-4917-4D91-B3AD-D502080BEBAB}" srcOrd="2" destOrd="0" presId="urn:microsoft.com/office/officeart/2005/8/layout/list1"/>
    <dgm:cxn modelId="{F7A20B01-CF3D-4ACB-8886-5DC1C96EB80E}" type="presParOf" srcId="{4A1D9E0E-77DD-4031-93B4-83D4BBAB6B54}" destId="{81E6298F-2FFC-435D-82E8-44BF6B4334D7}" srcOrd="3" destOrd="0" presId="urn:microsoft.com/office/officeart/2005/8/layout/list1"/>
    <dgm:cxn modelId="{3B07069B-6863-4F36-8B63-FC79D7A61F04}" type="presParOf" srcId="{4A1D9E0E-77DD-4031-93B4-83D4BBAB6B54}" destId="{42B2121D-FF13-4183-90CC-2BADA91F1C0C}" srcOrd="4" destOrd="0" presId="urn:microsoft.com/office/officeart/2005/8/layout/list1"/>
    <dgm:cxn modelId="{8D7069DA-9FDB-466C-B57F-2E8B228B3053}" type="presParOf" srcId="{42B2121D-FF13-4183-90CC-2BADA91F1C0C}" destId="{F43B2714-6783-4D59-9B8E-1488635A4AF1}" srcOrd="0" destOrd="0" presId="urn:microsoft.com/office/officeart/2005/8/layout/list1"/>
    <dgm:cxn modelId="{18F97F44-75F1-4056-BB49-34FFC90C01DB}" type="presParOf" srcId="{42B2121D-FF13-4183-90CC-2BADA91F1C0C}" destId="{3786EDBF-0DB8-4F22-9C6B-407C03AF03C4}" srcOrd="1" destOrd="0" presId="urn:microsoft.com/office/officeart/2005/8/layout/list1"/>
    <dgm:cxn modelId="{29A88252-95E0-4F5C-A996-580367CCBFF0}" type="presParOf" srcId="{4A1D9E0E-77DD-4031-93B4-83D4BBAB6B54}" destId="{0350D4F4-7F29-4DCF-91EC-57360E544E02}" srcOrd="5" destOrd="0" presId="urn:microsoft.com/office/officeart/2005/8/layout/list1"/>
    <dgm:cxn modelId="{58000B3E-CBBB-4DE1-9ECF-C95A32C2BA7E}" type="presParOf" srcId="{4A1D9E0E-77DD-4031-93B4-83D4BBAB6B54}" destId="{87FE00A9-6747-431B-875C-0717D58091CD}" srcOrd="6" destOrd="0" presId="urn:microsoft.com/office/officeart/2005/8/layout/list1"/>
    <dgm:cxn modelId="{373CB9D2-8947-45B1-9282-F44D18B918A8}" type="presParOf" srcId="{4A1D9E0E-77DD-4031-93B4-83D4BBAB6B54}" destId="{89ADE26A-EDAA-46D9-A277-31318039F7CD}" srcOrd="7" destOrd="0" presId="urn:microsoft.com/office/officeart/2005/8/layout/list1"/>
    <dgm:cxn modelId="{4685CBCD-8BEE-4F8B-A17A-623F957B4B4F}" type="presParOf" srcId="{4A1D9E0E-77DD-4031-93B4-83D4BBAB6B54}" destId="{F5B40674-037A-4EDE-800C-E17CB4A122AD}" srcOrd="8" destOrd="0" presId="urn:microsoft.com/office/officeart/2005/8/layout/list1"/>
    <dgm:cxn modelId="{7BD00ACF-E20C-4E48-84E9-D5F43126D7E0}" type="presParOf" srcId="{F5B40674-037A-4EDE-800C-E17CB4A122AD}" destId="{ACBBA661-D572-4AF3-8383-260ACB022099}" srcOrd="0" destOrd="0" presId="urn:microsoft.com/office/officeart/2005/8/layout/list1"/>
    <dgm:cxn modelId="{C19097D9-E69F-488C-A868-56B662FD43B3}" type="presParOf" srcId="{F5B40674-037A-4EDE-800C-E17CB4A122AD}" destId="{ABC71EEC-81C0-42C0-BCFD-0C09C55D2A30}" srcOrd="1" destOrd="0" presId="urn:microsoft.com/office/officeart/2005/8/layout/list1"/>
    <dgm:cxn modelId="{0C6B2DCB-E130-430E-B564-52FA4586A637}" type="presParOf" srcId="{4A1D9E0E-77DD-4031-93B4-83D4BBAB6B54}" destId="{918B409C-788C-4592-8F72-EF9D57E6EF18}" srcOrd="9" destOrd="0" presId="urn:microsoft.com/office/officeart/2005/8/layout/list1"/>
    <dgm:cxn modelId="{CB9F8F6A-B50A-426A-BC99-DDB701001988}" type="presParOf" srcId="{4A1D9E0E-77DD-4031-93B4-83D4BBAB6B54}" destId="{2522C36B-7291-4571-85BD-770716BADD4F}" srcOrd="10" destOrd="0" presId="urn:microsoft.com/office/officeart/2005/8/layout/list1"/>
    <dgm:cxn modelId="{1B4C957D-D8D5-4FBF-9C5F-933966845C98}" type="presParOf" srcId="{4A1D9E0E-77DD-4031-93B4-83D4BBAB6B54}" destId="{627EE1CE-73B3-4F22-B305-EF8751BAE76C}" srcOrd="11" destOrd="0" presId="urn:microsoft.com/office/officeart/2005/8/layout/list1"/>
    <dgm:cxn modelId="{996B41FD-3130-4437-BC4D-0D5CEEB05845}" type="presParOf" srcId="{4A1D9E0E-77DD-4031-93B4-83D4BBAB6B54}" destId="{8B959667-C803-4179-AA8A-86DDCB305749}" srcOrd="12" destOrd="0" presId="urn:microsoft.com/office/officeart/2005/8/layout/list1"/>
    <dgm:cxn modelId="{4B8DE84C-18D3-4D91-87E3-D366E118CE3D}" type="presParOf" srcId="{8B959667-C803-4179-AA8A-86DDCB305749}" destId="{0A3C45FD-9E40-4C17-B2CB-5A55BB5A245F}" srcOrd="0" destOrd="0" presId="urn:microsoft.com/office/officeart/2005/8/layout/list1"/>
    <dgm:cxn modelId="{5F1E0C5B-56A4-4514-A488-58B0540C4AA5}" type="presParOf" srcId="{8B959667-C803-4179-AA8A-86DDCB305749}" destId="{DED218BA-7932-4A84-8B7C-6851BF0A03B2}" srcOrd="1" destOrd="0" presId="urn:microsoft.com/office/officeart/2005/8/layout/list1"/>
    <dgm:cxn modelId="{1DDE5AE1-17A5-4B66-9C78-6704D6470227}" type="presParOf" srcId="{4A1D9E0E-77DD-4031-93B4-83D4BBAB6B54}" destId="{E6321854-90A1-4D4E-BFAB-D49D4449B8AE}" srcOrd="13" destOrd="0" presId="urn:microsoft.com/office/officeart/2005/8/layout/list1"/>
    <dgm:cxn modelId="{4B367F89-6894-43A8-A4D2-7D26CF09F35E}" type="presParOf" srcId="{4A1D9E0E-77DD-4031-93B4-83D4BBAB6B54}" destId="{331CB863-3CA2-49D9-B7B5-493C3E3EEF81}" srcOrd="14" destOrd="0" presId="urn:microsoft.com/office/officeart/2005/8/layout/list1"/>
    <dgm:cxn modelId="{4F21057E-1598-4561-93DD-B2E7128CFE41}" type="presParOf" srcId="{4A1D9E0E-77DD-4031-93B4-83D4BBAB6B54}" destId="{55DBE9E5-F9F6-46B0-B8B2-F329017779CF}" srcOrd="15" destOrd="0" presId="urn:microsoft.com/office/officeart/2005/8/layout/list1"/>
    <dgm:cxn modelId="{9759FE0F-59EA-4F51-A6FE-5B602025011D}" type="presParOf" srcId="{4A1D9E0E-77DD-4031-93B4-83D4BBAB6B54}" destId="{14B088D8-0D12-4705-8D59-E5164D2363D3}" srcOrd="16" destOrd="0" presId="urn:microsoft.com/office/officeart/2005/8/layout/list1"/>
    <dgm:cxn modelId="{B25D3A64-EE53-4938-B2CB-7A9844585EA3}" type="presParOf" srcId="{14B088D8-0D12-4705-8D59-E5164D2363D3}" destId="{4E4841E2-6353-4774-AB1D-13F954B3B371}" srcOrd="0" destOrd="0" presId="urn:microsoft.com/office/officeart/2005/8/layout/list1"/>
    <dgm:cxn modelId="{2C102E1B-F2B8-4F36-B567-1A1245EB7CD4}" type="presParOf" srcId="{14B088D8-0D12-4705-8D59-E5164D2363D3}" destId="{BC756DEF-BE9F-4074-BFE0-D32A0698CDA1}" srcOrd="1" destOrd="0" presId="urn:microsoft.com/office/officeart/2005/8/layout/list1"/>
    <dgm:cxn modelId="{3FBBDE6C-34EA-4FC7-B7C4-65FF23039B14}" type="presParOf" srcId="{4A1D9E0E-77DD-4031-93B4-83D4BBAB6B54}" destId="{C81DA6B3-BFC9-4850-8B03-6D89F85ED592}" srcOrd="17" destOrd="0" presId="urn:microsoft.com/office/officeart/2005/8/layout/list1"/>
    <dgm:cxn modelId="{C3A709D2-CB37-4DF9-BF22-6E578EB4D39E}" type="presParOf" srcId="{4A1D9E0E-77DD-4031-93B4-83D4BBAB6B54}" destId="{F64098B7-D0E0-482E-8D26-884DE96B3E4B}"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B639C0-AB96-4829-AC0F-C990E88115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A16251-3AAD-4034-B187-4B8209C8D091}">
      <dgm:prSet custT="1"/>
      <dgm:spPr/>
      <dgm:t>
        <a:bodyPr/>
        <a:lstStyle/>
        <a:p>
          <a:pPr rtl="0"/>
          <a:r>
            <a:rPr lang="en-US" sz="1600" dirty="0" smtClean="0">
              <a:latin typeface="+mj-lt"/>
              <a:cs typeface="Arial" charset="0"/>
            </a:rPr>
            <a:t>Creation of a separate escrow account for servicing of a bond.</a:t>
          </a:r>
          <a:endParaRPr lang="en-US" sz="1600" dirty="0">
            <a:latin typeface="+mj-lt"/>
          </a:endParaRPr>
        </a:p>
      </dgm:t>
    </dgm:pt>
    <dgm:pt modelId="{B6E5FFEC-4CD9-43EE-AF09-00FCCA25A8F1}" type="parTrans" cxnId="{4DF05DFF-D4DD-4C10-8F9C-22F082F60E57}">
      <dgm:prSet/>
      <dgm:spPr/>
      <dgm:t>
        <a:bodyPr/>
        <a:lstStyle/>
        <a:p>
          <a:endParaRPr lang="en-US" sz="1400">
            <a:latin typeface="+mj-lt"/>
          </a:endParaRPr>
        </a:p>
      </dgm:t>
    </dgm:pt>
    <dgm:pt modelId="{DC7F64E8-94ED-4639-9427-21F891646E1E}" type="sibTrans" cxnId="{4DF05DFF-D4DD-4C10-8F9C-22F082F60E57}">
      <dgm:prSet/>
      <dgm:spPr/>
      <dgm:t>
        <a:bodyPr/>
        <a:lstStyle/>
        <a:p>
          <a:endParaRPr lang="en-US" sz="1400">
            <a:latin typeface="+mj-lt"/>
          </a:endParaRPr>
        </a:p>
      </dgm:t>
    </dgm:pt>
    <dgm:pt modelId="{26B8DACD-E7F7-4C86-946D-651957680627}">
      <dgm:prSet custT="1"/>
      <dgm:spPr/>
      <dgm:t>
        <a:bodyPr/>
        <a:lstStyle/>
        <a:p>
          <a:r>
            <a:rPr lang="en-US" sz="1600" dirty="0" smtClean="0">
              <a:latin typeface="+mj-lt"/>
              <a:cs typeface="Arial" charset="0"/>
            </a:rPr>
            <a:t>Obtain Rating letter and Rating rationale from the selected Rating agencies.</a:t>
          </a:r>
        </a:p>
      </dgm:t>
    </dgm:pt>
    <dgm:pt modelId="{A917A49D-9C42-4CF9-B197-9CB16543CEBC}" type="parTrans" cxnId="{7695A92F-1DFE-49E7-95CD-3CEDCB75CC73}">
      <dgm:prSet/>
      <dgm:spPr/>
      <dgm:t>
        <a:bodyPr/>
        <a:lstStyle/>
        <a:p>
          <a:endParaRPr lang="en-US" sz="1400">
            <a:latin typeface="+mj-lt"/>
          </a:endParaRPr>
        </a:p>
      </dgm:t>
    </dgm:pt>
    <dgm:pt modelId="{A131B6E1-3232-47CE-BD95-E7CC66E9A05F}" type="sibTrans" cxnId="{7695A92F-1DFE-49E7-95CD-3CEDCB75CC73}">
      <dgm:prSet/>
      <dgm:spPr/>
      <dgm:t>
        <a:bodyPr/>
        <a:lstStyle/>
        <a:p>
          <a:endParaRPr lang="en-US" sz="1400">
            <a:latin typeface="+mj-lt"/>
          </a:endParaRPr>
        </a:p>
      </dgm:t>
    </dgm:pt>
    <dgm:pt modelId="{26E1D85A-9959-466C-BAC6-A13A0C96B316}">
      <dgm:prSet custT="1"/>
      <dgm:spPr/>
      <dgm:t>
        <a:bodyPr/>
        <a:lstStyle/>
        <a:p>
          <a:r>
            <a:rPr lang="en-US" sz="1600" dirty="0" smtClean="0">
              <a:latin typeface="+mj-lt"/>
              <a:cs typeface="Arial" charset="0"/>
            </a:rPr>
            <a:t>Signing of the Tri-partite agreement between NSDL &amp; CDSL, Registrar and Issuer.</a:t>
          </a:r>
        </a:p>
      </dgm:t>
    </dgm:pt>
    <dgm:pt modelId="{F69498A5-0367-44E4-8357-62188BDC7EB6}" type="parTrans" cxnId="{D440ED2D-F8F5-468E-90E4-9ACB642BEE6B}">
      <dgm:prSet/>
      <dgm:spPr/>
      <dgm:t>
        <a:bodyPr/>
        <a:lstStyle/>
        <a:p>
          <a:endParaRPr lang="en-US" sz="1400">
            <a:latin typeface="+mj-lt"/>
          </a:endParaRPr>
        </a:p>
      </dgm:t>
    </dgm:pt>
    <dgm:pt modelId="{DA91DB41-D5B2-4E97-BF5C-8C0B1EFCFC00}" type="sibTrans" cxnId="{D440ED2D-F8F5-468E-90E4-9ACB642BEE6B}">
      <dgm:prSet/>
      <dgm:spPr/>
      <dgm:t>
        <a:bodyPr/>
        <a:lstStyle/>
        <a:p>
          <a:endParaRPr lang="en-US" sz="1400">
            <a:latin typeface="+mj-lt"/>
          </a:endParaRPr>
        </a:p>
      </dgm:t>
    </dgm:pt>
    <dgm:pt modelId="{1E5E4041-C2B6-44B2-8267-C8B49CA35A08}">
      <dgm:prSet custT="1"/>
      <dgm:spPr/>
      <dgm:t>
        <a:bodyPr/>
        <a:lstStyle/>
        <a:p>
          <a:r>
            <a:rPr lang="en-US" sz="1600" dirty="0" smtClean="0">
              <a:latin typeface="+mj-lt"/>
              <a:cs typeface="Arial" charset="0"/>
            </a:rPr>
            <a:t>Appointment of Bankers to the Issue and opening of Bank Account.</a:t>
          </a:r>
        </a:p>
      </dgm:t>
    </dgm:pt>
    <dgm:pt modelId="{72029397-035E-4643-B840-F3200A9D1865}" type="parTrans" cxnId="{C0C0BFA0-B4D9-4221-B857-05631825A9FE}">
      <dgm:prSet/>
      <dgm:spPr/>
      <dgm:t>
        <a:bodyPr/>
        <a:lstStyle/>
        <a:p>
          <a:endParaRPr lang="en-US" sz="1400">
            <a:latin typeface="+mj-lt"/>
          </a:endParaRPr>
        </a:p>
      </dgm:t>
    </dgm:pt>
    <dgm:pt modelId="{778851B6-C45D-4E93-809A-D805B7FB8484}" type="sibTrans" cxnId="{C0C0BFA0-B4D9-4221-B857-05631825A9FE}">
      <dgm:prSet/>
      <dgm:spPr/>
      <dgm:t>
        <a:bodyPr/>
        <a:lstStyle/>
        <a:p>
          <a:endParaRPr lang="en-US" sz="1400">
            <a:latin typeface="+mj-lt"/>
          </a:endParaRPr>
        </a:p>
      </dgm:t>
    </dgm:pt>
    <dgm:pt modelId="{4A1D9E0E-77DD-4031-93B4-83D4BBAB6B54}" type="pres">
      <dgm:prSet presAssocID="{0DB639C0-AB96-4829-AC0F-C990E88115A3}" presName="linear" presStyleCnt="0">
        <dgm:presLayoutVars>
          <dgm:dir/>
          <dgm:animLvl val="lvl"/>
          <dgm:resizeHandles val="exact"/>
        </dgm:presLayoutVars>
      </dgm:prSet>
      <dgm:spPr/>
      <dgm:t>
        <a:bodyPr/>
        <a:lstStyle/>
        <a:p>
          <a:endParaRPr lang="en-US"/>
        </a:p>
      </dgm:t>
    </dgm:pt>
    <dgm:pt modelId="{5CB94033-6DD7-498C-B196-26BB1B3B9CDD}" type="pres">
      <dgm:prSet presAssocID="{24A16251-3AAD-4034-B187-4B8209C8D091}" presName="parentLin" presStyleCnt="0"/>
      <dgm:spPr/>
    </dgm:pt>
    <dgm:pt modelId="{E07F89E1-F34B-4E32-BC6E-6989E4221B14}" type="pres">
      <dgm:prSet presAssocID="{24A16251-3AAD-4034-B187-4B8209C8D091}" presName="parentLeftMargin" presStyleLbl="node1" presStyleIdx="0" presStyleCnt="4"/>
      <dgm:spPr/>
      <dgm:t>
        <a:bodyPr/>
        <a:lstStyle/>
        <a:p>
          <a:endParaRPr lang="en-US"/>
        </a:p>
      </dgm:t>
    </dgm:pt>
    <dgm:pt modelId="{116EC868-8B00-4D59-98E4-92753C46BB87}" type="pres">
      <dgm:prSet presAssocID="{24A16251-3AAD-4034-B187-4B8209C8D091}" presName="parentText" presStyleLbl="node1" presStyleIdx="0" presStyleCnt="4">
        <dgm:presLayoutVars>
          <dgm:chMax val="0"/>
          <dgm:bulletEnabled val="1"/>
        </dgm:presLayoutVars>
      </dgm:prSet>
      <dgm:spPr/>
      <dgm:t>
        <a:bodyPr/>
        <a:lstStyle/>
        <a:p>
          <a:endParaRPr lang="en-US"/>
        </a:p>
      </dgm:t>
    </dgm:pt>
    <dgm:pt modelId="{6712DF13-BB03-43B4-A8E0-B2F6F6613104}" type="pres">
      <dgm:prSet presAssocID="{24A16251-3AAD-4034-B187-4B8209C8D091}" presName="negativeSpace" presStyleCnt="0"/>
      <dgm:spPr/>
    </dgm:pt>
    <dgm:pt modelId="{1C47D769-4917-4D91-B3AD-D502080BEBAB}" type="pres">
      <dgm:prSet presAssocID="{24A16251-3AAD-4034-B187-4B8209C8D091}" presName="childText" presStyleLbl="conFgAcc1" presStyleIdx="0" presStyleCnt="4">
        <dgm:presLayoutVars>
          <dgm:bulletEnabled val="1"/>
        </dgm:presLayoutVars>
      </dgm:prSet>
      <dgm:spPr/>
    </dgm:pt>
    <dgm:pt modelId="{81E6298F-2FFC-435D-82E8-44BF6B4334D7}" type="pres">
      <dgm:prSet presAssocID="{DC7F64E8-94ED-4639-9427-21F891646E1E}" presName="spaceBetweenRectangles" presStyleCnt="0"/>
      <dgm:spPr/>
    </dgm:pt>
    <dgm:pt modelId="{880BF249-6CA8-496C-971B-EC413AC144CD}" type="pres">
      <dgm:prSet presAssocID="{26B8DACD-E7F7-4C86-946D-651957680627}" presName="parentLin" presStyleCnt="0"/>
      <dgm:spPr/>
    </dgm:pt>
    <dgm:pt modelId="{D66F99E3-BAB4-4E95-A28D-9CF35E590E7A}" type="pres">
      <dgm:prSet presAssocID="{26B8DACD-E7F7-4C86-946D-651957680627}" presName="parentLeftMargin" presStyleLbl="node1" presStyleIdx="0" presStyleCnt="4"/>
      <dgm:spPr/>
      <dgm:t>
        <a:bodyPr/>
        <a:lstStyle/>
        <a:p>
          <a:endParaRPr lang="en-US"/>
        </a:p>
      </dgm:t>
    </dgm:pt>
    <dgm:pt modelId="{C03E58A6-9080-433F-B50D-3F4D4376AECE}" type="pres">
      <dgm:prSet presAssocID="{26B8DACD-E7F7-4C86-946D-651957680627}" presName="parentText" presStyleLbl="node1" presStyleIdx="1" presStyleCnt="4">
        <dgm:presLayoutVars>
          <dgm:chMax val="0"/>
          <dgm:bulletEnabled val="1"/>
        </dgm:presLayoutVars>
      </dgm:prSet>
      <dgm:spPr/>
      <dgm:t>
        <a:bodyPr/>
        <a:lstStyle/>
        <a:p>
          <a:endParaRPr lang="en-US"/>
        </a:p>
      </dgm:t>
    </dgm:pt>
    <dgm:pt modelId="{CBCFCC0A-6C8D-448E-8178-8C8F89E59439}" type="pres">
      <dgm:prSet presAssocID="{26B8DACD-E7F7-4C86-946D-651957680627}" presName="negativeSpace" presStyleCnt="0"/>
      <dgm:spPr/>
    </dgm:pt>
    <dgm:pt modelId="{234DE572-151B-42E7-8588-9ECB3E7DE444}" type="pres">
      <dgm:prSet presAssocID="{26B8DACD-E7F7-4C86-946D-651957680627}" presName="childText" presStyleLbl="conFgAcc1" presStyleIdx="1" presStyleCnt="4">
        <dgm:presLayoutVars>
          <dgm:bulletEnabled val="1"/>
        </dgm:presLayoutVars>
      </dgm:prSet>
      <dgm:spPr/>
    </dgm:pt>
    <dgm:pt modelId="{99E42F8A-50CC-4D92-9966-E428ADB6F9D1}" type="pres">
      <dgm:prSet presAssocID="{A131B6E1-3232-47CE-BD95-E7CC66E9A05F}" presName="spaceBetweenRectangles" presStyleCnt="0"/>
      <dgm:spPr/>
    </dgm:pt>
    <dgm:pt modelId="{A0007EFE-FCBB-4B89-8FF1-881419305E55}" type="pres">
      <dgm:prSet presAssocID="{26E1D85A-9959-466C-BAC6-A13A0C96B316}" presName="parentLin" presStyleCnt="0"/>
      <dgm:spPr/>
    </dgm:pt>
    <dgm:pt modelId="{08E81781-34D7-4AB3-8200-807B789BF8DD}" type="pres">
      <dgm:prSet presAssocID="{26E1D85A-9959-466C-BAC6-A13A0C96B316}" presName="parentLeftMargin" presStyleLbl="node1" presStyleIdx="1" presStyleCnt="4"/>
      <dgm:spPr/>
      <dgm:t>
        <a:bodyPr/>
        <a:lstStyle/>
        <a:p>
          <a:endParaRPr lang="en-US"/>
        </a:p>
      </dgm:t>
    </dgm:pt>
    <dgm:pt modelId="{F2203DB8-3BE7-43E9-AD7E-7501159A717E}" type="pres">
      <dgm:prSet presAssocID="{26E1D85A-9959-466C-BAC6-A13A0C96B316}" presName="parentText" presStyleLbl="node1" presStyleIdx="2" presStyleCnt="4">
        <dgm:presLayoutVars>
          <dgm:chMax val="0"/>
          <dgm:bulletEnabled val="1"/>
        </dgm:presLayoutVars>
      </dgm:prSet>
      <dgm:spPr/>
      <dgm:t>
        <a:bodyPr/>
        <a:lstStyle/>
        <a:p>
          <a:endParaRPr lang="en-US"/>
        </a:p>
      </dgm:t>
    </dgm:pt>
    <dgm:pt modelId="{12DBA158-3DC6-44A4-912E-87A48BAF5CB1}" type="pres">
      <dgm:prSet presAssocID="{26E1D85A-9959-466C-BAC6-A13A0C96B316}" presName="negativeSpace" presStyleCnt="0"/>
      <dgm:spPr/>
    </dgm:pt>
    <dgm:pt modelId="{ED0960CB-F901-4BB8-81B0-55651C5EEEF8}" type="pres">
      <dgm:prSet presAssocID="{26E1D85A-9959-466C-BAC6-A13A0C96B316}" presName="childText" presStyleLbl="conFgAcc1" presStyleIdx="2" presStyleCnt="4">
        <dgm:presLayoutVars>
          <dgm:bulletEnabled val="1"/>
        </dgm:presLayoutVars>
      </dgm:prSet>
      <dgm:spPr/>
    </dgm:pt>
    <dgm:pt modelId="{70CDBBF7-4A27-4A82-8FB0-001AA9C70E0E}" type="pres">
      <dgm:prSet presAssocID="{DA91DB41-D5B2-4E97-BF5C-8C0B1EFCFC00}" presName="spaceBetweenRectangles" presStyleCnt="0"/>
      <dgm:spPr/>
    </dgm:pt>
    <dgm:pt modelId="{E87719A3-F358-44CB-92ED-843DF38E2979}" type="pres">
      <dgm:prSet presAssocID="{1E5E4041-C2B6-44B2-8267-C8B49CA35A08}" presName="parentLin" presStyleCnt="0"/>
      <dgm:spPr/>
    </dgm:pt>
    <dgm:pt modelId="{6366F7B0-F75A-4F64-BDE2-A407AB6E3195}" type="pres">
      <dgm:prSet presAssocID="{1E5E4041-C2B6-44B2-8267-C8B49CA35A08}" presName="parentLeftMargin" presStyleLbl="node1" presStyleIdx="2" presStyleCnt="4"/>
      <dgm:spPr/>
      <dgm:t>
        <a:bodyPr/>
        <a:lstStyle/>
        <a:p>
          <a:endParaRPr lang="en-US"/>
        </a:p>
      </dgm:t>
    </dgm:pt>
    <dgm:pt modelId="{FEED4BBE-AF4B-47AA-B7F1-8588566E26AC}" type="pres">
      <dgm:prSet presAssocID="{1E5E4041-C2B6-44B2-8267-C8B49CA35A08}" presName="parentText" presStyleLbl="node1" presStyleIdx="3" presStyleCnt="4">
        <dgm:presLayoutVars>
          <dgm:chMax val="0"/>
          <dgm:bulletEnabled val="1"/>
        </dgm:presLayoutVars>
      </dgm:prSet>
      <dgm:spPr/>
      <dgm:t>
        <a:bodyPr/>
        <a:lstStyle/>
        <a:p>
          <a:endParaRPr lang="en-US"/>
        </a:p>
      </dgm:t>
    </dgm:pt>
    <dgm:pt modelId="{84AF5C7A-F0A4-4A89-8ADB-87D70405E1BF}" type="pres">
      <dgm:prSet presAssocID="{1E5E4041-C2B6-44B2-8267-C8B49CA35A08}" presName="negativeSpace" presStyleCnt="0"/>
      <dgm:spPr/>
    </dgm:pt>
    <dgm:pt modelId="{CC139EE8-9872-4C9D-9A3D-A05EE9DBD6AB}" type="pres">
      <dgm:prSet presAssocID="{1E5E4041-C2B6-44B2-8267-C8B49CA35A08}" presName="childText" presStyleLbl="conFgAcc1" presStyleIdx="3" presStyleCnt="4">
        <dgm:presLayoutVars>
          <dgm:bulletEnabled val="1"/>
        </dgm:presLayoutVars>
      </dgm:prSet>
      <dgm:spPr/>
    </dgm:pt>
  </dgm:ptLst>
  <dgm:cxnLst>
    <dgm:cxn modelId="{D0D8DB41-480E-4BC2-AE48-3695FFD9538E}" type="presOf" srcId="{1E5E4041-C2B6-44B2-8267-C8B49CA35A08}" destId="{6366F7B0-F75A-4F64-BDE2-A407AB6E3195}" srcOrd="0" destOrd="0" presId="urn:microsoft.com/office/officeart/2005/8/layout/list1"/>
    <dgm:cxn modelId="{D33AD589-21F6-47F6-8457-ED5E06DCB4D0}" type="presOf" srcId="{0DB639C0-AB96-4829-AC0F-C990E88115A3}" destId="{4A1D9E0E-77DD-4031-93B4-83D4BBAB6B54}" srcOrd="0" destOrd="0" presId="urn:microsoft.com/office/officeart/2005/8/layout/list1"/>
    <dgm:cxn modelId="{B6818504-F3B8-414F-BF9D-B5C500A166AB}" type="presOf" srcId="{26B8DACD-E7F7-4C86-946D-651957680627}" destId="{C03E58A6-9080-433F-B50D-3F4D4376AECE}" srcOrd="1" destOrd="0" presId="urn:microsoft.com/office/officeart/2005/8/layout/list1"/>
    <dgm:cxn modelId="{4DF05DFF-D4DD-4C10-8F9C-22F082F60E57}" srcId="{0DB639C0-AB96-4829-AC0F-C990E88115A3}" destId="{24A16251-3AAD-4034-B187-4B8209C8D091}" srcOrd="0" destOrd="0" parTransId="{B6E5FFEC-4CD9-43EE-AF09-00FCCA25A8F1}" sibTransId="{DC7F64E8-94ED-4639-9427-21F891646E1E}"/>
    <dgm:cxn modelId="{C0C0BFA0-B4D9-4221-B857-05631825A9FE}" srcId="{0DB639C0-AB96-4829-AC0F-C990E88115A3}" destId="{1E5E4041-C2B6-44B2-8267-C8B49CA35A08}" srcOrd="3" destOrd="0" parTransId="{72029397-035E-4643-B840-F3200A9D1865}" sibTransId="{778851B6-C45D-4E93-809A-D805B7FB8484}"/>
    <dgm:cxn modelId="{D60FDE3C-AFAF-4965-A6E6-27E97FAA073D}" type="presOf" srcId="{24A16251-3AAD-4034-B187-4B8209C8D091}" destId="{116EC868-8B00-4D59-98E4-92753C46BB87}" srcOrd="1" destOrd="0" presId="urn:microsoft.com/office/officeart/2005/8/layout/list1"/>
    <dgm:cxn modelId="{AB6B0268-7185-4017-9AA5-F6B9BE995D33}" type="presOf" srcId="{26E1D85A-9959-466C-BAC6-A13A0C96B316}" destId="{F2203DB8-3BE7-43E9-AD7E-7501159A717E}" srcOrd="1" destOrd="0" presId="urn:microsoft.com/office/officeart/2005/8/layout/list1"/>
    <dgm:cxn modelId="{D440ED2D-F8F5-468E-90E4-9ACB642BEE6B}" srcId="{0DB639C0-AB96-4829-AC0F-C990E88115A3}" destId="{26E1D85A-9959-466C-BAC6-A13A0C96B316}" srcOrd="2" destOrd="0" parTransId="{F69498A5-0367-44E4-8357-62188BDC7EB6}" sibTransId="{DA91DB41-D5B2-4E97-BF5C-8C0B1EFCFC00}"/>
    <dgm:cxn modelId="{3017C9C9-EBD0-4C59-A36E-D79C122F566A}" type="presOf" srcId="{26E1D85A-9959-466C-BAC6-A13A0C96B316}" destId="{08E81781-34D7-4AB3-8200-807B789BF8DD}" srcOrd="0" destOrd="0" presId="urn:microsoft.com/office/officeart/2005/8/layout/list1"/>
    <dgm:cxn modelId="{4591F98F-66AF-4754-A2FE-DB07A0E6D202}" type="presOf" srcId="{26B8DACD-E7F7-4C86-946D-651957680627}" destId="{D66F99E3-BAB4-4E95-A28D-9CF35E590E7A}" srcOrd="0" destOrd="0" presId="urn:microsoft.com/office/officeart/2005/8/layout/list1"/>
    <dgm:cxn modelId="{7695A92F-1DFE-49E7-95CD-3CEDCB75CC73}" srcId="{0DB639C0-AB96-4829-AC0F-C990E88115A3}" destId="{26B8DACD-E7F7-4C86-946D-651957680627}" srcOrd="1" destOrd="0" parTransId="{A917A49D-9C42-4CF9-B197-9CB16543CEBC}" sibTransId="{A131B6E1-3232-47CE-BD95-E7CC66E9A05F}"/>
    <dgm:cxn modelId="{03F6C1EA-2901-4DFF-AFAB-72601FBC4B8A}" type="presOf" srcId="{24A16251-3AAD-4034-B187-4B8209C8D091}" destId="{E07F89E1-F34B-4E32-BC6E-6989E4221B14}" srcOrd="0" destOrd="0" presId="urn:microsoft.com/office/officeart/2005/8/layout/list1"/>
    <dgm:cxn modelId="{9C7FFAB2-B02B-43B6-BCC5-2D6AD47AA606}" type="presOf" srcId="{1E5E4041-C2B6-44B2-8267-C8B49CA35A08}" destId="{FEED4BBE-AF4B-47AA-B7F1-8588566E26AC}" srcOrd="1" destOrd="0" presId="urn:microsoft.com/office/officeart/2005/8/layout/list1"/>
    <dgm:cxn modelId="{86205559-1391-419B-BBC3-360AF7E3B3FB}" type="presParOf" srcId="{4A1D9E0E-77DD-4031-93B4-83D4BBAB6B54}" destId="{5CB94033-6DD7-498C-B196-26BB1B3B9CDD}" srcOrd="0" destOrd="0" presId="urn:microsoft.com/office/officeart/2005/8/layout/list1"/>
    <dgm:cxn modelId="{749D5CF9-65CC-4134-BEC7-96CA5B20E992}" type="presParOf" srcId="{5CB94033-6DD7-498C-B196-26BB1B3B9CDD}" destId="{E07F89E1-F34B-4E32-BC6E-6989E4221B14}" srcOrd="0" destOrd="0" presId="urn:microsoft.com/office/officeart/2005/8/layout/list1"/>
    <dgm:cxn modelId="{EA87375E-8754-42FD-A395-198AE207B389}" type="presParOf" srcId="{5CB94033-6DD7-498C-B196-26BB1B3B9CDD}" destId="{116EC868-8B00-4D59-98E4-92753C46BB87}" srcOrd="1" destOrd="0" presId="urn:microsoft.com/office/officeart/2005/8/layout/list1"/>
    <dgm:cxn modelId="{C9D5CFE5-117B-47B6-B4A4-143829948F77}" type="presParOf" srcId="{4A1D9E0E-77DD-4031-93B4-83D4BBAB6B54}" destId="{6712DF13-BB03-43B4-A8E0-B2F6F6613104}" srcOrd="1" destOrd="0" presId="urn:microsoft.com/office/officeart/2005/8/layout/list1"/>
    <dgm:cxn modelId="{95002D1D-545E-497C-85B0-BF8E57895C6B}" type="presParOf" srcId="{4A1D9E0E-77DD-4031-93B4-83D4BBAB6B54}" destId="{1C47D769-4917-4D91-B3AD-D502080BEBAB}" srcOrd="2" destOrd="0" presId="urn:microsoft.com/office/officeart/2005/8/layout/list1"/>
    <dgm:cxn modelId="{F7A20B01-CF3D-4ACB-8886-5DC1C96EB80E}" type="presParOf" srcId="{4A1D9E0E-77DD-4031-93B4-83D4BBAB6B54}" destId="{81E6298F-2FFC-435D-82E8-44BF6B4334D7}" srcOrd="3" destOrd="0" presId="urn:microsoft.com/office/officeart/2005/8/layout/list1"/>
    <dgm:cxn modelId="{A595FD0C-1402-4C0B-AF33-B721D9C08B39}" type="presParOf" srcId="{4A1D9E0E-77DD-4031-93B4-83D4BBAB6B54}" destId="{880BF249-6CA8-496C-971B-EC413AC144CD}" srcOrd="4" destOrd="0" presId="urn:microsoft.com/office/officeart/2005/8/layout/list1"/>
    <dgm:cxn modelId="{120FA697-5FD2-4320-873A-17850C68F53B}" type="presParOf" srcId="{880BF249-6CA8-496C-971B-EC413AC144CD}" destId="{D66F99E3-BAB4-4E95-A28D-9CF35E590E7A}" srcOrd="0" destOrd="0" presId="urn:microsoft.com/office/officeart/2005/8/layout/list1"/>
    <dgm:cxn modelId="{9FFCE266-E07D-4DC5-94A5-EC844E398976}" type="presParOf" srcId="{880BF249-6CA8-496C-971B-EC413AC144CD}" destId="{C03E58A6-9080-433F-B50D-3F4D4376AECE}" srcOrd="1" destOrd="0" presId="urn:microsoft.com/office/officeart/2005/8/layout/list1"/>
    <dgm:cxn modelId="{B2148CEB-74A5-43F7-A2A6-F2154C6883EE}" type="presParOf" srcId="{4A1D9E0E-77DD-4031-93B4-83D4BBAB6B54}" destId="{CBCFCC0A-6C8D-448E-8178-8C8F89E59439}" srcOrd="5" destOrd="0" presId="urn:microsoft.com/office/officeart/2005/8/layout/list1"/>
    <dgm:cxn modelId="{CA74EE9E-1EAB-43D6-A4E2-57D46765B821}" type="presParOf" srcId="{4A1D9E0E-77DD-4031-93B4-83D4BBAB6B54}" destId="{234DE572-151B-42E7-8588-9ECB3E7DE444}" srcOrd="6" destOrd="0" presId="urn:microsoft.com/office/officeart/2005/8/layout/list1"/>
    <dgm:cxn modelId="{4DA6FE9B-0F90-41F3-A237-91112EAE20D4}" type="presParOf" srcId="{4A1D9E0E-77DD-4031-93B4-83D4BBAB6B54}" destId="{99E42F8A-50CC-4D92-9966-E428ADB6F9D1}" srcOrd="7" destOrd="0" presId="urn:microsoft.com/office/officeart/2005/8/layout/list1"/>
    <dgm:cxn modelId="{B1E8BE84-7076-4380-A35E-029D16D2B047}" type="presParOf" srcId="{4A1D9E0E-77DD-4031-93B4-83D4BBAB6B54}" destId="{A0007EFE-FCBB-4B89-8FF1-881419305E55}" srcOrd="8" destOrd="0" presId="urn:microsoft.com/office/officeart/2005/8/layout/list1"/>
    <dgm:cxn modelId="{695EBCDE-9C0A-4095-8C38-081CEF6D71D9}" type="presParOf" srcId="{A0007EFE-FCBB-4B89-8FF1-881419305E55}" destId="{08E81781-34D7-4AB3-8200-807B789BF8DD}" srcOrd="0" destOrd="0" presId="urn:microsoft.com/office/officeart/2005/8/layout/list1"/>
    <dgm:cxn modelId="{A9BF2742-2855-4EE6-A215-C7D9A73109E3}" type="presParOf" srcId="{A0007EFE-FCBB-4B89-8FF1-881419305E55}" destId="{F2203DB8-3BE7-43E9-AD7E-7501159A717E}" srcOrd="1" destOrd="0" presId="urn:microsoft.com/office/officeart/2005/8/layout/list1"/>
    <dgm:cxn modelId="{5EB4670D-F684-4594-AB21-83A8713C58AB}" type="presParOf" srcId="{4A1D9E0E-77DD-4031-93B4-83D4BBAB6B54}" destId="{12DBA158-3DC6-44A4-912E-87A48BAF5CB1}" srcOrd="9" destOrd="0" presId="urn:microsoft.com/office/officeart/2005/8/layout/list1"/>
    <dgm:cxn modelId="{F2591B04-D51F-4415-B784-72C6ECD3F320}" type="presParOf" srcId="{4A1D9E0E-77DD-4031-93B4-83D4BBAB6B54}" destId="{ED0960CB-F901-4BB8-81B0-55651C5EEEF8}" srcOrd="10" destOrd="0" presId="urn:microsoft.com/office/officeart/2005/8/layout/list1"/>
    <dgm:cxn modelId="{04BCAF20-2A96-496D-B803-AE8084D0B9B7}" type="presParOf" srcId="{4A1D9E0E-77DD-4031-93B4-83D4BBAB6B54}" destId="{70CDBBF7-4A27-4A82-8FB0-001AA9C70E0E}" srcOrd="11" destOrd="0" presId="urn:microsoft.com/office/officeart/2005/8/layout/list1"/>
    <dgm:cxn modelId="{5B038FF2-B76C-4CB5-AA55-07F899CB983B}" type="presParOf" srcId="{4A1D9E0E-77DD-4031-93B4-83D4BBAB6B54}" destId="{E87719A3-F358-44CB-92ED-843DF38E2979}" srcOrd="12" destOrd="0" presId="urn:microsoft.com/office/officeart/2005/8/layout/list1"/>
    <dgm:cxn modelId="{BD4DE723-857E-4409-8537-BDF63A3A383C}" type="presParOf" srcId="{E87719A3-F358-44CB-92ED-843DF38E2979}" destId="{6366F7B0-F75A-4F64-BDE2-A407AB6E3195}" srcOrd="0" destOrd="0" presId="urn:microsoft.com/office/officeart/2005/8/layout/list1"/>
    <dgm:cxn modelId="{F7CDE905-3AFC-41F3-B5AE-B52E87888337}" type="presParOf" srcId="{E87719A3-F358-44CB-92ED-843DF38E2979}" destId="{FEED4BBE-AF4B-47AA-B7F1-8588566E26AC}" srcOrd="1" destOrd="0" presId="urn:microsoft.com/office/officeart/2005/8/layout/list1"/>
    <dgm:cxn modelId="{0057BA64-219E-4C79-A67C-94B6AB7A89EC}" type="presParOf" srcId="{4A1D9E0E-77DD-4031-93B4-83D4BBAB6B54}" destId="{84AF5C7A-F0A4-4A89-8ADB-87D70405E1BF}" srcOrd="13" destOrd="0" presId="urn:microsoft.com/office/officeart/2005/8/layout/list1"/>
    <dgm:cxn modelId="{124F9831-FBCA-46B7-BEAD-9FC66121303D}" type="presParOf" srcId="{4A1D9E0E-77DD-4031-93B4-83D4BBAB6B54}" destId="{CC139EE8-9872-4C9D-9A3D-A05EE9DBD6AB}"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D21B-C38E-489D-A75E-82D92EAC26D6}">
      <dsp:nvSpPr>
        <dsp:cNvPr id="0" name=""/>
        <dsp:cNvSpPr/>
      </dsp:nvSpPr>
      <dsp:spPr>
        <a:xfrm>
          <a:off x="0" y="0"/>
          <a:ext cx="7982599" cy="42695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mj-lt"/>
            </a:rPr>
            <a:t>Pune Municipal Corporation :- Dual rating done for FY 2017-18 &amp; 2018-19</a:t>
          </a:r>
          <a:endParaRPr lang="en-US" sz="3600" kern="1200" dirty="0">
            <a:latin typeface="+mj-lt"/>
          </a:endParaRPr>
        </a:p>
      </dsp:txBody>
      <dsp:txXfrm>
        <a:off x="0" y="0"/>
        <a:ext cx="7982599" cy="1280853"/>
      </dsp:txXfrm>
    </dsp:sp>
    <dsp:sp modelId="{073A8F43-AB73-4844-9241-3CFCBBDC0BE3}">
      <dsp:nvSpPr>
        <dsp:cNvPr id="0" name=""/>
        <dsp:cNvSpPr/>
      </dsp:nvSpPr>
      <dsp:spPr>
        <a:xfrm>
          <a:off x="798259" y="1282103"/>
          <a:ext cx="6386079" cy="1287315"/>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0" i="0" kern="1200" dirty="0" smtClean="0">
              <a:latin typeface="+mj-lt"/>
            </a:rPr>
            <a:t>India Ratings and Research (</a:t>
          </a:r>
          <a:r>
            <a:rPr lang="en-US" sz="2200" b="0" i="0" kern="1200" dirty="0" err="1" smtClean="0">
              <a:latin typeface="+mj-lt"/>
            </a:rPr>
            <a:t>Ind</a:t>
          </a:r>
          <a:r>
            <a:rPr lang="en-US" sz="2200" b="0" i="0" kern="1200" dirty="0" smtClean="0">
              <a:latin typeface="+mj-lt"/>
            </a:rPr>
            <a:t>-Ra) has affirmed Pune Municipal Corporation’s (PMC) Long-Term Issuer Rating at ‘IND AA+’. The Outlook is Stable.</a:t>
          </a:r>
          <a:endParaRPr lang="en-US" sz="2200" kern="1200" dirty="0"/>
        </a:p>
      </dsp:txBody>
      <dsp:txXfrm>
        <a:off x="835963" y="1319807"/>
        <a:ext cx="6310671" cy="1211907"/>
      </dsp:txXfrm>
    </dsp:sp>
    <dsp:sp modelId="{7D725409-C416-4098-9297-29B27881D370}">
      <dsp:nvSpPr>
        <dsp:cNvPr id="0" name=""/>
        <dsp:cNvSpPr/>
      </dsp:nvSpPr>
      <dsp:spPr>
        <a:xfrm>
          <a:off x="798259" y="2767468"/>
          <a:ext cx="6386079" cy="1287315"/>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0" i="0" kern="1200" dirty="0" smtClean="0">
              <a:latin typeface="+mj-lt"/>
            </a:rPr>
            <a:t>CARE assigns AA+ rating to Pune Municipal Corporation’s (PMC) with stable Outlook.</a:t>
          </a:r>
          <a:endParaRPr lang="en-US" sz="2200" kern="1200" dirty="0"/>
        </a:p>
      </dsp:txBody>
      <dsp:txXfrm>
        <a:off x="835963" y="2805172"/>
        <a:ext cx="6310671" cy="12119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7D769-4917-4D91-B3AD-D502080BEBAB}">
      <dsp:nvSpPr>
        <dsp:cNvPr id="0" name=""/>
        <dsp:cNvSpPr/>
      </dsp:nvSpPr>
      <dsp:spPr>
        <a:xfrm>
          <a:off x="0" y="359504"/>
          <a:ext cx="7591425"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6EC868-8B00-4D59-98E4-92753C46BB87}">
      <dsp:nvSpPr>
        <dsp:cNvPr id="0" name=""/>
        <dsp:cNvSpPr/>
      </dsp:nvSpPr>
      <dsp:spPr>
        <a:xfrm>
          <a:off x="379571" y="123344"/>
          <a:ext cx="5313997"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622300" rtl="0">
            <a:lnSpc>
              <a:spcPct val="90000"/>
            </a:lnSpc>
            <a:spcBef>
              <a:spcPct val="0"/>
            </a:spcBef>
            <a:spcAft>
              <a:spcPct val="35000"/>
            </a:spcAft>
          </a:pPr>
          <a:r>
            <a:rPr lang="en-US" sz="1400" kern="1200" dirty="0" smtClean="0">
              <a:latin typeface="+mj-lt"/>
              <a:cs typeface="Arial" charset="0"/>
            </a:rPr>
            <a:t>Book running (collation of bids submitted)</a:t>
          </a:r>
          <a:endParaRPr lang="en-US" sz="1400" kern="1200" dirty="0">
            <a:latin typeface="+mj-lt"/>
          </a:endParaRPr>
        </a:p>
      </dsp:txBody>
      <dsp:txXfrm>
        <a:off x="402628" y="146401"/>
        <a:ext cx="5267883" cy="426206"/>
      </dsp:txXfrm>
    </dsp:sp>
    <dsp:sp modelId="{7B5D4296-93B4-4448-B18B-4C6EA49E9AC8}">
      <dsp:nvSpPr>
        <dsp:cNvPr id="0" name=""/>
        <dsp:cNvSpPr/>
      </dsp:nvSpPr>
      <dsp:spPr>
        <a:xfrm>
          <a:off x="0" y="1085264"/>
          <a:ext cx="7591425"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188E34-E503-466C-854D-C5F20D345CE0}">
      <dsp:nvSpPr>
        <dsp:cNvPr id="0" name=""/>
        <dsp:cNvSpPr/>
      </dsp:nvSpPr>
      <dsp:spPr>
        <a:xfrm>
          <a:off x="379571" y="849104"/>
          <a:ext cx="5313997"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622300">
            <a:lnSpc>
              <a:spcPct val="90000"/>
            </a:lnSpc>
            <a:spcBef>
              <a:spcPct val="0"/>
            </a:spcBef>
            <a:spcAft>
              <a:spcPct val="35000"/>
            </a:spcAft>
          </a:pPr>
          <a:r>
            <a:rPr lang="en-US" sz="1400" kern="1200" smtClean="0">
              <a:latin typeface="+mj-lt"/>
              <a:cs typeface="Arial" charset="0"/>
            </a:rPr>
            <a:t>Submission of required documents by the issuer to exchange and obtain the in principle approval for listing</a:t>
          </a:r>
          <a:endParaRPr lang="en-US" sz="1400" kern="1200" dirty="0" smtClean="0">
            <a:latin typeface="+mj-lt"/>
            <a:cs typeface="Arial" charset="0"/>
          </a:endParaRPr>
        </a:p>
      </dsp:txBody>
      <dsp:txXfrm>
        <a:off x="402628" y="872161"/>
        <a:ext cx="5267883" cy="426206"/>
      </dsp:txXfrm>
    </dsp:sp>
    <dsp:sp modelId="{009E2227-9303-4F6C-8C27-733596CC19D5}">
      <dsp:nvSpPr>
        <dsp:cNvPr id="0" name=""/>
        <dsp:cNvSpPr/>
      </dsp:nvSpPr>
      <dsp:spPr>
        <a:xfrm>
          <a:off x="0" y="1811024"/>
          <a:ext cx="7591425"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7A72A8-149F-43EC-92DD-8EEEDD789C22}">
      <dsp:nvSpPr>
        <dsp:cNvPr id="0" name=""/>
        <dsp:cNvSpPr/>
      </dsp:nvSpPr>
      <dsp:spPr>
        <a:xfrm>
          <a:off x="379571" y="1574864"/>
          <a:ext cx="5313997"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622300">
            <a:lnSpc>
              <a:spcPct val="90000"/>
            </a:lnSpc>
            <a:spcBef>
              <a:spcPct val="0"/>
            </a:spcBef>
            <a:spcAft>
              <a:spcPct val="35000"/>
            </a:spcAft>
          </a:pPr>
          <a:r>
            <a:rPr lang="en-US" sz="1400" kern="1200" dirty="0" smtClean="0">
              <a:latin typeface="+mj-lt"/>
              <a:cs typeface="Arial" charset="0"/>
            </a:rPr>
            <a:t>Issue Launch / Opening</a:t>
          </a:r>
          <a:endParaRPr lang="en-US" sz="1400" kern="1200" dirty="0" smtClean="0">
            <a:latin typeface="+mj-lt"/>
          </a:endParaRPr>
        </a:p>
      </dsp:txBody>
      <dsp:txXfrm>
        <a:off x="402628" y="1597921"/>
        <a:ext cx="5267883" cy="426206"/>
      </dsp:txXfrm>
    </dsp:sp>
    <dsp:sp modelId="{1D36B716-4923-41F5-B218-BF54F99FD695}">
      <dsp:nvSpPr>
        <dsp:cNvPr id="0" name=""/>
        <dsp:cNvSpPr/>
      </dsp:nvSpPr>
      <dsp:spPr>
        <a:xfrm>
          <a:off x="0" y="2536784"/>
          <a:ext cx="7591425"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3E7778-EA14-4104-9401-31274D7640E9}">
      <dsp:nvSpPr>
        <dsp:cNvPr id="0" name=""/>
        <dsp:cNvSpPr/>
      </dsp:nvSpPr>
      <dsp:spPr>
        <a:xfrm>
          <a:off x="379571" y="2300624"/>
          <a:ext cx="5313997"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622300">
            <a:lnSpc>
              <a:spcPct val="90000"/>
            </a:lnSpc>
            <a:spcBef>
              <a:spcPct val="0"/>
            </a:spcBef>
            <a:spcAft>
              <a:spcPct val="35000"/>
            </a:spcAft>
          </a:pPr>
          <a:r>
            <a:rPr lang="en-US" sz="1400" kern="1200" smtClean="0">
              <a:latin typeface="+mj-lt"/>
            </a:rPr>
            <a:t>Allotment of Bonds</a:t>
          </a:r>
          <a:endParaRPr lang="en-US" sz="1400" kern="1200" dirty="0" smtClean="0">
            <a:latin typeface="+mj-lt"/>
          </a:endParaRPr>
        </a:p>
      </dsp:txBody>
      <dsp:txXfrm>
        <a:off x="402628" y="2323681"/>
        <a:ext cx="5267883" cy="426206"/>
      </dsp:txXfrm>
    </dsp:sp>
    <dsp:sp modelId="{48DBFF73-4FFA-490D-8B17-2E5D31835C73}">
      <dsp:nvSpPr>
        <dsp:cNvPr id="0" name=""/>
        <dsp:cNvSpPr/>
      </dsp:nvSpPr>
      <dsp:spPr>
        <a:xfrm>
          <a:off x="0" y="3262545"/>
          <a:ext cx="7591425"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66371A-AE8F-4F94-A83A-5FA323D0BA70}">
      <dsp:nvSpPr>
        <dsp:cNvPr id="0" name=""/>
        <dsp:cNvSpPr/>
      </dsp:nvSpPr>
      <dsp:spPr>
        <a:xfrm>
          <a:off x="379571" y="3026385"/>
          <a:ext cx="5313997"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622300">
            <a:lnSpc>
              <a:spcPct val="90000"/>
            </a:lnSpc>
            <a:spcBef>
              <a:spcPct val="0"/>
            </a:spcBef>
            <a:spcAft>
              <a:spcPct val="35000"/>
            </a:spcAft>
          </a:pPr>
          <a:r>
            <a:rPr lang="en-US" sz="1400" kern="1200" smtClean="0">
              <a:latin typeface="+mj-lt"/>
            </a:rPr>
            <a:t>Payment of stamp duty and creation of security </a:t>
          </a:r>
          <a:endParaRPr lang="en-US" sz="1400" kern="1200" dirty="0" smtClean="0">
            <a:latin typeface="+mj-lt"/>
          </a:endParaRPr>
        </a:p>
      </dsp:txBody>
      <dsp:txXfrm>
        <a:off x="402628" y="3049442"/>
        <a:ext cx="5267883" cy="426206"/>
      </dsp:txXfrm>
    </dsp:sp>
    <dsp:sp modelId="{F195AB15-34CD-43F1-9985-E557BCDCF8E9}">
      <dsp:nvSpPr>
        <dsp:cNvPr id="0" name=""/>
        <dsp:cNvSpPr/>
      </dsp:nvSpPr>
      <dsp:spPr>
        <a:xfrm>
          <a:off x="0" y="3988305"/>
          <a:ext cx="7591425"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197A76-624D-4B8B-9FA3-9E86A1C5B842}">
      <dsp:nvSpPr>
        <dsp:cNvPr id="0" name=""/>
        <dsp:cNvSpPr/>
      </dsp:nvSpPr>
      <dsp:spPr>
        <a:xfrm>
          <a:off x="379571" y="3752145"/>
          <a:ext cx="5313997"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622300">
            <a:lnSpc>
              <a:spcPct val="90000"/>
            </a:lnSpc>
            <a:spcBef>
              <a:spcPct val="0"/>
            </a:spcBef>
            <a:spcAft>
              <a:spcPct val="35000"/>
            </a:spcAft>
          </a:pPr>
          <a:r>
            <a:rPr lang="en-US" sz="1400" kern="1200" smtClean="0">
              <a:latin typeface="+mj-lt"/>
            </a:rPr>
            <a:t>Listing of Bonds </a:t>
          </a:r>
          <a:endParaRPr lang="en-US" sz="1400" kern="1200">
            <a:latin typeface="+mj-lt"/>
          </a:endParaRPr>
        </a:p>
      </dsp:txBody>
      <dsp:txXfrm>
        <a:off x="402628" y="3775202"/>
        <a:ext cx="5267883" cy="4262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8F0BE-FE62-4AB3-B6E8-DF85EBE0F49E}">
      <dsp:nvSpPr>
        <dsp:cNvPr id="0" name=""/>
        <dsp:cNvSpPr/>
      </dsp:nvSpPr>
      <dsp:spPr>
        <a:xfrm>
          <a:off x="0" y="2967"/>
          <a:ext cx="8301935" cy="9921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latin typeface="+mj-lt"/>
            </a:rPr>
            <a:t>As per Government of India notification dated 23 March 2018 - </a:t>
          </a:r>
          <a:r>
            <a:rPr lang="en-US" sz="1800" b="1" kern="1200" dirty="0" smtClean="0">
              <a:latin typeface="+mj-lt"/>
            </a:rPr>
            <a:t>Special incentive is issued to PMC amounting to Rs.13 Cr. for every 100 Cr. of bonds </a:t>
          </a:r>
          <a:r>
            <a:rPr lang="en-US" sz="1400" kern="1200" dirty="0" smtClean="0">
              <a:latin typeface="+mj-lt"/>
            </a:rPr>
            <a:t>issued during the year 2017-18, 2018-19</a:t>
          </a:r>
          <a:endParaRPr lang="en-US" sz="1400" kern="1200" dirty="0">
            <a:latin typeface="+mj-lt"/>
          </a:endParaRPr>
        </a:p>
      </dsp:txBody>
      <dsp:txXfrm>
        <a:off x="48433" y="51400"/>
        <a:ext cx="8205069" cy="895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500B7-2C8C-40D9-B330-E795A6E2F183}">
      <dsp:nvSpPr>
        <dsp:cNvPr id="0" name=""/>
        <dsp:cNvSpPr/>
      </dsp:nvSpPr>
      <dsp:spPr>
        <a:xfrm>
          <a:off x="0" y="360683"/>
          <a:ext cx="8497888" cy="136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531" tIns="499872" rIns="659531" bIns="99568"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smtClean="0">
              <a:latin typeface="+mj-lt"/>
            </a:rPr>
            <a:t>The proportion of PMC’s own revenue in the total revenue income averaged 87.57% during FY12-FY17. The share of grants in the total revenue income remained consistently below 10% during the period. Property, water and local body tax collections were the key drivers of tax collections during the period.</a:t>
          </a:r>
          <a:endParaRPr lang="en-US" sz="1400" kern="1200" dirty="0">
            <a:latin typeface="+mj-lt"/>
          </a:endParaRPr>
        </a:p>
      </dsp:txBody>
      <dsp:txXfrm>
        <a:off x="0" y="360683"/>
        <a:ext cx="8497888" cy="1360800"/>
      </dsp:txXfrm>
    </dsp:sp>
    <dsp:sp modelId="{B33F900F-57FD-4A67-8D60-764F03BEB0B1}">
      <dsp:nvSpPr>
        <dsp:cNvPr id="0" name=""/>
        <dsp:cNvSpPr/>
      </dsp:nvSpPr>
      <dsp:spPr>
        <a:xfrm>
          <a:off x="424894" y="6443"/>
          <a:ext cx="594852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40" tIns="0" rIns="224840" bIns="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Higher own revenue sources credit positive</a:t>
          </a:r>
          <a:endParaRPr lang="en-US" sz="1800" kern="1200" dirty="0">
            <a:latin typeface="+mj-lt"/>
          </a:endParaRPr>
        </a:p>
      </dsp:txBody>
      <dsp:txXfrm>
        <a:off x="459479" y="41028"/>
        <a:ext cx="5879351" cy="639310"/>
      </dsp:txXfrm>
    </dsp:sp>
    <dsp:sp modelId="{7FC5C211-26E1-46CE-B508-843E66A7AE46}">
      <dsp:nvSpPr>
        <dsp:cNvPr id="0" name=""/>
        <dsp:cNvSpPr/>
      </dsp:nvSpPr>
      <dsp:spPr>
        <a:xfrm>
          <a:off x="0" y="2205323"/>
          <a:ext cx="8497888" cy="136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531" tIns="499872" rIns="659531" bIns="99568"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smtClean="0">
              <a:latin typeface="+mj-lt"/>
            </a:rPr>
            <a:t>PMC’s financial performance was robust during FY12-FY17, indicated by consistent revenue surplus. Its operating ratio (revenue expenditure/revenue income) remained in the range of 0.50x-0.70x during the period. Its operating revenue surplus was 25%-48% of the operating revenue income during FY12-FY17</a:t>
          </a:r>
          <a:endParaRPr lang="en-US" sz="1400" kern="1200" dirty="0">
            <a:latin typeface="+mj-lt"/>
          </a:endParaRPr>
        </a:p>
      </dsp:txBody>
      <dsp:txXfrm>
        <a:off x="0" y="2205323"/>
        <a:ext cx="8497888" cy="1360800"/>
      </dsp:txXfrm>
    </dsp:sp>
    <dsp:sp modelId="{38856890-C05F-468E-875E-D8ED87A40D11}">
      <dsp:nvSpPr>
        <dsp:cNvPr id="0" name=""/>
        <dsp:cNvSpPr/>
      </dsp:nvSpPr>
      <dsp:spPr>
        <a:xfrm>
          <a:off x="424894" y="1851083"/>
          <a:ext cx="594852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40" tIns="0" rIns="224840" bIns="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Consistent Revenue Surplus</a:t>
          </a:r>
          <a:endParaRPr lang="en-US" sz="1800" kern="1200" dirty="0">
            <a:latin typeface="+mj-lt"/>
          </a:endParaRPr>
        </a:p>
      </dsp:txBody>
      <dsp:txXfrm>
        <a:off x="459479" y="1885668"/>
        <a:ext cx="5879351" cy="639310"/>
      </dsp:txXfrm>
    </dsp:sp>
    <dsp:sp modelId="{8AA111FD-6869-49F4-BF82-7FD930A1027D}">
      <dsp:nvSpPr>
        <dsp:cNvPr id="0" name=""/>
        <dsp:cNvSpPr/>
      </dsp:nvSpPr>
      <dsp:spPr>
        <a:xfrm>
          <a:off x="0" y="4049963"/>
          <a:ext cx="8497888" cy="1152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531" tIns="499872" rIns="659531" bIns="99568"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smtClean="0">
              <a:latin typeface="+mj-lt"/>
            </a:rPr>
            <a:t>PMC’s debt payment/total revenue was 0.26% in FY17 (FY16: 0.37%), indicating the comfortable credit profile of the corporation. Its debt service coverage ratio declined to 9.81x in FY17 from 47.98x in FY16 due to the pre-payment of loans. </a:t>
          </a:r>
          <a:endParaRPr lang="en-US" sz="1400" kern="1200" dirty="0">
            <a:latin typeface="+mj-lt"/>
          </a:endParaRPr>
        </a:p>
      </dsp:txBody>
      <dsp:txXfrm>
        <a:off x="0" y="4049963"/>
        <a:ext cx="8497888" cy="1152900"/>
      </dsp:txXfrm>
    </dsp:sp>
    <dsp:sp modelId="{E4443F70-B708-4BF7-9AD0-E2C624EFC051}">
      <dsp:nvSpPr>
        <dsp:cNvPr id="0" name=""/>
        <dsp:cNvSpPr/>
      </dsp:nvSpPr>
      <dsp:spPr>
        <a:xfrm>
          <a:off x="424894" y="3695723"/>
          <a:ext cx="594852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40" tIns="0" rIns="224840" bIns="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Comfortable debt &amp; liquidity position</a:t>
          </a:r>
          <a:endParaRPr lang="en-US" sz="1800" kern="1200" dirty="0">
            <a:latin typeface="+mj-lt"/>
          </a:endParaRPr>
        </a:p>
      </dsp:txBody>
      <dsp:txXfrm>
        <a:off x="459479" y="3730308"/>
        <a:ext cx="5879351"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9C3C6-853F-4824-BFAC-2DEA8745E57F}">
      <dsp:nvSpPr>
        <dsp:cNvPr id="0" name=""/>
        <dsp:cNvSpPr/>
      </dsp:nvSpPr>
      <dsp:spPr>
        <a:xfrm>
          <a:off x="0" y="287892"/>
          <a:ext cx="8601652" cy="1767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7584" tIns="354076" rIns="667584" bIns="99568"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smtClean="0">
              <a:latin typeface="+mj-lt"/>
            </a:rPr>
            <a:t>The key objective of the project is to provide safe and equitable 24×7 metered water to the entire city. PMC has utilized INR41.27 million of the bond proceeds so far and invested the remaining proceeds in a fixed deposit. The construction of reservoirs component of the project, which is underway, is being funded through Atal Mission for Rejuvenation and Urban Transformation grants. The balance amount from the bond proceeds will be used to fund the pipeline and metering works, which are likely to commence from November 2018. PMC targets to complete the water supply project by the end of 2022.</a:t>
          </a:r>
          <a:endParaRPr lang="en-US" sz="1400" kern="1200" dirty="0">
            <a:latin typeface="+mj-lt"/>
          </a:endParaRPr>
        </a:p>
      </dsp:txBody>
      <dsp:txXfrm>
        <a:off x="0" y="287892"/>
        <a:ext cx="8601652" cy="1767150"/>
      </dsp:txXfrm>
    </dsp:sp>
    <dsp:sp modelId="{68074C69-2C29-4007-924C-5B9D5D47716E}">
      <dsp:nvSpPr>
        <dsp:cNvPr id="0" name=""/>
        <dsp:cNvSpPr/>
      </dsp:nvSpPr>
      <dsp:spPr>
        <a:xfrm>
          <a:off x="430082" y="36972"/>
          <a:ext cx="6021156"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5" tIns="0" rIns="227585" bIns="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Water supply project</a:t>
          </a:r>
          <a:endParaRPr lang="en-US" sz="1800" kern="1200" dirty="0">
            <a:latin typeface="+mj-lt"/>
          </a:endParaRPr>
        </a:p>
      </dsp:txBody>
      <dsp:txXfrm>
        <a:off x="454580" y="61470"/>
        <a:ext cx="5972160" cy="452844"/>
      </dsp:txXfrm>
    </dsp:sp>
    <dsp:sp modelId="{AC7EB834-1D4B-4670-8CCE-73C1CA2853CE}">
      <dsp:nvSpPr>
        <dsp:cNvPr id="0" name=""/>
        <dsp:cNvSpPr/>
      </dsp:nvSpPr>
      <dsp:spPr>
        <a:xfrm>
          <a:off x="0" y="2397762"/>
          <a:ext cx="8601652" cy="1552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7584" tIns="354076" rIns="667584" bIns="99568"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smtClean="0">
              <a:latin typeface="+mj-lt"/>
            </a:rPr>
            <a:t>PMC has a structured payment mechanism in place for the timely servicing of both interest and principal. The mechanism includes an escrow account (where property tax collections are parked), a debt service reserve account, an interest payment account and a sinking fund account. All accounts (escrow, debt service reserve, interest payment and sinking fund) are monitored by the debenture trustee. Property tax due to PMC is collected and deposited every month in a separate no-lien escrow account for the debt servicing of bonds.</a:t>
          </a:r>
          <a:endParaRPr lang="en-US" sz="1400" kern="1200" dirty="0">
            <a:latin typeface="+mj-lt"/>
          </a:endParaRPr>
        </a:p>
      </dsp:txBody>
      <dsp:txXfrm>
        <a:off x="0" y="2397762"/>
        <a:ext cx="8601652" cy="1552950"/>
      </dsp:txXfrm>
    </dsp:sp>
    <dsp:sp modelId="{06F20540-A799-4D63-83B9-5D40C91CE466}">
      <dsp:nvSpPr>
        <dsp:cNvPr id="0" name=""/>
        <dsp:cNvSpPr/>
      </dsp:nvSpPr>
      <dsp:spPr>
        <a:xfrm>
          <a:off x="430082" y="2146842"/>
          <a:ext cx="6021156"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5" tIns="0" rIns="227585" bIns="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Adherence to servicing mechanism</a:t>
          </a:r>
          <a:endParaRPr lang="en-US" sz="1800" kern="1200" dirty="0">
            <a:latin typeface="+mj-lt"/>
          </a:endParaRPr>
        </a:p>
      </dsp:txBody>
      <dsp:txXfrm>
        <a:off x="454580" y="2171340"/>
        <a:ext cx="5972160" cy="452844"/>
      </dsp:txXfrm>
    </dsp:sp>
    <dsp:sp modelId="{3893D5E9-47D8-4116-9A59-4DE7C71B59A2}">
      <dsp:nvSpPr>
        <dsp:cNvPr id="0" name=""/>
        <dsp:cNvSpPr/>
      </dsp:nvSpPr>
      <dsp:spPr>
        <a:xfrm>
          <a:off x="0" y="4293432"/>
          <a:ext cx="8601652" cy="1017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7584" tIns="354076" rIns="667584" bIns="99568"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smtClean="0">
              <a:latin typeface="+mj-lt"/>
            </a:rPr>
            <a:t>The ratings are supported by the conditions pertaining to future borrowings by PMC. The total amount collected in the escrow account shall have to be at least 1.25x of the debt servicing requirement on an annual basis.</a:t>
          </a:r>
          <a:endParaRPr lang="en-US" sz="1400" kern="1200" dirty="0">
            <a:latin typeface="+mj-lt"/>
          </a:endParaRPr>
        </a:p>
      </dsp:txBody>
      <dsp:txXfrm>
        <a:off x="0" y="4293432"/>
        <a:ext cx="8601652" cy="1017450"/>
      </dsp:txXfrm>
    </dsp:sp>
    <dsp:sp modelId="{21D199E6-D1FC-42BB-9FFC-ACBADD5ABD63}">
      <dsp:nvSpPr>
        <dsp:cNvPr id="0" name=""/>
        <dsp:cNvSpPr/>
      </dsp:nvSpPr>
      <dsp:spPr>
        <a:xfrm>
          <a:off x="430082" y="4042512"/>
          <a:ext cx="6021156"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5" tIns="0" rIns="227585" bIns="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Conditions on further borrowing</a:t>
          </a:r>
          <a:endParaRPr lang="en-US" sz="1800" kern="1200" dirty="0">
            <a:latin typeface="+mj-lt"/>
          </a:endParaRPr>
        </a:p>
      </dsp:txBody>
      <dsp:txXfrm>
        <a:off x="454580" y="4067010"/>
        <a:ext cx="5972160"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DDFB7-B53B-439D-8EC5-A5A2E5456BCC}">
      <dsp:nvSpPr>
        <dsp:cNvPr id="0" name=""/>
        <dsp:cNvSpPr/>
      </dsp:nvSpPr>
      <dsp:spPr>
        <a:xfrm>
          <a:off x="0" y="3191"/>
          <a:ext cx="7505700" cy="8333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mj-lt"/>
            </a:rPr>
            <a:t>Issuing Municipal Bond can fix the liability for the corporation for entire tenor and help corporation to plan other project with better clarity.</a:t>
          </a:r>
          <a:endParaRPr lang="en-US" sz="1600" kern="1200" dirty="0">
            <a:latin typeface="+mj-lt"/>
          </a:endParaRPr>
        </a:p>
      </dsp:txBody>
      <dsp:txXfrm>
        <a:off x="40680" y="43871"/>
        <a:ext cx="7424340" cy="751972"/>
      </dsp:txXfrm>
    </dsp:sp>
    <dsp:sp modelId="{BC8AE843-718F-4339-ABB6-283A65E8F91E}">
      <dsp:nvSpPr>
        <dsp:cNvPr id="0" name=""/>
        <dsp:cNvSpPr/>
      </dsp:nvSpPr>
      <dsp:spPr>
        <a:xfrm>
          <a:off x="0" y="856683"/>
          <a:ext cx="7505700" cy="8333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mj-lt"/>
            </a:rPr>
            <a:t>Municipal bonds have advantages in terms of the size of borrowing and the maturity period, often 10 to 20 years.</a:t>
          </a:r>
          <a:endParaRPr lang="en-US" sz="1600" kern="1200" dirty="0">
            <a:latin typeface="+mj-lt"/>
          </a:endParaRPr>
        </a:p>
      </dsp:txBody>
      <dsp:txXfrm>
        <a:off x="40680" y="897363"/>
        <a:ext cx="7424340" cy="751972"/>
      </dsp:txXfrm>
    </dsp:sp>
    <dsp:sp modelId="{8FA7D756-7C70-4319-BD0C-2AF99FCB55FC}">
      <dsp:nvSpPr>
        <dsp:cNvPr id="0" name=""/>
        <dsp:cNvSpPr/>
      </dsp:nvSpPr>
      <dsp:spPr>
        <a:xfrm>
          <a:off x="0" y="1710176"/>
          <a:ext cx="7505700" cy="8333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mj-lt"/>
            </a:rPr>
            <a:t>With appropriately structured and credit enhancement structure municipal bonds can be issued at interest costs that are lower than the risk return profile of individual ULBs</a:t>
          </a:r>
          <a:endParaRPr lang="en-US" sz="1600" kern="1200" dirty="0">
            <a:latin typeface="+mj-lt"/>
          </a:endParaRPr>
        </a:p>
      </dsp:txBody>
      <dsp:txXfrm>
        <a:off x="40680" y="1750856"/>
        <a:ext cx="7424340" cy="751972"/>
      </dsp:txXfrm>
    </dsp:sp>
    <dsp:sp modelId="{CC331B9C-F43D-4A9D-9590-5BBD154399E2}">
      <dsp:nvSpPr>
        <dsp:cNvPr id="0" name=""/>
        <dsp:cNvSpPr/>
      </dsp:nvSpPr>
      <dsp:spPr>
        <a:xfrm>
          <a:off x="0" y="2563668"/>
          <a:ext cx="7505700" cy="8333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smtClean="0">
              <a:latin typeface="+mj-lt"/>
              <a:cs typeface="Arial" pitchFamily="34" charset="0"/>
            </a:rPr>
            <a:t>In order to secure best of the rating from the credit rating agency ULBs will make an effort to have fiscal  discipline, improved accounting and uniformity in financial reporting. </a:t>
          </a:r>
          <a:endParaRPr lang="en-US" sz="1600" kern="1200" dirty="0">
            <a:latin typeface="+mj-lt"/>
          </a:endParaRPr>
        </a:p>
      </dsp:txBody>
      <dsp:txXfrm>
        <a:off x="40680" y="2604348"/>
        <a:ext cx="7424340" cy="751972"/>
      </dsp:txXfrm>
    </dsp:sp>
    <dsp:sp modelId="{BD215F29-F8D0-4A61-B15D-16538AA6893A}">
      <dsp:nvSpPr>
        <dsp:cNvPr id="0" name=""/>
        <dsp:cNvSpPr/>
      </dsp:nvSpPr>
      <dsp:spPr>
        <a:xfrm>
          <a:off x="0" y="3417161"/>
          <a:ext cx="7505700" cy="8333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smtClean="0">
              <a:latin typeface="+mj-lt"/>
              <a:cs typeface="Arial" pitchFamily="34" charset="0"/>
            </a:rPr>
            <a:t>Longer term resource mobilization, which is suitable for long term infrastructure projects.</a:t>
          </a:r>
          <a:endParaRPr lang="en-US" sz="1600" kern="1200" dirty="0" smtClean="0">
            <a:latin typeface="+mj-lt"/>
            <a:cs typeface="Arial" pitchFamily="34" charset="0"/>
          </a:endParaRPr>
        </a:p>
      </dsp:txBody>
      <dsp:txXfrm>
        <a:off x="40680" y="3457841"/>
        <a:ext cx="7424340" cy="7519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820A8-E87F-4316-AF5E-DF651FC0FA30}">
      <dsp:nvSpPr>
        <dsp:cNvPr id="0" name=""/>
        <dsp:cNvSpPr/>
      </dsp:nvSpPr>
      <dsp:spPr>
        <a:xfrm>
          <a:off x="1046" y="500953"/>
          <a:ext cx="2040327" cy="1632262"/>
        </a:xfrm>
        <a:prstGeom prst="homePlate">
          <a:avLst>
            <a:gd name="adj" fmla="val 2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78" tIns="30480" rIns="287913" bIns="30480" numCol="1" spcCol="1270" anchor="ctr" anchorCtr="0">
          <a:noAutofit/>
        </a:bodyPr>
        <a:lstStyle/>
        <a:p>
          <a:pPr lvl="0" algn="ctr" defTabSz="533400" rtl="0">
            <a:lnSpc>
              <a:spcPct val="90000"/>
            </a:lnSpc>
            <a:spcBef>
              <a:spcPct val="0"/>
            </a:spcBef>
            <a:spcAft>
              <a:spcPct val="35000"/>
            </a:spcAft>
          </a:pPr>
          <a:r>
            <a:rPr lang="en-US" sz="1200" kern="1200" dirty="0" smtClean="0">
              <a:latin typeface="+mj-lt"/>
            </a:rPr>
            <a:t>Construction of reservoirs </a:t>
          </a:r>
          <a:endParaRPr lang="en-US" sz="1200" kern="1200" dirty="0">
            <a:latin typeface="+mj-lt"/>
          </a:endParaRPr>
        </a:p>
      </dsp:txBody>
      <dsp:txXfrm>
        <a:off x="1046" y="500953"/>
        <a:ext cx="1836294" cy="1632262"/>
      </dsp:txXfrm>
    </dsp:sp>
    <dsp:sp modelId="{E853D400-CBF9-46F2-AAFD-6C3724F13E4B}">
      <dsp:nvSpPr>
        <dsp:cNvPr id="0" name=""/>
        <dsp:cNvSpPr/>
      </dsp:nvSpPr>
      <dsp:spPr>
        <a:xfrm>
          <a:off x="1633308" y="500953"/>
          <a:ext cx="2040327" cy="1632262"/>
        </a:xfrm>
        <a:prstGeom prst="chevron">
          <a:avLst>
            <a:gd name="adj" fmla="val 2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78" tIns="30480" rIns="71978" bIns="30480" numCol="1" spcCol="1270" anchor="ctr" anchorCtr="0">
          <a:noAutofit/>
        </a:bodyPr>
        <a:lstStyle/>
        <a:p>
          <a:pPr lvl="0" algn="ctr" defTabSz="533400" rtl="0">
            <a:lnSpc>
              <a:spcPct val="90000"/>
            </a:lnSpc>
            <a:spcBef>
              <a:spcPct val="0"/>
            </a:spcBef>
            <a:spcAft>
              <a:spcPct val="35000"/>
            </a:spcAft>
          </a:pPr>
          <a:r>
            <a:rPr lang="en-US" sz="1200" kern="1200" dirty="0" smtClean="0">
              <a:latin typeface="+mj-lt"/>
            </a:rPr>
            <a:t>Rehabilitation of water lines in the city</a:t>
          </a:r>
          <a:endParaRPr lang="en-US" sz="1200" kern="1200" dirty="0">
            <a:latin typeface="+mj-lt"/>
          </a:endParaRPr>
        </a:p>
      </dsp:txBody>
      <dsp:txXfrm>
        <a:off x="2041374" y="500953"/>
        <a:ext cx="1224196" cy="1632262"/>
      </dsp:txXfrm>
    </dsp:sp>
    <dsp:sp modelId="{30864C83-FDC0-411C-968F-BD91020FBBDF}">
      <dsp:nvSpPr>
        <dsp:cNvPr id="0" name=""/>
        <dsp:cNvSpPr/>
      </dsp:nvSpPr>
      <dsp:spPr>
        <a:xfrm>
          <a:off x="3265571" y="500953"/>
          <a:ext cx="2040327" cy="1632262"/>
        </a:xfrm>
        <a:prstGeom prst="chevron">
          <a:avLst>
            <a:gd name="adj" fmla="val 2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78" tIns="30480" rIns="71978" bIns="30480" numCol="1" spcCol="1270" anchor="t" anchorCtr="0">
          <a:noAutofit/>
        </a:bodyPr>
        <a:lstStyle/>
        <a:p>
          <a:pPr lvl="0" algn="l" defTabSz="533400" rtl="0">
            <a:lnSpc>
              <a:spcPct val="90000"/>
            </a:lnSpc>
            <a:spcBef>
              <a:spcPct val="0"/>
            </a:spcBef>
            <a:spcAft>
              <a:spcPct val="35000"/>
            </a:spcAft>
          </a:pPr>
          <a:r>
            <a:rPr lang="en-US" sz="1200" kern="1200" dirty="0" smtClean="0">
              <a:latin typeface="+mj-lt"/>
            </a:rPr>
            <a:t>AMR metering </a:t>
          </a:r>
          <a:endParaRPr lang="en-US" sz="1200" kern="1200" dirty="0">
            <a:latin typeface="+mj-lt"/>
          </a:endParaRPr>
        </a:p>
        <a:p>
          <a:pPr marL="57150" lvl="1" indent="-57150" algn="l" defTabSz="400050" rtl="0">
            <a:lnSpc>
              <a:spcPct val="90000"/>
            </a:lnSpc>
            <a:spcBef>
              <a:spcPct val="0"/>
            </a:spcBef>
            <a:spcAft>
              <a:spcPct val="15000"/>
            </a:spcAft>
            <a:buChar char="••"/>
          </a:pPr>
          <a:r>
            <a:rPr lang="en-US" sz="900" kern="1200" dirty="0" smtClean="0">
              <a:latin typeface="+mj-lt"/>
            </a:rPr>
            <a:t>Minimal human intervention and error in billing </a:t>
          </a:r>
          <a:endParaRPr lang="en-US" sz="900" kern="1200" dirty="0">
            <a:latin typeface="+mj-lt"/>
          </a:endParaRPr>
        </a:p>
        <a:p>
          <a:pPr marL="57150" lvl="1" indent="-57150" algn="l" defTabSz="400050" rtl="0">
            <a:lnSpc>
              <a:spcPct val="90000"/>
            </a:lnSpc>
            <a:spcBef>
              <a:spcPct val="0"/>
            </a:spcBef>
            <a:spcAft>
              <a:spcPct val="15000"/>
            </a:spcAft>
            <a:buChar char="••"/>
          </a:pPr>
          <a:r>
            <a:rPr lang="en-US" sz="900" kern="1200" dirty="0" smtClean="0">
              <a:latin typeface="+mj-lt"/>
            </a:rPr>
            <a:t>Avoids measurement of the reversed flow </a:t>
          </a:r>
          <a:endParaRPr lang="en-US" sz="900" kern="1200" dirty="0">
            <a:latin typeface="+mj-lt"/>
          </a:endParaRPr>
        </a:p>
        <a:p>
          <a:pPr marL="57150" lvl="1" indent="-57150" algn="l" defTabSz="400050" rtl="0">
            <a:lnSpc>
              <a:spcPct val="90000"/>
            </a:lnSpc>
            <a:spcBef>
              <a:spcPct val="0"/>
            </a:spcBef>
            <a:spcAft>
              <a:spcPct val="15000"/>
            </a:spcAft>
            <a:buChar char="••"/>
          </a:pPr>
          <a:r>
            <a:rPr lang="en-US" sz="900" kern="1200" dirty="0" smtClean="0">
              <a:latin typeface="+mj-lt"/>
            </a:rPr>
            <a:t>AMR software computes water balance at DMA level, useful in identifying losses</a:t>
          </a:r>
          <a:endParaRPr lang="en-US" sz="900" kern="1200" dirty="0">
            <a:latin typeface="+mj-lt"/>
          </a:endParaRPr>
        </a:p>
      </dsp:txBody>
      <dsp:txXfrm>
        <a:off x="3673637" y="500953"/>
        <a:ext cx="1224196" cy="1632262"/>
      </dsp:txXfrm>
    </dsp:sp>
    <dsp:sp modelId="{C9C22ADD-20E5-4C8B-9B7B-36DD27C17ADD}">
      <dsp:nvSpPr>
        <dsp:cNvPr id="0" name=""/>
        <dsp:cNvSpPr/>
      </dsp:nvSpPr>
      <dsp:spPr>
        <a:xfrm>
          <a:off x="4897833" y="500953"/>
          <a:ext cx="2040327" cy="1632262"/>
        </a:xfrm>
        <a:prstGeom prst="chevron">
          <a:avLst>
            <a:gd name="adj" fmla="val 2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78" tIns="30480" rIns="71978" bIns="30480" numCol="1" spcCol="1270" anchor="t" anchorCtr="0">
          <a:noAutofit/>
        </a:bodyPr>
        <a:lstStyle/>
        <a:p>
          <a:pPr lvl="0" algn="l" defTabSz="533400" rtl="0">
            <a:lnSpc>
              <a:spcPct val="90000"/>
            </a:lnSpc>
            <a:spcBef>
              <a:spcPct val="0"/>
            </a:spcBef>
            <a:spcAft>
              <a:spcPct val="35000"/>
            </a:spcAft>
          </a:pPr>
          <a:r>
            <a:rPr lang="en-US" sz="1200" kern="1200" dirty="0" smtClean="0">
              <a:latin typeface="+mj-lt"/>
            </a:rPr>
            <a:t>SCADA system </a:t>
          </a:r>
          <a:endParaRPr lang="en-US" sz="1200" kern="1200" dirty="0">
            <a:latin typeface="+mj-lt"/>
          </a:endParaRPr>
        </a:p>
        <a:p>
          <a:pPr marL="57150" lvl="1" indent="-57150" algn="l" defTabSz="400050" rtl="0">
            <a:lnSpc>
              <a:spcPct val="90000"/>
            </a:lnSpc>
            <a:spcBef>
              <a:spcPct val="0"/>
            </a:spcBef>
            <a:spcAft>
              <a:spcPct val="15000"/>
            </a:spcAft>
            <a:buChar char="••"/>
          </a:pPr>
          <a:r>
            <a:rPr lang="en-US" sz="900" kern="1200" dirty="0" smtClean="0">
              <a:latin typeface="+mj-lt"/>
            </a:rPr>
            <a:t>The data collected can be processed and analyzed in real-time. </a:t>
          </a:r>
          <a:endParaRPr lang="en-US" sz="900" kern="1200" dirty="0">
            <a:latin typeface="+mj-lt"/>
          </a:endParaRPr>
        </a:p>
        <a:p>
          <a:pPr marL="57150" lvl="1" indent="-57150" algn="l" defTabSz="400050" rtl="0">
            <a:lnSpc>
              <a:spcPct val="90000"/>
            </a:lnSpc>
            <a:spcBef>
              <a:spcPct val="0"/>
            </a:spcBef>
            <a:spcAft>
              <a:spcPct val="15000"/>
            </a:spcAft>
            <a:buChar char="••"/>
          </a:pPr>
          <a:r>
            <a:rPr lang="en-US" sz="900" kern="1200" dirty="0" smtClean="0">
              <a:latin typeface="+mj-lt"/>
            </a:rPr>
            <a:t>Assists in proper monitoring of the system.</a:t>
          </a:r>
          <a:endParaRPr lang="en-US" sz="900" kern="1200" dirty="0">
            <a:latin typeface="+mj-lt"/>
          </a:endParaRPr>
        </a:p>
      </dsp:txBody>
      <dsp:txXfrm>
        <a:off x="5305899" y="500953"/>
        <a:ext cx="1224196" cy="1632262"/>
      </dsp:txXfrm>
    </dsp:sp>
    <dsp:sp modelId="{35B72B19-FF10-4DE5-99E4-330422465DE7}">
      <dsp:nvSpPr>
        <dsp:cNvPr id="0" name=""/>
        <dsp:cNvSpPr/>
      </dsp:nvSpPr>
      <dsp:spPr>
        <a:xfrm>
          <a:off x="6530095" y="500953"/>
          <a:ext cx="2040327" cy="1632262"/>
        </a:xfrm>
        <a:prstGeom prst="chevron">
          <a:avLst>
            <a:gd name="adj" fmla="val 25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78" tIns="30480" rIns="71978" bIns="30480" numCol="1" spcCol="1270" anchor="t" anchorCtr="0">
          <a:noAutofit/>
        </a:bodyPr>
        <a:lstStyle/>
        <a:p>
          <a:pPr lvl="0" algn="l" defTabSz="533400" rtl="0">
            <a:lnSpc>
              <a:spcPct val="90000"/>
            </a:lnSpc>
            <a:spcBef>
              <a:spcPct val="0"/>
            </a:spcBef>
            <a:spcAft>
              <a:spcPct val="35000"/>
            </a:spcAft>
          </a:pPr>
          <a:r>
            <a:rPr lang="en-US" sz="1200" kern="1200" dirty="0" smtClean="0">
              <a:latin typeface="+mj-lt"/>
            </a:rPr>
            <a:t>Computerized billing </a:t>
          </a:r>
          <a:endParaRPr lang="en-US" sz="1200" kern="1200" dirty="0">
            <a:latin typeface="+mj-lt"/>
          </a:endParaRPr>
        </a:p>
        <a:p>
          <a:pPr marL="57150" lvl="1" indent="-57150" algn="l" defTabSz="400050" rtl="0">
            <a:lnSpc>
              <a:spcPct val="90000"/>
            </a:lnSpc>
            <a:spcBef>
              <a:spcPct val="0"/>
            </a:spcBef>
            <a:spcAft>
              <a:spcPct val="15000"/>
            </a:spcAft>
            <a:buChar char="••"/>
          </a:pPr>
          <a:r>
            <a:rPr lang="en-US" sz="900" kern="1200" dirty="0" smtClean="0">
              <a:latin typeface="+mj-lt"/>
            </a:rPr>
            <a:t>Efficient database management and retrieval </a:t>
          </a:r>
          <a:endParaRPr lang="en-US" sz="900" kern="1200" dirty="0">
            <a:latin typeface="+mj-lt"/>
          </a:endParaRPr>
        </a:p>
        <a:p>
          <a:pPr marL="57150" lvl="1" indent="-57150" algn="l" defTabSz="400050" rtl="0">
            <a:lnSpc>
              <a:spcPct val="90000"/>
            </a:lnSpc>
            <a:spcBef>
              <a:spcPct val="0"/>
            </a:spcBef>
            <a:spcAft>
              <a:spcPct val="15000"/>
            </a:spcAft>
            <a:buChar char="••"/>
          </a:pPr>
          <a:r>
            <a:rPr lang="en-US" sz="900" kern="1200" dirty="0" smtClean="0">
              <a:latin typeface="+mj-lt"/>
            </a:rPr>
            <a:t>Useful MIS reports for decision making</a:t>
          </a:r>
          <a:endParaRPr lang="en-US" sz="900" kern="1200" dirty="0">
            <a:latin typeface="+mj-lt"/>
          </a:endParaRPr>
        </a:p>
      </dsp:txBody>
      <dsp:txXfrm>
        <a:off x="6938161" y="500953"/>
        <a:ext cx="1224196" cy="16322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05126-5358-49D9-AE00-FC760CA74791}">
      <dsp:nvSpPr>
        <dsp:cNvPr id="0" name=""/>
        <dsp:cNvSpPr/>
      </dsp:nvSpPr>
      <dsp:spPr>
        <a:xfrm>
          <a:off x="0" y="10937"/>
          <a:ext cx="7724775" cy="93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mj-lt"/>
            </a:rPr>
            <a:t>Standardizing the Debt Management across PMC’s internal Departments</a:t>
          </a:r>
          <a:endParaRPr lang="en-US" sz="1600" kern="1200" dirty="0">
            <a:latin typeface="+mj-lt"/>
          </a:endParaRPr>
        </a:p>
      </dsp:txBody>
      <dsp:txXfrm>
        <a:off x="45692" y="56629"/>
        <a:ext cx="7633391" cy="844616"/>
      </dsp:txXfrm>
    </dsp:sp>
    <dsp:sp modelId="{D4FC856E-EDC4-4201-AD5B-6122CCCAE604}">
      <dsp:nvSpPr>
        <dsp:cNvPr id="0" name=""/>
        <dsp:cNvSpPr/>
      </dsp:nvSpPr>
      <dsp:spPr>
        <a:xfrm>
          <a:off x="0" y="1090937"/>
          <a:ext cx="7724775" cy="93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latin typeface="+mj-lt"/>
            </a:rPr>
            <a:t>Adherence to guidelines issued by SEBI for raising bonds</a:t>
          </a:r>
          <a:endParaRPr lang="en-US" sz="1600" kern="1200">
            <a:latin typeface="+mj-lt"/>
          </a:endParaRPr>
        </a:p>
      </dsp:txBody>
      <dsp:txXfrm>
        <a:off x="45692" y="1136629"/>
        <a:ext cx="7633391" cy="844616"/>
      </dsp:txXfrm>
    </dsp:sp>
    <dsp:sp modelId="{E6357408-20A6-4776-85BC-9B94DE1CC7D1}">
      <dsp:nvSpPr>
        <dsp:cNvPr id="0" name=""/>
        <dsp:cNvSpPr/>
      </dsp:nvSpPr>
      <dsp:spPr>
        <a:xfrm>
          <a:off x="0" y="2170938"/>
          <a:ext cx="7724775" cy="93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latin typeface="+mj-lt"/>
            </a:rPr>
            <a:t>Upgrading the credit rating from AA to AA+</a:t>
          </a:r>
          <a:endParaRPr lang="en-US" sz="1600" kern="1200">
            <a:latin typeface="+mj-lt"/>
          </a:endParaRPr>
        </a:p>
      </dsp:txBody>
      <dsp:txXfrm>
        <a:off x="45692" y="2216630"/>
        <a:ext cx="7633391" cy="844616"/>
      </dsp:txXfrm>
    </dsp:sp>
    <dsp:sp modelId="{5C9E9C9F-8D59-412F-AB6C-437329E3C99A}">
      <dsp:nvSpPr>
        <dsp:cNvPr id="0" name=""/>
        <dsp:cNvSpPr/>
      </dsp:nvSpPr>
      <dsp:spPr>
        <a:xfrm>
          <a:off x="0" y="3250938"/>
          <a:ext cx="7724775" cy="93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latin typeface="+mj-lt"/>
            </a:rPr>
            <a:t>Completion of the entire activity within the stipulated timelines (Mar to June)</a:t>
          </a:r>
          <a:endParaRPr lang="en-US" sz="1600" kern="1200">
            <a:latin typeface="+mj-lt"/>
          </a:endParaRPr>
        </a:p>
      </dsp:txBody>
      <dsp:txXfrm>
        <a:off x="45692" y="3296630"/>
        <a:ext cx="7633391" cy="8446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FA178-0203-43C9-99B9-F0B3FAC2BE16}">
      <dsp:nvSpPr>
        <dsp:cNvPr id="0" name=""/>
        <dsp:cNvSpPr/>
      </dsp:nvSpPr>
      <dsp:spPr>
        <a:xfrm>
          <a:off x="0" y="425924"/>
          <a:ext cx="759142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D9EBBF-C9FF-4A7F-95F4-D590B45637DF}">
      <dsp:nvSpPr>
        <dsp:cNvPr id="0" name=""/>
        <dsp:cNvSpPr/>
      </dsp:nvSpPr>
      <dsp:spPr>
        <a:xfrm>
          <a:off x="379571" y="56924"/>
          <a:ext cx="5313997"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44450">
            <a:lnSpc>
              <a:spcPct val="90000"/>
            </a:lnSpc>
            <a:spcBef>
              <a:spcPct val="0"/>
            </a:spcBef>
            <a:spcAft>
              <a:spcPct val="35000"/>
            </a:spcAft>
          </a:pPr>
          <a:r>
            <a:rPr lang="en-US" kern="1200" dirty="0" smtClean="0">
              <a:latin typeface="+mj-lt"/>
            </a:rPr>
            <a:t>Appointment of Merchant banker cum technical advisor</a:t>
          </a:r>
          <a:endParaRPr lang="en-US" sz="1800" kern="1200" dirty="0">
            <a:latin typeface="+mj-lt"/>
          </a:endParaRPr>
        </a:p>
      </dsp:txBody>
      <dsp:txXfrm>
        <a:off x="415597" y="92950"/>
        <a:ext cx="5241945" cy="665948"/>
      </dsp:txXfrm>
    </dsp:sp>
    <dsp:sp modelId="{8808B1C7-0FF9-4237-93C1-CE5C8F954517}">
      <dsp:nvSpPr>
        <dsp:cNvPr id="0" name=""/>
        <dsp:cNvSpPr/>
      </dsp:nvSpPr>
      <dsp:spPr>
        <a:xfrm>
          <a:off x="0" y="1559924"/>
          <a:ext cx="759142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377F29-B4CD-477F-AA9C-AF198FB89FD6}">
      <dsp:nvSpPr>
        <dsp:cNvPr id="0" name=""/>
        <dsp:cNvSpPr/>
      </dsp:nvSpPr>
      <dsp:spPr>
        <a:xfrm>
          <a:off x="379571" y="1190924"/>
          <a:ext cx="5313997"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800100" rtl="0">
            <a:lnSpc>
              <a:spcPct val="90000"/>
            </a:lnSpc>
            <a:spcBef>
              <a:spcPct val="0"/>
            </a:spcBef>
            <a:spcAft>
              <a:spcPct val="35000"/>
            </a:spcAft>
          </a:pPr>
          <a:r>
            <a:rPr lang="en-US" sz="1800" kern="1200" dirty="0" smtClean="0">
              <a:latin typeface="+mj-lt"/>
            </a:rPr>
            <a:t>Appointment of Rating Agencies for the issue</a:t>
          </a:r>
          <a:endParaRPr lang="en-US" sz="1800" kern="1200" dirty="0">
            <a:latin typeface="+mj-lt"/>
          </a:endParaRPr>
        </a:p>
      </dsp:txBody>
      <dsp:txXfrm>
        <a:off x="415597" y="1226950"/>
        <a:ext cx="5241945" cy="665948"/>
      </dsp:txXfrm>
    </dsp:sp>
    <dsp:sp modelId="{46B547EA-48A9-45E1-A5A2-9DC66213AC05}">
      <dsp:nvSpPr>
        <dsp:cNvPr id="0" name=""/>
        <dsp:cNvSpPr/>
      </dsp:nvSpPr>
      <dsp:spPr>
        <a:xfrm>
          <a:off x="0" y="2693925"/>
          <a:ext cx="759142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B07183-28EE-4DD1-8A92-B8E153706100}">
      <dsp:nvSpPr>
        <dsp:cNvPr id="0" name=""/>
        <dsp:cNvSpPr/>
      </dsp:nvSpPr>
      <dsp:spPr>
        <a:xfrm>
          <a:off x="379571" y="2324925"/>
          <a:ext cx="5313997"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800100" rtl="0">
            <a:lnSpc>
              <a:spcPct val="90000"/>
            </a:lnSpc>
            <a:spcBef>
              <a:spcPct val="0"/>
            </a:spcBef>
            <a:spcAft>
              <a:spcPct val="35000"/>
            </a:spcAft>
          </a:pPr>
          <a:r>
            <a:rPr lang="en-US" sz="1800" kern="1200" dirty="0" smtClean="0">
              <a:latin typeface="+mj-lt"/>
            </a:rPr>
            <a:t>Appointment of Registrar &amp; Transfer Agent</a:t>
          </a:r>
          <a:endParaRPr lang="en-US" sz="1800" kern="1200" dirty="0">
            <a:latin typeface="+mj-lt"/>
          </a:endParaRPr>
        </a:p>
      </dsp:txBody>
      <dsp:txXfrm>
        <a:off x="415597" y="2360951"/>
        <a:ext cx="5241945" cy="665948"/>
      </dsp:txXfrm>
    </dsp:sp>
    <dsp:sp modelId="{1C47D769-4917-4D91-B3AD-D502080BEBAB}">
      <dsp:nvSpPr>
        <dsp:cNvPr id="0" name=""/>
        <dsp:cNvSpPr/>
      </dsp:nvSpPr>
      <dsp:spPr>
        <a:xfrm>
          <a:off x="0" y="3827925"/>
          <a:ext cx="759142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6EC868-8B00-4D59-98E4-92753C46BB87}">
      <dsp:nvSpPr>
        <dsp:cNvPr id="0" name=""/>
        <dsp:cNvSpPr/>
      </dsp:nvSpPr>
      <dsp:spPr>
        <a:xfrm>
          <a:off x="379571" y="3458925"/>
          <a:ext cx="5313997"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800100" rtl="0">
            <a:lnSpc>
              <a:spcPct val="90000"/>
            </a:lnSpc>
            <a:spcBef>
              <a:spcPct val="0"/>
            </a:spcBef>
            <a:spcAft>
              <a:spcPct val="35000"/>
            </a:spcAft>
          </a:pPr>
          <a:r>
            <a:rPr lang="en-US" sz="1800" kern="1200" dirty="0" smtClean="0">
              <a:latin typeface="+mj-lt"/>
            </a:rPr>
            <a:t>Appointment of Trustee as Debenture Trustee</a:t>
          </a:r>
          <a:endParaRPr lang="en-US" sz="1800" kern="1200" dirty="0">
            <a:latin typeface="+mj-lt"/>
          </a:endParaRPr>
        </a:p>
      </dsp:txBody>
      <dsp:txXfrm>
        <a:off x="415597" y="3494951"/>
        <a:ext cx="5241945"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7D769-4917-4D91-B3AD-D502080BEBAB}">
      <dsp:nvSpPr>
        <dsp:cNvPr id="0" name=""/>
        <dsp:cNvSpPr/>
      </dsp:nvSpPr>
      <dsp:spPr>
        <a:xfrm>
          <a:off x="0" y="338624"/>
          <a:ext cx="7591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6EC868-8B00-4D59-98E4-92753C46BB87}">
      <dsp:nvSpPr>
        <dsp:cNvPr id="0" name=""/>
        <dsp:cNvSpPr/>
      </dsp:nvSpPr>
      <dsp:spPr>
        <a:xfrm>
          <a:off x="379571" y="43424"/>
          <a:ext cx="53139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711200" rtl="0">
            <a:lnSpc>
              <a:spcPct val="90000"/>
            </a:lnSpc>
            <a:spcBef>
              <a:spcPct val="0"/>
            </a:spcBef>
            <a:spcAft>
              <a:spcPct val="35000"/>
            </a:spcAft>
          </a:pPr>
          <a:r>
            <a:rPr lang="en-US" sz="1600" kern="1200" dirty="0" smtClean="0">
              <a:latin typeface="+mj-lt"/>
              <a:cs typeface="Arial" charset="0"/>
            </a:rPr>
            <a:t>Collection of the data for the IM preparation as per the SEBI guidelines</a:t>
          </a:r>
          <a:endParaRPr lang="en-US" sz="1600" kern="1200" dirty="0">
            <a:latin typeface="+mj-lt"/>
          </a:endParaRPr>
        </a:p>
      </dsp:txBody>
      <dsp:txXfrm>
        <a:off x="408392" y="72245"/>
        <a:ext cx="5256355" cy="532758"/>
      </dsp:txXfrm>
    </dsp:sp>
    <dsp:sp modelId="{87FE00A9-6747-431B-875C-0717D58091CD}">
      <dsp:nvSpPr>
        <dsp:cNvPr id="0" name=""/>
        <dsp:cNvSpPr/>
      </dsp:nvSpPr>
      <dsp:spPr>
        <a:xfrm>
          <a:off x="0" y="1245824"/>
          <a:ext cx="7591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86EDBF-0DB8-4F22-9C6B-407C03AF03C4}">
      <dsp:nvSpPr>
        <dsp:cNvPr id="0" name=""/>
        <dsp:cNvSpPr/>
      </dsp:nvSpPr>
      <dsp:spPr>
        <a:xfrm>
          <a:off x="379571" y="950624"/>
          <a:ext cx="53139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711200">
            <a:lnSpc>
              <a:spcPct val="90000"/>
            </a:lnSpc>
            <a:spcBef>
              <a:spcPct val="0"/>
            </a:spcBef>
            <a:spcAft>
              <a:spcPct val="35000"/>
            </a:spcAft>
          </a:pPr>
          <a:r>
            <a:rPr lang="en-US" sz="1600" kern="1200" dirty="0" smtClean="0">
              <a:latin typeface="+mj-lt"/>
              <a:cs typeface="Arial" charset="0"/>
            </a:rPr>
            <a:t>Structuring of the bond on the basis of the Project</a:t>
          </a:r>
        </a:p>
      </dsp:txBody>
      <dsp:txXfrm>
        <a:off x="408392" y="979445"/>
        <a:ext cx="5256355" cy="532758"/>
      </dsp:txXfrm>
    </dsp:sp>
    <dsp:sp modelId="{2522C36B-7291-4571-85BD-770716BADD4F}">
      <dsp:nvSpPr>
        <dsp:cNvPr id="0" name=""/>
        <dsp:cNvSpPr/>
      </dsp:nvSpPr>
      <dsp:spPr>
        <a:xfrm>
          <a:off x="0" y="2153025"/>
          <a:ext cx="7591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C71EEC-81C0-42C0-BCFD-0C09C55D2A30}">
      <dsp:nvSpPr>
        <dsp:cNvPr id="0" name=""/>
        <dsp:cNvSpPr/>
      </dsp:nvSpPr>
      <dsp:spPr>
        <a:xfrm>
          <a:off x="379571" y="1857825"/>
          <a:ext cx="53139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711200">
            <a:lnSpc>
              <a:spcPct val="90000"/>
            </a:lnSpc>
            <a:spcBef>
              <a:spcPct val="0"/>
            </a:spcBef>
            <a:spcAft>
              <a:spcPct val="35000"/>
            </a:spcAft>
          </a:pPr>
          <a:r>
            <a:rPr lang="en-US" sz="1600" kern="1200" dirty="0" smtClean="0">
              <a:latin typeface="+mj-lt"/>
              <a:cs typeface="Arial" charset="0"/>
            </a:rPr>
            <a:t>Structuring of the repayment mechanism</a:t>
          </a:r>
        </a:p>
      </dsp:txBody>
      <dsp:txXfrm>
        <a:off x="408392" y="1886646"/>
        <a:ext cx="5256355" cy="532758"/>
      </dsp:txXfrm>
    </dsp:sp>
    <dsp:sp modelId="{331CB863-3CA2-49D9-B7B5-493C3E3EEF81}">
      <dsp:nvSpPr>
        <dsp:cNvPr id="0" name=""/>
        <dsp:cNvSpPr/>
      </dsp:nvSpPr>
      <dsp:spPr>
        <a:xfrm>
          <a:off x="0" y="3060224"/>
          <a:ext cx="7591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D218BA-7932-4A84-8B7C-6851BF0A03B2}">
      <dsp:nvSpPr>
        <dsp:cNvPr id="0" name=""/>
        <dsp:cNvSpPr/>
      </dsp:nvSpPr>
      <dsp:spPr>
        <a:xfrm>
          <a:off x="379571" y="2765025"/>
          <a:ext cx="53139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711200">
            <a:lnSpc>
              <a:spcPct val="90000"/>
            </a:lnSpc>
            <a:spcBef>
              <a:spcPct val="0"/>
            </a:spcBef>
            <a:spcAft>
              <a:spcPct val="35000"/>
            </a:spcAft>
          </a:pPr>
          <a:r>
            <a:rPr lang="en-US" sz="1600" kern="1200" dirty="0" smtClean="0">
              <a:latin typeface="+mj-lt"/>
              <a:cs typeface="Arial" charset="0"/>
            </a:rPr>
            <a:t>Finalization of cash flow mechanism</a:t>
          </a:r>
        </a:p>
      </dsp:txBody>
      <dsp:txXfrm>
        <a:off x="408392" y="2793846"/>
        <a:ext cx="5256355" cy="532758"/>
      </dsp:txXfrm>
    </dsp:sp>
    <dsp:sp modelId="{F64098B7-D0E0-482E-8D26-884DE96B3E4B}">
      <dsp:nvSpPr>
        <dsp:cNvPr id="0" name=""/>
        <dsp:cNvSpPr/>
      </dsp:nvSpPr>
      <dsp:spPr>
        <a:xfrm>
          <a:off x="0" y="3967425"/>
          <a:ext cx="7591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756DEF-BE9F-4074-BFE0-D32A0698CDA1}">
      <dsp:nvSpPr>
        <dsp:cNvPr id="0" name=""/>
        <dsp:cNvSpPr/>
      </dsp:nvSpPr>
      <dsp:spPr>
        <a:xfrm>
          <a:off x="379571" y="3672225"/>
          <a:ext cx="53139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711200">
            <a:lnSpc>
              <a:spcPct val="90000"/>
            </a:lnSpc>
            <a:spcBef>
              <a:spcPct val="0"/>
            </a:spcBef>
            <a:spcAft>
              <a:spcPct val="35000"/>
            </a:spcAft>
          </a:pPr>
          <a:r>
            <a:rPr lang="en-US" sz="1600" kern="1200" dirty="0" smtClean="0">
              <a:latin typeface="+mj-lt"/>
              <a:cs typeface="Arial" charset="0"/>
            </a:rPr>
            <a:t>Preparation of the draft information memorandum as per SEBI Regulations</a:t>
          </a:r>
        </a:p>
      </dsp:txBody>
      <dsp:txXfrm>
        <a:off x="408392" y="3701046"/>
        <a:ext cx="5256355" cy="532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7D769-4917-4D91-B3AD-D502080BEBAB}">
      <dsp:nvSpPr>
        <dsp:cNvPr id="0" name=""/>
        <dsp:cNvSpPr/>
      </dsp:nvSpPr>
      <dsp:spPr>
        <a:xfrm>
          <a:off x="0" y="425924"/>
          <a:ext cx="759142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6EC868-8B00-4D59-98E4-92753C46BB87}">
      <dsp:nvSpPr>
        <dsp:cNvPr id="0" name=""/>
        <dsp:cNvSpPr/>
      </dsp:nvSpPr>
      <dsp:spPr>
        <a:xfrm>
          <a:off x="379571" y="56924"/>
          <a:ext cx="5313997"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622300" rtl="0">
            <a:lnSpc>
              <a:spcPct val="90000"/>
            </a:lnSpc>
            <a:spcBef>
              <a:spcPct val="0"/>
            </a:spcBef>
            <a:spcAft>
              <a:spcPct val="35000"/>
            </a:spcAft>
          </a:pPr>
          <a:r>
            <a:rPr lang="en-US" sz="1400" kern="1200" dirty="0" smtClean="0">
              <a:latin typeface="+mj-lt"/>
              <a:cs typeface="Arial" charset="0"/>
            </a:rPr>
            <a:t>Creation of a separate escrow account for servicing of a bond.</a:t>
          </a:r>
          <a:endParaRPr lang="en-US" sz="1400" kern="1200" dirty="0">
            <a:latin typeface="+mj-lt"/>
          </a:endParaRPr>
        </a:p>
      </dsp:txBody>
      <dsp:txXfrm>
        <a:off x="415597" y="92950"/>
        <a:ext cx="5241945" cy="665948"/>
      </dsp:txXfrm>
    </dsp:sp>
    <dsp:sp modelId="{234DE572-151B-42E7-8588-9ECB3E7DE444}">
      <dsp:nvSpPr>
        <dsp:cNvPr id="0" name=""/>
        <dsp:cNvSpPr/>
      </dsp:nvSpPr>
      <dsp:spPr>
        <a:xfrm>
          <a:off x="0" y="1559924"/>
          <a:ext cx="759142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3E58A6-9080-433F-B50D-3F4D4376AECE}">
      <dsp:nvSpPr>
        <dsp:cNvPr id="0" name=""/>
        <dsp:cNvSpPr/>
      </dsp:nvSpPr>
      <dsp:spPr>
        <a:xfrm>
          <a:off x="379571" y="1190924"/>
          <a:ext cx="5313997"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622300">
            <a:lnSpc>
              <a:spcPct val="90000"/>
            </a:lnSpc>
            <a:spcBef>
              <a:spcPct val="0"/>
            </a:spcBef>
            <a:spcAft>
              <a:spcPct val="35000"/>
            </a:spcAft>
          </a:pPr>
          <a:r>
            <a:rPr lang="en-US" sz="1400" kern="1200" smtClean="0">
              <a:latin typeface="+mj-lt"/>
              <a:cs typeface="Arial" charset="0"/>
            </a:rPr>
            <a:t>Obtain Rating letter and Rating rationale from the selected Rating agencies.</a:t>
          </a:r>
          <a:endParaRPr lang="en-US" sz="1400" kern="1200" dirty="0" smtClean="0">
            <a:latin typeface="+mj-lt"/>
            <a:cs typeface="Arial" charset="0"/>
          </a:endParaRPr>
        </a:p>
      </dsp:txBody>
      <dsp:txXfrm>
        <a:off x="415597" y="1226950"/>
        <a:ext cx="5241945" cy="665948"/>
      </dsp:txXfrm>
    </dsp:sp>
    <dsp:sp modelId="{ED0960CB-F901-4BB8-81B0-55651C5EEEF8}">
      <dsp:nvSpPr>
        <dsp:cNvPr id="0" name=""/>
        <dsp:cNvSpPr/>
      </dsp:nvSpPr>
      <dsp:spPr>
        <a:xfrm>
          <a:off x="0" y="2693925"/>
          <a:ext cx="759142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203DB8-3BE7-43E9-AD7E-7501159A717E}">
      <dsp:nvSpPr>
        <dsp:cNvPr id="0" name=""/>
        <dsp:cNvSpPr/>
      </dsp:nvSpPr>
      <dsp:spPr>
        <a:xfrm>
          <a:off x="379571" y="2324925"/>
          <a:ext cx="5313997"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622300">
            <a:lnSpc>
              <a:spcPct val="90000"/>
            </a:lnSpc>
            <a:spcBef>
              <a:spcPct val="0"/>
            </a:spcBef>
            <a:spcAft>
              <a:spcPct val="35000"/>
            </a:spcAft>
          </a:pPr>
          <a:r>
            <a:rPr lang="en-US" sz="1400" kern="1200" smtClean="0">
              <a:latin typeface="+mj-lt"/>
              <a:cs typeface="Arial" charset="0"/>
            </a:rPr>
            <a:t>Signing of the Tri-partite agreement between NSDL &amp; CDSL, Registrar and Issuer.</a:t>
          </a:r>
          <a:endParaRPr lang="en-US" sz="1400" kern="1200" dirty="0" smtClean="0">
            <a:latin typeface="+mj-lt"/>
            <a:cs typeface="Arial" charset="0"/>
          </a:endParaRPr>
        </a:p>
      </dsp:txBody>
      <dsp:txXfrm>
        <a:off x="415597" y="2360951"/>
        <a:ext cx="5241945" cy="665948"/>
      </dsp:txXfrm>
    </dsp:sp>
    <dsp:sp modelId="{CC139EE8-9872-4C9D-9A3D-A05EE9DBD6AB}">
      <dsp:nvSpPr>
        <dsp:cNvPr id="0" name=""/>
        <dsp:cNvSpPr/>
      </dsp:nvSpPr>
      <dsp:spPr>
        <a:xfrm>
          <a:off x="0" y="3827925"/>
          <a:ext cx="759142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ED4BBE-AF4B-47AA-B7F1-8588566E26AC}">
      <dsp:nvSpPr>
        <dsp:cNvPr id="0" name=""/>
        <dsp:cNvSpPr/>
      </dsp:nvSpPr>
      <dsp:spPr>
        <a:xfrm>
          <a:off x="379571" y="3458925"/>
          <a:ext cx="5313997"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856" tIns="0" rIns="200856" bIns="0" numCol="1" spcCol="1270" anchor="ctr" anchorCtr="0">
          <a:noAutofit/>
        </a:bodyPr>
        <a:lstStyle/>
        <a:p>
          <a:pPr lvl="0" algn="l" defTabSz="622300">
            <a:lnSpc>
              <a:spcPct val="90000"/>
            </a:lnSpc>
            <a:spcBef>
              <a:spcPct val="0"/>
            </a:spcBef>
            <a:spcAft>
              <a:spcPct val="35000"/>
            </a:spcAft>
          </a:pPr>
          <a:r>
            <a:rPr lang="en-US" sz="1400" kern="1200" dirty="0" smtClean="0">
              <a:latin typeface="+mj-lt"/>
              <a:cs typeface="Arial" charset="0"/>
            </a:rPr>
            <a:t>Appointment of Bankers to the Issue and opening of Bank Account.</a:t>
          </a:r>
        </a:p>
      </dsp:txBody>
      <dsp:txXfrm>
        <a:off x="415597" y="3494951"/>
        <a:ext cx="5241945"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19441" cy="4936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s-ES"/>
          </a:p>
        </p:txBody>
      </p:sp>
      <p:sp>
        <p:nvSpPr>
          <p:cNvPr id="26627" name="Rectangle 3"/>
          <p:cNvSpPr>
            <a:spLocks noGrp="1" noChangeArrowheads="1"/>
          </p:cNvSpPr>
          <p:nvPr>
            <p:ph type="dt" sz="quarter" idx="1"/>
          </p:nvPr>
        </p:nvSpPr>
        <p:spPr bwMode="auto">
          <a:xfrm>
            <a:off x="3814798" y="0"/>
            <a:ext cx="2919441" cy="4936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6DDD94B6-B852-4080-9551-5D74985F0DD7}" type="datetime1">
              <a:rPr lang="en-US" altLang="en-US"/>
              <a:pPr/>
              <a:t>7/25/2018</a:t>
            </a:fld>
            <a:endParaRPr lang="en-US" altLang="en-US"/>
          </a:p>
        </p:txBody>
      </p:sp>
      <p:sp>
        <p:nvSpPr>
          <p:cNvPr id="26628" name="Rectangle 4"/>
          <p:cNvSpPr>
            <a:spLocks noGrp="1" noChangeArrowheads="1"/>
          </p:cNvSpPr>
          <p:nvPr>
            <p:ph type="ftr" sz="quarter" idx="2"/>
          </p:nvPr>
        </p:nvSpPr>
        <p:spPr bwMode="auto">
          <a:xfrm>
            <a:off x="0" y="9370976"/>
            <a:ext cx="2919441" cy="49365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s-ES"/>
          </a:p>
        </p:txBody>
      </p:sp>
      <p:sp>
        <p:nvSpPr>
          <p:cNvPr id="26629" name="Rectangle 5"/>
          <p:cNvSpPr>
            <a:spLocks noGrp="1" noChangeArrowheads="1"/>
          </p:cNvSpPr>
          <p:nvPr>
            <p:ph type="sldNum" sz="quarter" idx="3"/>
          </p:nvPr>
        </p:nvSpPr>
        <p:spPr bwMode="auto">
          <a:xfrm>
            <a:off x="3814798" y="9370976"/>
            <a:ext cx="2919441" cy="49365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733B22-2716-4584-AB71-D3D508778181}"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833563" y="346075"/>
            <a:ext cx="3068637" cy="2303463"/>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noProof="0" smtClean="0"/>
          </a:p>
        </p:txBody>
      </p:sp>
      <p:sp>
        <p:nvSpPr>
          <p:cNvPr id="5" name="Notes Placeholder 4"/>
          <p:cNvSpPr>
            <a:spLocks noGrp="1"/>
          </p:cNvSpPr>
          <p:nvPr>
            <p:ph type="body" sz="quarter" idx="3"/>
          </p:nvPr>
        </p:nvSpPr>
        <p:spPr>
          <a:xfrm>
            <a:off x="361499" y="2897893"/>
            <a:ext cx="6000564" cy="64730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 name="TextBox 5"/>
          <p:cNvSpPr txBox="1"/>
          <p:nvPr/>
        </p:nvSpPr>
        <p:spPr>
          <a:xfrm>
            <a:off x="4226631" y="9372661"/>
            <a:ext cx="2135432" cy="230832"/>
          </a:xfrm>
          <a:prstGeom prst="rect">
            <a:avLst/>
          </a:prstGeom>
          <a:noFill/>
        </p:spPr>
        <p:txBody>
          <a:bodyPr r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C4119624-F29F-486E-9043-65A8C98135A9}" type="slidenum">
              <a:rPr lang="en-US" altLang="en-US" sz="900"/>
              <a:pPr algn="r" eaLnBrk="1" hangingPunct="1"/>
              <a:t>‹#›</a:t>
            </a:fld>
            <a:endParaRPr lang="en-US" altLang="en-US" sz="90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ts val="900"/>
      </a:spcBef>
      <a:spcAft>
        <a:spcPct val="0"/>
      </a:spcAft>
      <a:defRPr lang="en-US" sz="900" kern="1200">
        <a:solidFill>
          <a:schemeClr val="tx1"/>
        </a:solidFill>
        <a:latin typeface="Arial" pitchFamily="34" charset="0"/>
        <a:ea typeface="MS PGothic" panose="020B0600070205080204" pitchFamily="34" charset="-128"/>
        <a:cs typeface="Arial" pitchFamily="34" charset="0"/>
      </a:defRPr>
    </a:lvl1pPr>
    <a:lvl2pPr marL="114300" indent="-109538" algn="l" rtl="0" eaLnBrk="0" fontAlgn="base" hangingPunct="0">
      <a:spcBef>
        <a:spcPct val="30000"/>
      </a:spcBef>
      <a:spcAft>
        <a:spcPct val="0"/>
      </a:spcAft>
      <a:buClr>
        <a:srgbClr val="000000"/>
      </a:buClr>
      <a:buFont typeface="Arial" panose="020B0604020202020204" pitchFamily="34" charset="0"/>
      <a:buChar char="•"/>
      <a:defRPr lang="en-US" sz="900" kern="1200">
        <a:solidFill>
          <a:schemeClr val="tx1"/>
        </a:solidFill>
        <a:latin typeface="Arial" pitchFamily="34" charset="0"/>
        <a:ea typeface="MS PGothic" panose="020B0600070205080204" pitchFamily="34" charset="-128"/>
        <a:cs typeface="Arial" pitchFamily="34" charset="0"/>
      </a:defRPr>
    </a:lvl2pPr>
    <a:lvl3pPr marL="285750" indent="-114300" algn="l" rtl="0" eaLnBrk="0" fontAlgn="base" hangingPunct="0">
      <a:spcBef>
        <a:spcPct val="30000"/>
      </a:spcBef>
      <a:spcAft>
        <a:spcPct val="0"/>
      </a:spcAft>
      <a:buClr>
        <a:srgbClr val="000000"/>
      </a:buClr>
      <a:buFont typeface="Arial" panose="020B0604020202020204" pitchFamily="34" charset="0"/>
      <a:buChar char="−"/>
      <a:defRPr lang="en-US" sz="900" kern="1200">
        <a:solidFill>
          <a:schemeClr val="tx1"/>
        </a:solidFill>
        <a:latin typeface="Arial" pitchFamily="34" charset="0"/>
        <a:ea typeface="MS PGothic" panose="020B0600070205080204" pitchFamily="34" charset="-128"/>
        <a:cs typeface="Arial" pitchFamily="34" charset="0"/>
      </a:defRPr>
    </a:lvl3pPr>
    <a:lvl4pPr marL="465138" indent="-125413" algn="l" rtl="0" eaLnBrk="0" fontAlgn="base" hangingPunct="0">
      <a:spcBef>
        <a:spcPct val="30000"/>
      </a:spcBef>
      <a:spcAft>
        <a:spcPct val="0"/>
      </a:spcAft>
      <a:buClr>
        <a:srgbClr val="000000"/>
      </a:buClr>
      <a:buFont typeface="Arial" panose="020B0604020202020204" pitchFamily="34" charset="0"/>
      <a:buChar char="•"/>
      <a:defRPr lang="en-US" sz="900" kern="1200">
        <a:solidFill>
          <a:schemeClr val="tx1"/>
        </a:solidFill>
        <a:latin typeface="Arial" pitchFamily="34" charset="0"/>
        <a:ea typeface="MS PGothic" panose="020B0600070205080204" pitchFamily="34" charset="-128"/>
        <a:cs typeface="Arial" pitchFamily="34" charset="0"/>
      </a:defRPr>
    </a:lvl4pPr>
    <a:lvl5pPr marL="628650" indent="-117475" algn="l" rtl="0" eaLnBrk="0" fontAlgn="base" hangingPunct="0">
      <a:spcBef>
        <a:spcPct val="30000"/>
      </a:spcBef>
      <a:spcAft>
        <a:spcPct val="0"/>
      </a:spcAft>
      <a:buClr>
        <a:srgbClr val="000000"/>
      </a:buClr>
      <a:buFont typeface="Arial" panose="020B0604020202020204" pitchFamily="34" charset="0"/>
      <a:buChar char="−"/>
      <a:defRPr lang="en-US" sz="900" kern="1200">
        <a:solidFill>
          <a:schemeClr val="tx1"/>
        </a:solidFill>
        <a:latin typeface="Arial" pitchFamily="34" charset="0"/>
        <a:ea typeface="MS PGothic" panose="020B0600070205080204" pitchFamily="34" charset="-128"/>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971116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1394927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2864348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629336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3921282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3164177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961213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1033902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3930598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308978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2687210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423384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31830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3130192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308087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1167395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5603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2405025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2" name="Marcador de notas 2"/>
          <p:cNvSpPr>
            <a:spLocks noGrp="1"/>
          </p:cNvSpPr>
          <p:nvPr>
            <p:ph type="body" idx="1"/>
          </p:nvPr>
        </p:nvSpPr>
        <p:spPr bwMode="auto">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xmlns="" val="3967724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A9B13C-02EE-4189-B546-A0491EAC08BD}"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4751-919F-4801-8A3F-0A676A63FBA2}" type="slidenum">
              <a:rPr lang="en-US" smtClean="0"/>
              <a:pPr/>
              <a:t>‹#›</a:t>
            </a:fld>
            <a:endParaRPr lang="en-US"/>
          </a:p>
        </p:txBody>
      </p:sp>
      <p:cxnSp>
        <p:nvCxnSpPr>
          <p:cNvPr id="7" name="Straight Connector 6"/>
          <p:cNvCxnSpPr/>
          <p:nvPr userDrawn="1"/>
        </p:nvCxnSpPr>
        <p:spPr>
          <a:xfrm>
            <a:off x="322263" y="2489200"/>
            <a:ext cx="8491537" cy="1588"/>
          </a:xfrm>
          <a:prstGeom prst="line">
            <a:avLst/>
          </a:prstGeom>
          <a:ln w="222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30"/>
          <p:cNvGrpSpPr>
            <a:grpSpLocks/>
          </p:cNvGrpSpPr>
          <p:nvPr userDrawn="1"/>
        </p:nvGrpSpPr>
        <p:grpSpPr bwMode="auto">
          <a:xfrm>
            <a:off x="311150" y="4121150"/>
            <a:ext cx="8502650" cy="111125"/>
            <a:chOff x="311150" y="3791213"/>
            <a:chExt cx="8502650" cy="111659"/>
          </a:xfrm>
        </p:grpSpPr>
        <p:cxnSp>
          <p:nvCxnSpPr>
            <p:cNvPr id="9" name="Straight Connector 8"/>
            <p:cNvCxnSpPr/>
            <p:nvPr/>
          </p:nvCxnSpPr>
          <p:spPr bwMode="auto">
            <a:xfrm>
              <a:off x="311150" y="3800784"/>
              <a:ext cx="4094163" cy="1596"/>
            </a:xfrm>
            <a:prstGeom prst="line">
              <a:avLst/>
            </a:prstGeom>
            <a:ln w="222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bwMode="auto">
            <a:xfrm>
              <a:off x="4711700" y="3797594"/>
              <a:ext cx="4102100" cy="1596"/>
            </a:xfrm>
            <a:prstGeom prst="line">
              <a:avLst/>
            </a:prstGeom>
            <a:ln w="222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bwMode="auto">
            <a:xfrm rot="16200000" flipH="1">
              <a:off x="4366956" y="3826395"/>
              <a:ext cx="106874" cy="36512"/>
            </a:xfrm>
            <a:prstGeom prst="line">
              <a:avLst/>
            </a:prstGeom>
            <a:ln w="222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bwMode="auto">
            <a:xfrm flipV="1">
              <a:off x="4429125" y="3797594"/>
              <a:ext cx="287338" cy="105278"/>
            </a:xfrm>
            <a:prstGeom prst="line">
              <a:avLst/>
            </a:prstGeom>
            <a:ln w="222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3" name="Title 1"/>
          <p:cNvSpPr>
            <a:spLocks noGrp="1"/>
          </p:cNvSpPr>
          <p:nvPr>
            <p:ph type="ctrTitle"/>
          </p:nvPr>
        </p:nvSpPr>
        <p:spPr>
          <a:xfrm>
            <a:off x="460167" y="2187957"/>
            <a:ext cx="8491419" cy="2170339"/>
          </a:xfrm>
        </p:spPr>
        <p:txBody>
          <a:bodyPr anchor="ctr" anchorCtr="1"/>
          <a:lstStyle>
            <a:lvl1pPr algn="ctr">
              <a:defRPr sz="4000" cap="all" baseline="0">
                <a:solidFill>
                  <a:schemeClr val="tx1"/>
                </a:solidFill>
              </a:defRPr>
            </a:lvl1pPr>
          </a:lstStyle>
          <a:p>
            <a:r>
              <a:rPr lang="en-US" dirty="0" smtClean="0"/>
              <a:t>Click to edit Master title style</a:t>
            </a:r>
            <a:endParaRPr lang="en-US" dirty="0"/>
          </a:p>
        </p:txBody>
      </p:sp>
      <p:sp>
        <p:nvSpPr>
          <p:cNvPr id="14" name="Title 1"/>
          <p:cNvSpPr txBox="1">
            <a:spLocks/>
          </p:cNvSpPr>
          <p:nvPr userDrawn="1"/>
        </p:nvSpPr>
        <p:spPr>
          <a:xfrm>
            <a:off x="628650" y="3651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mtClean="0"/>
              <a:t>Click to edit Master title style</a:t>
            </a:r>
            <a:endParaRPr lang="en-US"/>
          </a:p>
        </p:txBody>
      </p:sp>
    </p:spTree>
    <p:extLst>
      <p:ext uri="{BB962C8B-B14F-4D97-AF65-F5344CB8AC3E}">
        <p14:creationId xmlns:p14="http://schemas.microsoft.com/office/powerpoint/2010/main" xmlns="" val="31908722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9B13C-02EE-4189-B546-A0491EAC08BD}"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4751-919F-4801-8A3F-0A676A63FBA2}" type="slidenum">
              <a:rPr lang="en-US" smtClean="0"/>
              <a:pPr/>
              <a:t>‹#›</a:t>
            </a:fld>
            <a:endParaRPr lang="en-US"/>
          </a:p>
        </p:txBody>
      </p:sp>
    </p:spTree>
    <p:extLst>
      <p:ext uri="{BB962C8B-B14F-4D97-AF65-F5344CB8AC3E}">
        <p14:creationId xmlns:p14="http://schemas.microsoft.com/office/powerpoint/2010/main" xmlns="" val="30543511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9B13C-02EE-4189-B546-A0491EAC08BD}"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4751-919F-4801-8A3F-0A676A63FBA2}" type="slidenum">
              <a:rPr lang="en-US" smtClean="0"/>
              <a:pPr/>
              <a:t>‹#›</a:t>
            </a:fld>
            <a:endParaRPr lang="en-US"/>
          </a:p>
        </p:txBody>
      </p:sp>
    </p:spTree>
    <p:extLst>
      <p:ext uri="{BB962C8B-B14F-4D97-AF65-F5344CB8AC3E}">
        <p14:creationId xmlns:p14="http://schemas.microsoft.com/office/powerpoint/2010/main" xmlns="" val="3714675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20768" y="1478513"/>
            <a:ext cx="8497795" cy="5035008"/>
          </a:xfrm>
          <a:noFill/>
          <a:ln w="9525">
            <a:noFill/>
            <a:miter lim="800000"/>
            <a:headEnd/>
            <a:tailEnd/>
          </a:ln>
        </p:spPr>
        <p:txBody>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tx1"/>
                </a:solidFill>
              </a:defRPr>
            </a:lvl4pPr>
            <a:lvl5pPr>
              <a:defRPr lang="en-US" dirty="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88910" y="210666"/>
            <a:ext cx="7229653" cy="887884"/>
          </a:xfrm>
        </p:spPr>
        <p:txBody>
          <a:bodyPr/>
          <a:lstStyle>
            <a:lvl1pPr>
              <a:defRPr>
                <a:solidFill>
                  <a:schemeClr val="tx1"/>
                </a:solidFill>
              </a:defRPr>
            </a:lvl1pPr>
          </a:lstStyle>
          <a:p>
            <a:r>
              <a:rPr lang="en-US" smtClean="0"/>
              <a:t>Click to edit Master title style</a:t>
            </a:r>
            <a:endParaRPr lang="en-US" dirty="0"/>
          </a:p>
        </p:txBody>
      </p:sp>
      <p:pic>
        <p:nvPicPr>
          <p:cNvPr id="90114" name="Picture 2" descr="Pune Municipal Corporation Logo"/>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28114" y="169722"/>
            <a:ext cx="1333500" cy="1171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67153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xmlns="" val="2334329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32" name="TextBox 31"/>
          <p:cNvSpPr txBox="1"/>
          <p:nvPr/>
        </p:nvSpPr>
        <p:spPr>
          <a:xfrm>
            <a:off x="533400" y="6477000"/>
            <a:ext cx="2590800" cy="152401"/>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7184751-919F-4801-8A3F-0A676A63FBA2}" type="slidenum">
              <a:rPr lang="en-US" smtClean="0"/>
              <a:pPr/>
              <a:t>‹#›</a:t>
            </a:fld>
            <a:endParaRPr lang="en-US"/>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BA9B13C-02EE-4189-B546-A0491EAC08BD}" type="datetimeFigureOut">
              <a:rPr lang="en-US" smtClean="0"/>
              <a:pPr/>
              <a:t>7/25/2018</a:t>
            </a:fld>
            <a:endParaRPr lang="en-US"/>
          </a:p>
        </p:txBody>
      </p:sp>
    </p:spTree>
    <p:extLst>
      <p:ext uri="{BB962C8B-B14F-4D97-AF65-F5344CB8AC3E}">
        <p14:creationId xmlns:p14="http://schemas.microsoft.com/office/powerpoint/2010/main" xmlns="" val="245646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33" name="TextBox 32"/>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7184751-919F-4801-8A3F-0A676A63FBA2}" type="slidenum">
              <a:rPr lang="en-US" smtClean="0"/>
              <a:pPr/>
              <a:t>‹#›</a:t>
            </a:fld>
            <a:endParaRPr lang="en-US"/>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BA9B13C-02EE-4189-B546-A0491EAC08BD}" type="datetimeFigureOut">
              <a:rPr lang="en-US" smtClean="0"/>
              <a:pPr/>
              <a:t>7/25/2018</a:t>
            </a:fld>
            <a:endParaRPr lang="en-US"/>
          </a:p>
        </p:txBody>
      </p:sp>
    </p:spTree>
    <p:extLst>
      <p:ext uri="{BB962C8B-B14F-4D97-AF65-F5344CB8AC3E}">
        <p14:creationId xmlns:p14="http://schemas.microsoft.com/office/powerpoint/2010/main" xmlns="" val="3616437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US" noProof="0" smtClean="0"/>
              <a:t>Click to edit Master title style</a:t>
            </a:r>
            <a:endParaRPr lang="en-GB" noProof="0"/>
          </a:p>
        </p:txBody>
      </p:sp>
      <p:sp>
        <p:nvSpPr>
          <p:cNvPr id="27" name="Content Placeholder 26"/>
          <p:cNvSpPr>
            <a:spLocks noGrp="1"/>
          </p:cNvSpPr>
          <p:nvPr>
            <p:ph sz="quarter" idx="13"/>
          </p:nvPr>
        </p:nvSpPr>
        <p:spPr>
          <a:xfrm>
            <a:off x="533400" y="1752601"/>
            <a:ext cx="2590800"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8" name="Content Placeholder 26"/>
          <p:cNvSpPr>
            <a:spLocks noGrp="1"/>
          </p:cNvSpPr>
          <p:nvPr>
            <p:ph sz="quarter" idx="14"/>
          </p:nvPr>
        </p:nvSpPr>
        <p:spPr>
          <a:xfrm>
            <a:off x="3276601" y="1752601"/>
            <a:ext cx="2590799"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6019800" y="1752601"/>
            <a:ext cx="2590800" cy="441959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6"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37" name="TextBox 36"/>
          <p:cNvSpPr txBox="1"/>
          <p:nvPr/>
        </p:nvSpPr>
        <p:spPr>
          <a:xfrm>
            <a:off x="533400" y="6477000"/>
            <a:ext cx="2590800" cy="152401"/>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7184751-919F-4801-8A3F-0A676A63FBA2}" type="slidenum">
              <a:rPr lang="en-US" smtClean="0"/>
              <a:pPr/>
              <a:t>‹#›</a:t>
            </a:fld>
            <a:endParaRPr lang="en-US"/>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BA9B13C-02EE-4189-B546-A0491EAC08BD}" type="datetimeFigureOut">
              <a:rPr lang="en-US" smtClean="0"/>
              <a:pPr/>
              <a:t>7/25/2018</a:t>
            </a:fld>
            <a:endParaRPr lang="en-US"/>
          </a:p>
        </p:txBody>
      </p:sp>
    </p:spTree>
    <p:extLst>
      <p:ext uri="{BB962C8B-B14F-4D97-AF65-F5344CB8AC3E}">
        <p14:creationId xmlns:p14="http://schemas.microsoft.com/office/powerpoint/2010/main" xmlns="" val="582126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3352800"/>
            <a:ext cx="3962400" cy="28194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199" y="3352800"/>
            <a:ext cx="3962401" cy="28194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33" name="TextBox 32"/>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smtClean="0"/>
              <a:t>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7184751-919F-4801-8A3F-0A676A63FBA2}" type="slidenum">
              <a:rPr lang="en-US" smtClean="0"/>
              <a:pPr/>
              <a:t>‹#›</a:t>
            </a:fld>
            <a:endParaRPr lang="en-US"/>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BA9B13C-02EE-4189-B546-A0491EAC08BD}" type="datetimeFigureOut">
              <a:rPr lang="en-US" smtClean="0"/>
              <a:pPr/>
              <a:t>7/25/2018</a:t>
            </a:fld>
            <a:endParaRPr lang="en-US"/>
          </a:p>
        </p:txBody>
      </p:sp>
    </p:spTree>
    <p:extLst>
      <p:ext uri="{BB962C8B-B14F-4D97-AF65-F5344CB8AC3E}">
        <p14:creationId xmlns:p14="http://schemas.microsoft.com/office/powerpoint/2010/main" xmlns="" val="1154383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20" name="TextBox 19"/>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7184751-919F-4801-8A3F-0A676A63FBA2}" type="slidenum">
              <a:rPr lang="en-US" smtClean="0"/>
              <a:pPr/>
              <a:t>‹#›</a:t>
            </a:fld>
            <a:endParaRPr lang="en-US"/>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BA9B13C-02EE-4189-B546-A0491EAC08BD}" type="datetimeFigureOut">
              <a:rPr lang="en-US" smtClean="0"/>
              <a:pPr/>
              <a:t>7/25/2018</a:t>
            </a:fld>
            <a:endParaRPr lang="en-US"/>
          </a:p>
        </p:txBody>
      </p:sp>
    </p:spTree>
    <p:extLst>
      <p:ext uri="{BB962C8B-B14F-4D97-AF65-F5344CB8AC3E}">
        <p14:creationId xmlns:p14="http://schemas.microsoft.com/office/powerpoint/2010/main" xmlns="" val="3073084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Edit Master text styles</a:t>
            </a:r>
          </a:p>
        </p:txBody>
      </p: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20" name="TextBox 19"/>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7184751-919F-4801-8A3F-0A676A63FBA2}" type="slidenum">
              <a:rPr lang="en-US" smtClean="0"/>
              <a:pPr/>
              <a:t>‹#›</a:t>
            </a:fld>
            <a:endParaRPr lang="en-US"/>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BA9B13C-02EE-4189-B546-A0491EAC08BD}" type="datetimeFigureOut">
              <a:rPr lang="en-US" smtClean="0"/>
              <a:pPr/>
              <a:t>7/25/2018</a:t>
            </a:fld>
            <a:endParaRPr lang="en-US"/>
          </a:p>
        </p:txBody>
      </p:sp>
    </p:spTree>
    <p:extLst>
      <p:ext uri="{BB962C8B-B14F-4D97-AF65-F5344CB8AC3E}">
        <p14:creationId xmlns:p14="http://schemas.microsoft.com/office/powerpoint/2010/main" xmlns="" val="217779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9B13C-02EE-4189-B546-A0491EAC08BD}"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4751-919F-4801-8A3F-0A676A63FBA2}" type="slidenum">
              <a:rPr lang="en-US" smtClean="0"/>
              <a:pPr/>
              <a:t>‹#›</a:t>
            </a:fld>
            <a:endParaRPr lang="en-US"/>
          </a:p>
        </p:txBody>
      </p:sp>
    </p:spTree>
    <p:extLst>
      <p:ext uri="{BB962C8B-B14F-4D97-AF65-F5344CB8AC3E}">
        <p14:creationId xmlns:p14="http://schemas.microsoft.com/office/powerpoint/2010/main" xmlns="" val="31044025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Edit Master text styles</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19" name="TextBox 18"/>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noProof="1" smtClean="0">
                <a:latin typeface="Arial" pitchFamily="34" charset="0"/>
                <a:cs typeface="Arial" pitchFamily="34" charset="0"/>
              </a:rPr>
              <a:t>PwC</a:t>
            </a:r>
            <a:endParaRPr lang="en-GB" sz="1000" noProof="1">
              <a:latin typeface="Arial" pitchFamily="34" charset="0"/>
              <a:cs typeface="Arial" pitchFamily="34" charset="0"/>
            </a:endParaRP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7184751-919F-4801-8A3F-0A676A63FBA2}" type="slidenum">
              <a:rPr lang="en-US" smtClean="0"/>
              <a:pPr/>
              <a:t>‹#›</a:t>
            </a:fld>
            <a:endParaRPr lang="en-US"/>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BA9B13C-02EE-4189-B546-A0491EAC08BD}" type="datetimeFigureOut">
              <a:rPr lang="en-US" smtClean="0"/>
              <a:pPr/>
              <a:t>7/25/2018</a:t>
            </a:fld>
            <a:endParaRPr lang="en-US"/>
          </a:p>
        </p:txBody>
      </p:sp>
    </p:spTree>
    <p:extLst>
      <p:ext uri="{BB962C8B-B14F-4D97-AF65-F5344CB8AC3E}">
        <p14:creationId xmlns:p14="http://schemas.microsoft.com/office/powerpoint/2010/main" xmlns="" val="2980619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16" name="TextBox 15"/>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7184751-919F-4801-8A3F-0A676A63FBA2}" type="slidenum">
              <a:rPr lang="en-US" smtClean="0"/>
              <a:pPr/>
              <a:t>‹#›</a:t>
            </a:fld>
            <a:endParaRPr lang="en-US"/>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BA9B13C-02EE-4189-B546-A0491EAC08BD}" type="datetimeFigureOut">
              <a:rPr lang="en-US" smtClean="0"/>
              <a:pPr/>
              <a:t>7/25/2018</a:t>
            </a:fld>
            <a:endParaRPr lang="en-US"/>
          </a:p>
        </p:txBody>
      </p:sp>
    </p:spTree>
    <p:extLst>
      <p:ext uri="{BB962C8B-B14F-4D97-AF65-F5344CB8AC3E}">
        <p14:creationId xmlns:p14="http://schemas.microsoft.com/office/powerpoint/2010/main" xmlns="" val="2201468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48517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12" name="TextBox 11"/>
          <p:cNvSpPr txBox="1"/>
          <p:nvPr/>
        </p:nvSpPr>
        <p:spPr>
          <a:xfrm>
            <a:off x="533400" y="6477001"/>
            <a:ext cx="2590800" cy="152399"/>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7184751-919F-4801-8A3F-0A676A63FBA2}" type="slidenum">
              <a:rPr lang="en-US" smtClean="0"/>
              <a:pPr/>
              <a:t>‹#›</a:t>
            </a:fld>
            <a:endParaRPr lang="en-US"/>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BA9B13C-02EE-4189-B546-A0491EAC08BD}" type="datetimeFigureOut">
              <a:rPr lang="en-US" smtClean="0"/>
              <a:pPr/>
              <a:t>7/25/2018</a:t>
            </a:fld>
            <a:endParaRPr lang="en-US"/>
          </a:p>
        </p:txBody>
      </p:sp>
    </p:spTree>
    <p:extLst>
      <p:ext uri="{BB962C8B-B14F-4D97-AF65-F5344CB8AC3E}">
        <p14:creationId xmlns:p14="http://schemas.microsoft.com/office/powerpoint/2010/main" xmlns="" val="1050414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12" name="TextBox 11"/>
          <p:cNvSpPr txBox="1"/>
          <p:nvPr/>
        </p:nvSpPr>
        <p:spPr>
          <a:xfrm>
            <a:off x="533400" y="6477001"/>
            <a:ext cx="2590800" cy="152399"/>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7184751-919F-4801-8A3F-0A676A63FBA2}" type="slidenum">
              <a:rPr lang="en-US" smtClean="0"/>
              <a:pPr/>
              <a:t>‹#›</a:t>
            </a:fld>
            <a:endParaRPr lang="en-US"/>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BA9B13C-02EE-4189-B546-A0491EAC08BD}" type="datetimeFigureOut">
              <a:rPr lang="en-US" smtClean="0"/>
              <a:pPr/>
              <a:t>7/25/2018</a:t>
            </a:fld>
            <a:endParaRPr lang="en-US"/>
          </a:p>
        </p:txBody>
      </p:sp>
    </p:spTree>
    <p:extLst>
      <p:ext uri="{BB962C8B-B14F-4D97-AF65-F5344CB8AC3E}">
        <p14:creationId xmlns:p14="http://schemas.microsoft.com/office/powerpoint/2010/main" xmlns="" val="3989758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smtClean="0"/>
              <a:t>Click to edit Master title style</a:t>
            </a:r>
            <a:endParaRPr lang="en-GB"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a:p>
        </p:txBody>
      </p:sp>
      <p:sp>
        <p:nvSpPr>
          <p:cNvPr id="29" name="TextBox 28"/>
          <p:cNvSpPr txBox="1"/>
          <p:nvPr/>
        </p:nvSpPr>
        <p:spPr>
          <a:xfrm>
            <a:off x="533400" y="6477001"/>
            <a:ext cx="2590800" cy="152399"/>
          </a:xfrm>
          <a:prstGeom prst="rect">
            <a:avLst/>
          </a:prstGeom>
          <a:noFill/>
        </p:spPr>
        <p:txBody>
          <a:bodyPr vert="horz" wrap="square" lIns="0" tIns="0" rIns="0" bIns="0" rtlCol="0" anchor="t" anchorCtr="0">
            <a:noAutofit/>
          </a:bodyPr>
          <a:lstStyle/>
          <a:p>
            <a:r>
              <a:rPr lang="en-GB" sz="1000" noProof="0" smtClean="0">
                <a:solidFill>
                  <a:schemeClr val="bg1"/>
                </a:solidFill>
                <a:latin typeface="Arial" pitchFamily="34" charset="0"/>
                <a:cs typeface="Arial" pitchFamily="34" charset="0"/>
              </a:rPr>
              <a:t>PwC</a:t>
            </a:r>
            <a:endParaRPr lang="en-GB" sz="1000" noProof="0">
              <a:solidFill>
                <a:schemeClr val="bg1"/>
              </a:solidFill>
              <a:latin typeface="Arial" pitchFamily="34" charset="0"/>
              <a:cs typeface="Arial" pitchFamily="34" charset="0"/>
            </a:endParaRP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7184751-919F-4801-8A3F-0A676A63FBA2}" type="slidenum">
              <a:rPr lang="en-US" smtClean="0"/>
              <a:pPr/>
              <a:t>‹#›</a:t>
            </a:fld>
            <a:endParaRPr lang="en-US"/>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BA9B13C-02EE-4189-B546-A0491EAC08BD}" type="datetimeFigureOut">
              <a:rPr lang="en-US" smtClean="0"/>
              <a:pPr/>
              <a:t>7/25/2018</a:t>
            </a:fld>
            <a:endParaRPr lang="en-US"/>
          </a:p>
        </p:txBody>
      </p:sp>
    </p:spTree>
    <p:extLst>
      <p:ext uri="{BB962C8B-B14F-4D97-AF65-F5344CB8AC3E}">
        <p14:creationId xmlns:p14="http://schemas.microsoft.com/office/powerpoint/2010/main" xmlns="" val="1172167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US" noProof="0" smtClean="0"/>
              <a:t>Click to edit Master title style</a:t>
            </a:r>
            <a:endParaRPr lang="en-GB" noProof="0" smtClean="0"/>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smtClean="0"/>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34" name="TextBox 33"/>
          <p:cNvSpPr txBox="1"/>
          <p:nvPr/>
        </p:nvSpPr>
        <p:spPr>
          <a:xfrm>
            <a:off x="533400" y="6477001"/>
            <a:ext cx="2590800" cy="152399"/>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7184751-919F-4801-8A3F-0A676A63FBA2}" type="slidenum">
              <a:rPr lang="en-US" smtClean="0"/>
              <a:pPr/>
              <a:t>‹#›</a:t>
            </a:fld>
            <a:endParaRPr lang="en-US"/>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BA9B13C-02EE-4189-B546-A0491EAC08BD}" type="datetimeFigureOut">
              <a:rPr lang="en-US" smtClean="0"/>
              <a:pPr/>
              <a:t>7/25/2018</a:t>
            </a:fld>
            <a:endParaRPr lang="en-US"/>
          </a:p>
        </p:txBody>
      </p:sp>
    </p:spTree>
    <p:extLst>
      <p:ext uri="{BB962C8B-B14F-4D97-AF65-F5344CB8AC3E}">
        <p14:creationId xmlns:p14="http://schemas.microsoft.com/office/powerpoint/2010/main" xmlns="" val="3371702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smtClean="0"/>
              <a:t>Click to edit Master title style</a:t>
            </a:r>
            <a:endParaRPr lang="en-GB"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a:p>
        </p:txBody>
      </p:sp>
      <p:sp>
        <p:nvSpPr>
          <p:cNvPr id="38" name="TextBox 37"/>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noProof="0" smtClean="0">
                <a:solidFill>
                  <a:schemeClr val="bg1"/>
                </a:solidFill>
                <a:latin typeface="Arial" pitchFamily="34" charset="0"/>
                <a:cs typeface="Arial" pitchFamily="34" charset="0"/>
              </a:rPr>
              <a:t>PwC</a:t>
            </a:r>
            <a:endParaRPr lang="en-GB" sz="1000" noProof="0">
              <a:solidFill>
                <a:schemeClr val="bg1"/>
              </a:solidFill>
              <a:latin typeface="Arial" pitchFamily="34" charset="0"/>
              <a:cs typeface="Arial" pitchFamily="34" charset="0"/>
            </a:endParaRP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7184751-919F-4801-8A3F-0A676A63FBA2}" type="slidenum">
              <a:rPr lang="en-US" smtClean="0"/>
              <a:pPr/>
              <a:t>‹#›</a:t>
            </a:fld>
            <a:endParaRPr lang="en-US"/>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BA9B13C-02EE-4189-B546-A0491EAC08BD}" type="datetimeFigureOut">
              <a:rPr lang="en-US" smtClean="0"/>
              <a:pPr/>
              <a:t>7/25/2018</a:t>
            </a:fld>
            <a:endParaRPr lang="en-US"/>
          </a:p>
        </p:txBody>
      </p:sp>
    </p:spTree>
    <p:extLst>
      <p:ext uri="{BB962C8B-B14F-4D97-AF65-F5344CB8AC3E}">
        <p14:creationId xmlns:p14="http://schemas.microsoft.com/office/powerpoint/2010/main" xmlns="" val="3654149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US" noProof="0" smtClean="0"/>
              <a:t>Click to edit Master title style</a:t>
            </a:r>
            <a:endParaRPr lang="en-GB" noProof="0" smtClean="0"/>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a:p>
        </p:txBody>
      </p:sp>
      <p:sp>
        <p:nvSpPr>
          <p:cNvPr id="32" name="TextBox 31"/>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noProof="0" smtClean="0">
                <a:solidFill>
                  <a:schemeClr val="bg1"/>
                </a:solidFill>
                <a:latin typeface="Arial" pitchFamily="34" charset="0"/>
                <a:cs typeface="Arial" pitchFamily="34" charset="0"/>
              </a:rPr>
              <a:t>PwC</a:t>
            </a:r>
            <a:endParaRPr lang="en-GB" sz="1000" noProof="0">
              <a:solidFill>
                <a:schemeClr val="bg1"/>
              </a:solidFill>
              <a:latin typeface="Arial" pitchFamily="34" charset="0"/>
              <a:cs typeface="Arial" pitchFamily="34" charset="0"/>
            </a:endParaRP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7184751-919F-4801-8A3F-0A676A63FBA2}" type="slidenum">
              <a:rPr lang="en-US" smtClean="0"/>
              <a:pPr/>
              <a:t>‹#›</a:t>
            </a:fld>
            <a:endParaRPr lang="en-US"/>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BA9B13C-02EE-4189-B546-A0491EAC08BD}" type="datetimeFigureOut">
              <a:rPr lang="en-US" smtClean="0"/>
              <a:pPr/>
              <a:t>7/25/2018</a:t>
            </a:fld>
            <a:endParaRPr lang="en-US"/>
          </a:p>
        </p:txBody>
      </p:sp>
    </p:spTree>
    <p:extLst>
      <p:ext uri="{BB962C8B-B14F-4D97-AF65-F5344CB8AC3E}">
        <p14:creationId xmlns:p14="http://schemas.microsoft.com/office/powerpoint/2010/main" xmlns="" val="2364246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GB" noProof="0" dirty="0" smtClean="0"/>
              <a:t>Click to add the presentation’s main title</a:t>
            </a:r>
            <a:endParaRPr lang="en-GB"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grpSp>
        <p:nvGrpSpPr>
          <p:cNvPr id="102" name="Group 101"/>
          <p:cNvGrpSpPr>
            <a:grpSpLocks noChangeAspect="1"/>
          </p:cNvGrpSpPr>
          <p:nvPr/>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grpSp>
    </p:spTree>
    <p:extLst>
      <p:ext uri="{BB962C8B-B14F-4D97-AF65-F5344CB8AC3E}">
        <p14:creationId xmlns:p14="http://schemas.microsoft.com/office/powerpoint/2010/main" xmlns="" val="2244410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A9B13C-02EE-4189-B546-A0491EAC08BD}"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4751-919F-4801-8A3F-0A676A63FBA2}" type="slidenum">
              <a:rPr lang="en-US" smtClean="0"/>
              <a:pPr/>
              <a:t>‹#›</a:t>
            </a:fld>
            <a:endParaRPr lang="en-US"/>
          </a:p>
        </p:txBody>
      </p:sp>
    </p:spTree>
    <p:extLst>
      <p:ext uri="{BB962C8B-B14F-4D97-AF65-F5344CB8AC3E}">
        <p14:creationId xmlns:p14="http://schemas.microsoft.com/office/powerpoint/2010/main" xmlns="" val="356361738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US" noProof="0" smtClean="0"/>
              <a:t>Click icon to add picture</a:t>
            </a:r>
            <a:endParaRPr lang="en-GB"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smtClean="0"/>
              <a:t>Click to add the presentation’s main title</a:t>
            </a:r>
            <a:endParaRPr lang="en-GB" noProof="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xmlns="" val="848306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smtClean="0"/>
              <a:t>Click icon to add picture</a:t>
            </a:r>
            <a:endParaRPr lang="en-GB" noProof="0" dirty="0"/>
          </a:p>
        </p:txBody>
      </p:sp>
      <p:grpSp>
        <p:nvGrpSpPr>
          <p:cNvPr id="18" name="Group 32"/>
          <p:cNvGrpSpPr/>
          <p:nvPr/>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xmlns="" val="3978805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grpSp>
        <p:nvGrpSpPr>
          <p:cNvPr id="11"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xmlns="" val="2403672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smtClean="0"/>
              <a:t>Click to edit Master title style</a:t>
            </a:r>
            <a:endParaRPr lang="en-GB" noProof="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GB" noProof="0" smtClean="0"/>
              <a:t>Add legal and copyright disclaimers here.</a:t>
            </a:r>
            <a:endParaRPr lang="en-GB" noProof="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90721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20768" y="1478513"/>
            <a:ext cx="8497795" cy="5035008"/>
          </a:xfrm>
          <a:noFill/>
          <a:ln w="9525">
            <a:noFill/>
            <a:miter lim="800000"/>
            <a:headEnd/>
            <a:tailEnd/>
          </a:ln>
        </p:spPr>
        <p:txBody>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tx1"/>
                </a:solidFill>
              </a:defRPr>
            </a:lvl4pPr>
            <a:lvl5pPr>
              <a:defRPr lang="en-US" dirty="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88910" y="210666"/>
            <a:ext cx="7229653" cy="887884"/>
          </a:xfrm>
        </p:spPr>
        <p:txBody>
          <a:bodyPr/>
          <a:lstStyle>
            <a:lvl1pPr>
              <a:defRPr>
                <a:solidFill>
                  <a:schemeClr val="tx1"/>
                </a:solidFill>
              </a:defRPr>
            </a:lvl1pPr>
          </a:lstStyle>
          <a:p>
            <a:r>
              <a:rPr lang="en-US" smtClean="0"/>
              <a:t>Click to edit Master title style</a:t>
            </a:r>
            <a:endParaRPr lang="en-US" dirty="0"/>
          </a:p>
        </p:txBody>
      </p:sp>
      <p:pic>
        <p:nvPicPr>
          <p:cNvPr id="90114" name="Picture 2" descr="Pune Municipal Corporation Logo"/>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28114" y="169722"/>
            <a:ext cx="1333500" cy="1171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184278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A9B13C-02EE-4189-B546-A0491EAC08BD}" type="datetimeFigureOut">
              <a:rPr lang="en-US" smtClean="0"/>
              <a:pPr/>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84751-919F-4801-8A3F-0A676A63FBA2}" type="slidenum">
              <a:rPr lang="en-US" smtClean="0"/>
              <a:pPr/>
              <a:t>‹#›</a:t>
            </a:fld>
            <a:endParaRPr lang="en-US"/>
          </a:p>
        </p:txBody>
      </p:sp>
    </p:spTree>
    <p:extLst>
      <p:ext uri="{BB962C8B-B14F-4D97-AF65-F5344CB8AC3E}">
        <p14:creationId xmlns:p14="http://schemas.microsoft.com/office/powerpoint/2010/main" xmlns="" val="3872383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9B13C-02EE-4189-B546-A0491EAC08BD}" type="datetimeFigureOut">
              <a:rPr lang="en-US" smtClean="0"/>
              <a:pPr/>
              <a:t>7/25/2018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84751-919F-4801-8A3F-0A676A63FBA2}" type="slidenum">
              <a:rPr lang="en-US" smtClean="0"/>
              <a:pPr/>
              <a:t>‹#›</a:t>
            </a:fld>
            <a:endParaRPr lang="en-US"/>
          </a:p>
        </p:txBody>
      </p:sp>
    </p:spTree>
    <p:extLst>
      <p:ext uri="{BB962C8B-B14F-4D97-AF65-F5344CB8AC3E}">
        <p14:creationId xmlns:p14="http://schemas.microsoft.com/office/powerpoint/2010/main" xmlns="" val="39465796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A9B13C-02EE-4189-B546-A0491EAC08BD}" type="datetimeFigureOut">
              <a:rPr lang="en-US" smtClean="0"/>
              <a:pPr/>
              <a:t>7/25/2018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84751-919F-4801-8A3F-0A676A63FBA2}" type="slidenum">
              <a:rPr lang="en-US" smtClean="0"/>
              <a:pPr/>
              <a:t>‹#›</a:t>
            </a:fld>
            <a:endParaRPr lang="en-US"/>
          </a:p>
        </p:txBody>
      </p:sp>
    </p:spTree>
    <p:extLst>
      <p:ext uri="{BB962C8B-B14F-4D97-AF65-F5344CB8AC3E}">
        <p14:creationId xmlns:p14="http://schemas.microsoft.com/office/powerpoint/2010/main" xmlns="" val="31865869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9B13C-02EE-4189-B546-A0491EAC08BD}" type="datetimeFigureOut">
              <a:rPr lang="en-US" smtClean="0"/>
              <a:pPr/>
              <a:t>7/25/2018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84751-919F-4801-8A3F-0A676A63FBA2}" type="slidenum">
              <a:rPr lang="en-US" smtClean="0"/>
              <a:pPr/>
              <a:t>‹#›</a:t>
            </a:fld>
            <a:endParaRPr lang="en-US"/>
          </a:p>
        </p:txBody>
      </p:sp>
    </p:spTree>
    <p:extLst>
      <p:ext uri="{BB962C8B-B14F-4D97-AF65-F5344CB8AC3E}">
        <p14:creationId xmlns:p14="http://schemas.microsoft.com/office/powerpoint/2010/main" xmlns="" val="28255432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A9B13C-02EE-4189-B546-A0491EAC08BD}" type="datetimeFigureOut">
              <a:rPr lang="en-US" smtClean="0"/>
              <a:pPr/>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84751-919F-4801-8A3F-0A676A63FBA2}" type="slidenum">
              <a:rPr lang="en-US" smtClean="0"/>
              <a:pPr/>
              <a:t>‹#›</a:t>
            </a:fld>
            <a:endParaRPr lang="en-US"/>
          </a:p>
        </p:txBody>
      </p:sp>
    </p:spTree>
    <p:extLst>
      <p:ext uri="{BB962C8B-B14F-4D97-AF65-F5344CB8AC3E}">
        <p14:creationId xmlns:p14="http://schemas.microsoft.com/office/powerpoint/2010/main" xmlns="" val="39211320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A9B13C-02EE-4189-B546-A0491EAC08BD}" type="datetimeFigureOut">
              <a:rPr lang="en-US" smtClean="0"/>
              <a:pPr/>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84751-919F-4801-8A3F-0A676A63FBA2}" type="slidenum">
              <a:rPr lang="en-US" smtClean="0"/>
              <a:pPr/>
              <a:t>‹#›</a:t>
            </a:fld>
            <a:endParaRPr lang="en-US"/>
          </a:p>
        </p:txBody>
      </p:sp>
    </p:spTree>
    <p:extLst>
      <p:ext uri="{BB962C8B-B14F-4D97-AF65-F5344CB8AC3E}">
        <p14:creationId xmlns:p14="http://schemas.microsoft.com/office/powerpoint/2010/main" xmlns="" val="18144601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9B13C-02EE-4189-B546-A0491EAC08BD}" type="datetimeFigureOut">
              <a:rPr lang="en-US" smtClean="0"/>
              <a:pPr/>
              <a:t>7/25/2018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84751-919F-4801-8A3F-0A676A63FBA2}" type="slidenum">
              <a:rPr lang="en-US" smtClean="0"/>
              <a:pPr/>
              <a:t>‹#›</a:t>
            </a:fld>
            <a:endParaRPr lang="en-US"/>
          </a:p>
        </p:txBody>
      </p:sp>
    </p:spTree>
    <p:extLst>
      <p:ext uri="{BB962C8B-B14F-4D97-AF65-F5344CB8AC3E}">
        <p14:creationId xmlns:p14="http://schemas.microsoft.com/office/powerpoint/2010/main" xmlns="" val="2741171421"/>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GB" noProof="0" smtClean="0"/>
              <a:t>Click to edit</a:t>
            </a:r>
            <a:br>
              <a:rPr lang="en-GB" noProof="0" smtClean="0"/>
            </a:br>
            <a:r>
              <a:rPr lang="en-GB" noProof="0" smtClean="0"/>
              <a:t>Master title style</a:t>
            </a:r>
            <a:endParaRPr lang="en-GB" noProof="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7184751-919F-4801-8A3F-0A676A63FBA2}" type="slidenum">
              <a:rPr lang="en-US" smtClean="0"/>
              <a:pPr/>
              <a:t>‹#›</a:t>
            </a:fld>
            <a:endParaRPr lang="en-US"/>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BA9B13C-02EE-4189-B546-A0491EAC08BD}" type="datetimeFigureOut">
              <a:rPr lang="en-US" smtClean="0"/>
              <a:pPr/>
              <a:t>7/25/2018</a:t>
            </a:fld>
            <a:endParaRPr lang="en-US"/>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xmlns="" val="370123512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Lst>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4.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4.xml"/><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2.jpe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4156109" y="5696257"/>
            <a:ext cx="4825654" cy="0"/>
          </a:xfrm>
          <a:prstGeom prst="line">
            <a:avLst/>
          </a:prstGeom>
          <a:ln w="9525"/>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270550" y="5747364"/>
            <a:ext cx="3273653" cy="954107"/>
          </a:xfrm>
          <a:prstGeom prst="rect">
            <a:avLst/>
          </a:prstGeom>
          <a:noFill/>
        </p:spPr>
        <p:txBody>
          <a:bodyPr wrap="none" rtlCol="0">
            <a:spAutoFit/>
          </a:bodyPr>
          <a:lstStyle/>
          <a:p>
            <a:r>
              <a:rPr lang="en-US" sz="1400" b="1" dirty="0" smtClean="0">
                <a:latin typeface="Georgia" panose="02040502050405020303" pitchFamily="18" charset="0"/>
              </a:rPr>
              <a:t>CMA </a:t>
            </a:r>
            <a:r>
              <a:rPr lang="en-US" sz="1400" b="1" dirty="0" err="1" smtClean="0">
                <a:latin typeface="Georgia" panose="02040502050405020303" pitchFamily="18" charset="0"/>
              </a:rPr>
              <a:t>Ulka</a:t>
            </a:r>
            <a:r>
              <a:rPr lang="en-US" sz="1400" b="1" dirty="0" smtClean="0">
                <a:latin typeface="Georgia" panose="02040502050405020303" pitchFamily="18" charset="0"/>
              </a:rPr>
              <a:t> </a:t>
            </a:r>
            <a:r>
              <a:rPr lang="en-US" sz="1400" b="1" dirty="0" err="1" smtClean="0">
                <a:latin typeface="Georgia" panose="02040502050405020303" pitchFamily="18" charset="0"/>
              </a:rPr>
              <a:t>Kalaskar</a:t>
            </a:r>
            <a:r>
              <a:rPr lang="en-US" sz="1400" b="1" dirty="0" smtClean="0">
                <a:latin typeface="Georgia" panose="02040502050405020303" pitchFamily="18" charset="0"/>
              </a:rPr>
              <a:t> </a:t>
            </a:r>
          </a:p>
          <a:p>
            <a:pPr>
              <a:defRPr/>
            </a:pPr>
            <a:r>
              <a:rPr lang="en-US" sz="1400" b="1" dirty="0">
                <a:latin typeface="Georgia" panose="02040502050405020303" pitchFamily="18" charset="0"/>
              </a:rPr>
              <a:t>Chief Accounts &amp; Finance Officer </a:t>
            </a:r>
          </a:p>
          <a:p>
            <a:pPr>
              <a:defRPr/>
            </a:pPr>
            <a:r>
              <a:rPr lang="en-US" sz="1400" b="1" dirty="0">
                <a:latin typeface="Georgia" panose="02040502050405020303" pitchFamily="18" charset="0"/>
              </a:rPr>
              <a:t>Pune Municipal Corporation</a:t>
            </a:r>
          </a:p>
          <a:p>
            <a:endParaRPr lang="en-US" sz="1400" b="1" dirty="0">
              <a:latin typeface="Georgia" panose="02040502050405020303" pitchFamily="18" charset="0"/>
            </a:endParaRPr>
          </a:p>
        </p:txBody>
      </p:sp>
      <p:sp>
        <p:nvSpPr>
          <p:cNvPr id="2" name="TextBox 1"/>
          <p:cNvSpPr txBox="1"/>
          <p:nvPr/>
        </p:nvSpPr>
        <p:spPr>
          <a:xfrm>
            <a:off x="2059859" y="1026228"/>
            <a:ext cx="6367674" cy="914400"/>
          </a:xfrm>
          <a:prstGeom prst="rect">
            <a:avLst/>
          </a:prstGeom>
          <a:noFill/>
        </p:spPr>
        <p:txBody>
          <a:bodyPr wrap="none" lIns="0" tIns="0" rIns="0" bIns="0" rtlCol="0">
            <a:noAutofit/>
          </a:bodyPr>
          <a:lstStyle/>
          <a:p>
            <a:pPr indent="-274320">
              <a:spcAft>
                <a:spcPts val="900"/>
              </a:spcAft>
            </a:pPr>
            <a:r>
              <a:rPr lang="en-US" sz="2800" b="1" i="1" dirty="0" smtClean="0">
                <a:solidFill>
                  <a:schemeClr val="accent5"/>
                </a:solidFill>
                <a:latin typeface="Georgia" pitchFamily="18" charset="0"/>
              </a:rPr>
              <a:t>Pune Municipal Corporation – </a:t>
            </a:r>
          </a:p>
          <a:p>
            <a:pPr indent="-274320">
              <a:spcAft>
                <a:spcPts val="900"/>
              </a:spcAft>
            </a:pPr>
            <a:r>
              <a:rPr lang="en-US" sz="2800" b="1" i="1" dirty="0" smtClean="0">
                <a:solidFill>
                  <a:schemeClr val="accent5"/>
                </a:solidFill>
                <a:latin typeface="Georgia" pitchFamily="18" charset="0"/>
              </a:rPr>
              <a:t>Municipal Bonds</a:t>
            </a:r>
          </a:p>
        </p:txBody>
      </p:sp>
      <p:cxnSp>
        <p:nvCxnSpPr>
          <p:cNvPr id="31" name="Straight Connector 30"/>
          <p:cNvCxnSpPr/>
          <p:nvPr/>
        </p:nvCxnSpPr>
        <p:spPr>
          <a:xfrm>
            <a:off x="2001957" y="2150595"/>
            <a:ext cx="6583680" cy="0"/>
          </a:xfrm>
          <a:prstGeom prst="line">
            <a:avLst/>
          </a:prstGeom>
          <a:ln/>
        </p:spPr>
        <p:style>
          <a:lnRef idx="2">
            <a:schemeClr val="accent5"/>
          </a:lnRef>
          <a:fillRef idx="0">
            <a:schemeClr val="accent5"/>
          </a:fillRef>
          <a:effectRef idx="1">
            <a:schemeClr val="accent5"/>
          </a:effectRef>
          <a:fontRef idx="minor">
            <a:schemeClr val="tx1"/>
          </a:fontRef>
        </p:style>
      </p:cxnSp>
      <p:grpSp>
        <p:nvGrpSpPr>
          <p:cNvPr id="36" name="Group 451"/>
          <p:cNvGrpSpPr>
            <a:grpSpLocks noChangeAspect="1"/>
          </p:cNvGrpSpPr>
          <p:nvPr/>
        </p:nvGrpSpPr>
        <p:grpSpPr bwMode="gray">
          <a:xfrm>
            <a:off x="535568" y="4001322"/>
            <a:ext cx="566928" cy="566928"/>
            <a:chOff x="4302020" y="2059200"/>
            <a:chExt cx="1440000" cy="1440000"/>
          </a:xfrm>
        </p:grpSpPr>
        <p:sp>
          <p:nvSpPr>
            <p:cNvPr id="348" name="Ellipse 98"/>
            <p:cNvSpPr/>
            <p:nvPr/>
          </p:nvSpPr>
          <p:spPr bwMode="gray">
            <a:xfrm>
              <a:off x="4302020" y="2059200"/>
              <a:ext cx="1440000" cy="14400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49" name="Trapezoid 348"/>
            <p:cNvSpPr/>
            <p:nvPr/>
          </p:nvSpPr>
          <p:spPr bwMode="gray">
            <a:xfrm>
              <a:off x="5315504" y="2322000"/>
              <a:ext cx="65216" cy="796312"/>
            </a:xfrm>
            <a:prstGeom prst="trapezoid">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50" name="Trapezoid 349"/>
            <p:cNvSpPr/>
            <p:nvPr/>
          </p:nvSpPr>
          <p:spPr bwMode="gray">
            <a:xfrm>
              <a:off x="5445936" y="2322000"/>
              <a:ext cx="65216" cy="796312"/>
            </a:xfrm>
            <a:prstGeom prst="trapezoid">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51" name="Rechteck 104"/>
            <p:cNvSpPr/>
            <p:nvPr/>
          </p:nvSpPr>
          <p:spPr bwMode="gray">
            <a:xfrm>
              <a:off x="4435088" y="2967897"/>
              <a:ext cx="1173888" cy="21235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52" name="Rechteck 105"/>
            <p:cNvSpPr/>
            <p:nvPr/>
          </p:nvSpPr>
          <p:spPr bwMode="gray">
            <a:xfrm>
              <a:off x="5511152" y="3007713"/>
              <a:ext cx="65216" cy="125403"/>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53" name="Rechteck 106"/>
            <p:cNvSpPr/>
            <p:nvPr/>
          </p:nvSpPr>
          <p:spPr bwMode="gray">
            <a:xfrm>
              <a:off x="4466337" y="3012137"/>
              <a:ext cx="65216" cy="125403"/>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54" name="Rechteck 108"/>
            <p:cNvSpPr/>
            <p:nvPr/>
          </p:nvSpPr>
          <p:spPr bwMode="gray">
            <a:xfrm>
              <a:off x="4581824" y="2640525"/>
              <a:ext cx="880416" cy="58396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55" name="Rechteck 124"/>
            <p:cNvSpPr/>
            <p:nvPr/>
          </p:nvSpPr>
          <p:spPr bwMode="gray">
            <a:xfrm>
              <a:off x="4630736" y="2720156"/>
              <a:ext cx="65216" cy="15926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56" name="Rechteck 125"/>
            <p:cNvSpPr/>
            <p:nvPr/>
          </p:nvSpPr>
          <p:spPr bwMode="gray">
            <a:xfrm>
              <a:off x="4750299" y="2720156"/>
              <a:ext cx="65216" cy="15926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57" name="Rechteck 126"/>
            <p:cNvSpPr/>
            <p:nvPr/>
          </p:nvSpPr>
          <p:spPr bwMode="gray">
            <a:xfrm>
              <a:off x="4869861" y="2720156"/>
              <a:ext cx="65216" cy="15926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58" name="Rechteck 127"/>
            <p:cNvSpPr/>
            <p:nvPr/>
          </p:nvSpPr>
          <p:spPr bwMode="gray">
            <a:xfrm>
              <a:off x="4989424" y="2720156"/>
              <a:ext cx="65216" cy="15926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59" name="Rechteck 128"/>
            <p:cNvSpPr/>
            <p:nvPr/>
          </p:nvSpPr>
          <p:spPr bwMode="gray">
            <a:xfrm>
              <a:off x="5108987" y="2720156"/>
              <a:ext cx="65216" cy="15926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60" name="Rechteck 129"/>
            <p:cNvSpPr/>
            <p:nvPr/>
          </p:nvSpPr>
          <p:spPr bwMode="gray">
            <a:xfrm>
              <a:off x="5228549" y="2720156"/>
              <a:ext cx="65216" cy="15926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61" name="Rechteck 130"/>
            <p:cNvSpPr/>
            <p:nvPr/>
          </p:nvSpPr>
          <p:spPr bwMode="gray">
            <a:xfrm>
              <a:off x="5348112" y="2720156"/>
              <a:ext cx="65216" cy="15926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62" name="Rechteck 110"/>
            <p:cNvSpPr/>
            <p:nvPr/>
          </p:nvSpPr>
          <p:spPr bwMode="gray">
            <a:xfrm>
              <a:off x="4630736" y="2985593"/>
              <a:ext cx="65216" cy="15926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63" name="Rechteck 111"/>
            <p:cNvSpPr/>
            <p:nvPr/>
          </p:nvSpPr>
          <p:spPr bwMode="gray">
            <a:xfrm>
              <a:off x="4750299" y="2985593"/>
              <a:ext cx="65216" cy="15926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64" name="Rechteck 112"/>
            <p:cNvSpPr/>
            <p:nvPr/>
          </p:nvSpPr>
          <p:spPr bwMode="gray">
            <a:xfrm>
              <a:off x="4869861" y="2985593"/>
              <a:ext cx="65216" cy="15926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65" name="Rechteck 120"/>
            <p:cNvSpPr/>
            <p:nvPr/>
          </p:nvSpPr>
          <p:spPr bwMode="gray">
            <a:xfrm>
              <a:off x="4989424" y="2985593"/>
              <a:ext cx="65216" cy="250807"/>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66" name="Rechteck 121"/>
            <p:cNvSpPr/>
            <p:nvPr/>
          </p:nvSpPr>
          <p:spPr bwMode="gray">
            <a:xfrm>
              <a:off x="5108987" y="2985593"/>
              <a:ext cx="65216" cy="15926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67" name="Rechteck 122"/>
            <p:cNvSpPr/>
            <p:nvPr/>
          </p:nvSpPr>
          <p:spPr bwMode="gray">
            <a:xfrm>
              <a:off x="5228549" y="2985593"/>
              <a:ext cx="65216" cy="15926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sp>
          <p:nvSpPr>
            <p:cNvPr id="368" name="Rechteck 123"/>
            <p:cNvSpPr/>
            <p:nvPr/>
          </p:nvSpPr>
          <p:spPr bwMode="gray">
            <a:xfrm>
              <a:off x="5348112" y="2985593"/>
              <a:ext cx="65216" cy="15926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grpSp>
      <p:grpSp>
        <p:nvGrpSpPr>
          <p:cNvPr id="45" name="Gruppieren 551"/>
          <p:cNvGrpSpPr>
            <a:grpSpLocks noChangeAspect="1"/>
          </p:cNvGrpSpPr>
          <p:nvPr/>
        </p:nvGrpSpPr>
        <p:grpSpPr bwMode="gray">
          <a:xfrm>
            <a:off x="1990729" y="2751954"/>
            <a:ext cx="566928" cy="566928"/>
            <a:chOff x="3681698" y="3538538"/>
            <a:chExt cx="1440000" cy="1440000"/>
          </a:xfrm>
        </p:grpSpPr>
        <p:sp>
          <p:nvSpPr>
            <p:cNvPr id="85" name="Oval 84"/>
            <p:cNvSpPr>
              <a:spLocks noChangeArrowheads="1"/>
            </p:cNvSpPr>
            <p:nvPr/>
          </p:nvSpPr>
          <p:spPr bwMode="gray">
            <a:xfrm>
              <a:off x="3681698" y="3538538"/>
              <a:ext cx="1440000" cy="14400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endParaRPr lang="en-GB" dirty="0">
                <a:solidFill>
                  <a:schemeClr val="bg1"/>
                </a:solidFill>
                <a:latin typeface="Georgia" pitchFamily="18" charset="0"/>
                <a:cs typeface="+mn-cs"/>
              </a:endParaRPr>
            </a:p>
          </p:txBody>
        </p:sp>
        <p:sp>
          <p:nvSpPr>
            <p:cNvPr id="86" name="Freeform 85"/>
            <p:cNvSpPr>
              <a:spLocks noChangeAspect="1"/>
            </p:cNvSpPr>
            <p:nvPr/>
          </p:nvSpPr>
          <p:spPr bwMode="gray">
            <a:xfrm flipH="1">
              <a:off x="4070854" y="4132327"/>
              <a:ext cx="87986" cy="329274"/>
            </a:xfrm>
            <a:custGeom>
              <a:avLst/>
              <a:gdLst>
                <a:gd name="T0" fmla="*/ 44 w 52"/>
                <a:gd name="T1" fmla="*/ 0 h 255"/>
                <a:gd name="T2" fmla="*/ 9 w 52"/>
                <a:gd name="T3" fmla="*/ 0 h 255"/>
                <a:gd name="T4" fmla="*/ 0 w 52"/>
                <a:gd name="T5" fmla="*/ 255 h 255"/>
                <a:gd name="T6" fmla="*/ 9 w 52"/>
                <a:gd name="T7" fmla="*/ 255 h 255"/>
                <a:gd name="T8" fmla="*/ 44 w 52"/>
                <a:gd name="T9" fmla="*/ 255 h 255"/>
                <a:gd name="T10" fmla="*/ 52 w 52"/>
                <a:gd name="T11" fmla="*/ 255 h 255"/>
                <a:gd name="T12" fmla="*/ 44 w 52"/>
                <a:gd name="T13" fmla="*/ 0 h 2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255">
                  <a:moveTo>
                    <a:pt x="44" y="0"/>
                  </a:moveTo>
                  <a:lnTo>
                    <a:pt x="9" y="0"/>
                  </a:lnTo>
                  <a:lnTo>
                    <a:pt x="0" y="255"/>
                  </a:lnTo>
                  <a:lnTo>
                    <a:pt x="9" y="255"/>
                  </a:lnTo>
                  <a:lnTo>
                    <a:pt x="44" y="255"/>
                  </a:lnTo>
                  <a:lnTo>
                    <a:pt x="52" y="255"/>
                  </a:lnTo>
                  <a:lnTo>
                    <a:pt x="44"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dirty="0"/>
            </a:p>
          </p:txBody>
        </p:sp>
        <p:sp>
          <p:nvSpPr>
            <p:cNvPr id="87" name="Freeform 86"/>
            <p:cNvSpPr>
              <a:spLocks noChangeAspect="1"/>
            </p:cNvSpPr>
            <p:nvPr/>
          </p:nvSpPr>
          <p:spPr bwMode="gray">
            <a:xfrm flipH="1">
              <a:off x="3938520" y="3999326"/>
              <a:ext cx="119040" cy="462275"/>
            </a:xfrm>
            <a:custGeom>
              <a:avLst/>
              <a:gdLst>
                <a:gd name="T0" fmla="*/ 78 w 92"/>
                <a:gd name="T1" fmla="*/ 0 h 358"/>
                <a:gd name="T2" fmla="*/ 14 w 92"/>
                <a:gd name="T3" fmla="*/ 0 h 358"/>
                <a:gd name="T4" fmla="*/ 0 w 92"/>
                <a:gd name="T5" fmla="*/ 358 h 358"/>
                <a:gd name="T6" fmla="*/ 14 w 92"/>
                <a:gd name="T7" fmla="*/ 358 h 358"/>
                <a:gd name="T8" fmla="*/ 78 w 92"/>
                <a:gd name="T9" fmla="*/ 358 h 358"/>
                <a:gd name="T10" fmla="*/ 92 w 92"/>
                <a:gd name="T11" fmla="*/ 358 h 358"/>
                <a:gd name="T12" fmla="*/ 78 w 92"/>
                <a:gd name="T13" fmla="*/ 0 h 3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358">
                  <a:moveTo>
                    <a:pt x="78" y="0"/>
                  </a:moveTo>
                  <a:lnTo>
                    <a:pt x="14" y="0"/>
                  </a:lnTo>
                  <a:lnTo>
                    <a:pt x="0" y="358"/>
                  </a:lnTo>
                  <a:lnTo>
                    <a:pt x="14" y="358"/>
                  </a:lnTo>
                  <a:lnTo>
                    <a:pt x="78" y="358"/>
                  </a:lnTo>
                  <a:lnTo>
                    <a:pt x="92" y="358"/>
                  </a:lnTo>
                  <a:lnTo>
                    <a:pt x="78"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dirty="0"/>
            </a:p>
          </p:txBody>
        </p:sp>
        <p:sp>
          <p:nvSpPr>
            <p:cNvPr id="88" name="Freeform 87"/>
            <p:cNvSpPr>
              <a:spLocks noChangeAspect="1" noEditPoints="1"/>
            </p:cNvSpPr>
            <p:nvPr/>
          </p:nvSpPr>
          <p:spPr bwMode="gray">
            <a:xfrm flipH="1">
              <a:off x="4246471" y="4589436"/>
              <a:ext cx="621077" cy="112341"/>
            </a:xfrm>
            <a:custGeom>
              <a:avLst/>
              <a:gdLst>
                <a:gd name="T0" fmla="*/ 0 w 480"/>
                <a:gd name="T1" fmla="*/ 0 h 87"/>
                <a:gd name="T2" fmla="*/ 0 w 480"/>
                <a:gd name="T3" fmla="*/ 87 h 87"/>
                <a:gd name="T4" fmla="*/ 480 w 480"/>
                <a:gd name="T5" fmla="*/ 87 h 87"/>
                <a:gd name="T6" fmla="*/ 480 w 480"/>
                <a:gd name="T7" fmla="*/ 0 h 87"/>
                <a:gd name="T8" fmla="*/ 0 w 480"/>
                <a:gd name="T9" fmla="*/ 0 h 87"/>
                <a:gd name="T10" fmla="*/ 76 w 480"/>
                <a:gd name="T11" fmla="*/ 68 h 87"/>
                <a:gd name="T12" fmla="*/ 43 w 480"/>
                <a:gd name="T13" fmla="*/ 68 h 87"/>
                <a:gd name="T14" fmla="*/ 43 w 480"/>
                <a:gd name="T15" fmla="*/ 19 h 87"/>
                <a:gd name="T16" fmla="*/ 76 w 480"/>
                <a:gd name="T17" fmla="*/ 19 h 87"/>
                <a:gd name="T18" fmla="*/ 76 w 480"/>
                <a:gd name="T19" fmla="*/ 68 h 87"/>
                <a:gd name="T20" fmla="*/ 137 w 480"/>
                <a:gd name="T21" fmla="*/ 68 h 87"/>
                <a:gd name="T22" fmla="*/ 102 w 480"/>
                <a:gd name="T23" fmla="*/ 68 h 87"/>
                <a:gd name="T24" fmla="*/ 102 w 480"/>
                <a:gd name="T25" fmla="*/ 19 h 87"/>
                <a:gd name="T26" fmla="*/ 137 w 480"/>
                <a:gd name="T27" fmla="*/ 19 h 87"/>
                <a:gd name="T28" fmla="*/ 137 w 480"/>
                <a:gd name="T29" fmla="*/ 68 h 87"/>
                <a:gd name="T30" fmla="*/ 196 w 480"/>
                <a:gd name="T31" fmla="*/ 68 h 87"/>
                <a:gd name="T32" fmla="*/ 163 w 480"/>
                <a:gd name="T33" fmla="*/ 68 h 87"/>
                <a:gd name="T34" fmla="*/ 163 w 480"/>
                <a:gd name="T35" fmla="*/ 19 h 87"/>
                <a:gd name="T36" fmla="*/ 196 w 480"/>
                <a:gd name="T37" fmla="*/ 19 h 87"/>
                <a:gd name="T38" fmla="*/ 196 w 480"/>
                <a:gd name="T39" fmla="*/ 68 h 87"/>
                <a:gd name="T40" fmla="*/ 258 w 480"/>
                <a:gd name="T41" fmla="*/ 68 h 87"/>
                <a:gd name="T42" fmla="*/ 222 w 480"/>
                <a:gd name="T43" fmla="*/ 68 h 87"/>
                <a:gd name="T44" fmla="*/ 222 w 480"/>
                <a:gd name="T45" fmla="*/ 19 h 87"/>
                <a:gd name="T46" fmla="*/ 258 w 480"/>
                <a:gd name="T47" fmla="*/ 19 h 87"/>
                <a:gd name="T48" fmla="*/ 258 w 480"/>
                <a:gd name="T49" fmla="*/ 68 h 87"/>
                <a:gd name="T50" fmla="*/ 317 w 480"/>
                <a:gd name="T51" fmla="*/ 68 h 87"/>
                <a:gd name="T52" fmla="*/ 284 w 480"/>
                <a:gd name="T53" fmla="*/ 68 h 87"/>
                <a:gd name="T54" fmla="*/ 284 w 480"/>
                <a:gd name="T55" fmla="*/ 19 h 87"/>
                <a:gd name="T56" fmla="*/ 317 w 480"/>
                <a:gd name="T57" fmla="*/ 19 h 87"/>
                <a:gd name="T58" fmla="*/ 317 w 480"/>
                <a:gd name="T59" fmla="*/ 68 h 87"/>
                <a:gd name="T60" fmla="*/ 378 w 480"/>
                <a:gd name="T61" fmla="*/ 68 h 87"/>
                <a:gd name="T62" fmla="*/ 343 w 480"/>
                <a:gd name="T63" fmla="*/ 68 h 87"/>
                <a:gd name="T64" fmla="*/ 343 w 480"/>
                <a:gd name="T65" fmla="*/ 19 h 87"/>
                <a:gd name="T66" fmla="*/ 378 w 480"/>
                <a:gd name="T67" fmla="*/ 19 h 87"/>
                <a:gd name="T68" fmla="*/ 378 w 480"/>
                <a:gd name="T69" fmla="*/ 68 h 87"/>
                <a:gd name="T70" fmla="*/ 437 w 480"/>
                <a:gd name="T71" fmla="*/ 68 h 87"/>
                <a:gd name="T72" fmla="*/ 404 w 480"/>
                <a:gd name="T73" fmla="*/ 68 h 87"/>
                <a:gd name="T74" fmla="*/ 404 w 480"/>
                <a:gd name="T75" fmla="*/ 19 h 87"/>
                <a:gd name="T76" fmla="*/ 437 w 480"/>
                <a:gd name="T77" fmla="*/ 19 h 87"/>
                <a:gd name="T78" fmla="*/ 437 w 480"/>
                <a:gd name="T79" fmla="*/ 68 h 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0" h="87">
                  <a:moveTo>
                    <a:pt x="0" y="0"/>
                  </a:moveTo>
                  <a:lnTo>
                    <a:pt x="0" y="87"/>
                  </a:lnTo>
                  <a:lnTo>
                    <a:pt x="480" y="87"/>
                  </a:lnTo>
                  <a:lnTo>
                    <a:pt x="480" y="0"/>
                  </a:lnTo>
                  <a:lnTo>
                    <a:pt x="0" y="0"/>
                  </a:lnTo>
                  <a:close/>
                  <a:moveTo>
                    <a:pt x="76" y="68"/>
                  </a:moveTo>
                  <a:lnTo>
                    <a:pt x="43" y="68"/>
                  </a:lnTo>
                  <a:lnTo>
                    <a:pt x="43" y="19"/>
                  </a:lnTo>
                  <a:lnTo>
                    <a:pt x="76" y="19"/>
                  </a:lnTo>
                  <a:lnTo>
                    <a:pt x="76" y="68"/>
                  </a:lnTo>
                  <a:close/>
                  <a:moveTo>
                    <a:pt x="137" y="68"/>
                  </a:moveTo>
                  <a:lnTo>
                    <a:pt x="102" y="68"/>
                  </a:lnTo>
                  <a:lnTo>
                    <a:pt x="102" y="19"/>
                  </a:lnTo>
                  <a:lnTo>
                    <a:pt x="137" y="19"/>
                  </a:lnTo>
                  <a:lnTo>
                    <a:pt x="137" y="68"/>
                  </a:lnTo>
                  <a:close/>
                  <a:moveTo>
                    <a:pt x="196" y="68"/>
                  </a:moveTo>
                  <a:lnTo>
                    <a:pt x="163" y="68"/>
                  </a:lnTo>
                  <a:lnTo>
                    <a:pt x="163" y="19"/>
                  </a:lnTo>
                  <a:lnTo>
                    <a:pt x="196" y="19"/>
                  </a:lnTo>
                  <a:lnTo>
                    <a:pt x="196" y="68"/>
                  </a:lnTo>
                  <a:close/>
                  <a:moveTo>
                    <a:pt x="258" y="68"/>
                  </a:moveTo>
                  <a:lnTo>
                    <a:pt x="222" y="68"/>
                  </a:lnTo>
                  <a:lnTo>
                    <a:pt x="222" y="19"/>
                  </a:lnTo>
                  <a:lnTo>
                    <a:pt x="258" y="19"/>
                  </a:lnTo>
                  <a:lnTo>
                    <a:pt x="258" y="68"/>
                  </a:lnTo>
                  <a:close/>
                  <a:moveTo>
                    <a:pt x="317" y="68"/>
                  </a:moveTo>
                  <a:lnTo>
                    <a:pt x="284" y="68"/>
                  </a:lnTo>
                  <a:lnTo>
                    <a:pt x="284" y="19"/>
                  </a:lnTo>
                  <a:lnTo>
                    <a:pt x="317" y="19"/>
                  </a:lnTo>
                  <a:lnTo>
                    <a:pt x="317" y="68"/>
                  </a:lnTo>
                  <a:close/>
                  <a:moveTo>
                    <a:pt x="378" y="68"/>
                  </a:moveTo>
                  <a:lnTo>
                    <a:pt x="343" y="68"/>
                  </a:lnTo>
                  <a:lnTo>
                    <a:pt x="343" y="19"/>
                  </a:lnTo>
                  <a:lnTo>
                    <a:pt x="378" y="19"/>
                  </a:lnTo>
                  <a:lnTo>
                    <a:pt x="378" y="68"/>
                  </a:lnTo>
                  <a:close/>
                  <a:moveTo>
                    <a:pt x="437" y="68"/>
                  </a:moveTo>
                  <a:lnTo>
                    <a:pt x="404" y="68"/>
                  </a:lnTo>
                  <a:lnTo>
                    <a:pt x="404" y="19"/>
                  </a:lnTo>
                  <a:lnTo>
                    <a:pt x="437" y="19"/>
                  </a:lnTo>
                  <a:lnTo>
                    <a:pt x="437" y="6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dirty="0"/>
            </a:p>
          </p:txBody>
        </p:sp>
        <p:sp>
          <p:nvSpPr>
            <p:cNvPr id="89" name="Freeform 88"/>
            <p:cNvSpPr>
              <a:spLocks noChangeAspect="1" noEditPoints="1"/>
            </p:cNvSpPr>
            <p:nvPr/>
          </p:nvSpPr>
          <p:spPr bwMode="gray">
            <a:xfrm flipH="1">
              <a:off x="3932051" y="4150405"/>
              <a:ext cx="932909" cy="551372"/>
            </a:xfrm>
            <a:custGeom>
              <a:avLst/>
              <a:gdLst>
                <a:gd name="T0" fmla="*/ 721 w 721"/>
                <a:gd name="T1" fmla="*/ 255 h 427"/>
                <a:gd name="T2" fmla="*/ 534 w 721"/>
                <a:gd name="T3" fmla="*/ 255 h 427"/>
                <a:gd name="T4" fmla="*/ 534 w 721"/>
                <a:gd name="T5" fmla="*/ 94 h 427"/>
                <a:gd name="T6" fmla="*/ 371 w 721"/>
                <a:gd name="T7" fmla="*/ 205 h 427"/>
                <a:gd name="T8" fmla="*/ 371 w 721"/>
                <a:gd name="T9" fmla="*/ 94 h 427"/>
                <a:gd name="T10" fmla="*/ 208 w 721"/>
                <a:gd name="T11" fmla="*/ 205 h 427"/>
                <a:gd name="T12" fmla="*/ 208 w 721"/>
                <a:gd name="T13" fmla="*/ 0 h 427"/>
                <a:gd name="T14" fmla="*/ 173 w 721"/>
                <a:gd name="T15" fmla="*/ 0 h 427"/>
                <a:gd name="T16" fmla="*/ 173 w 721"/>
                <a:gd name="T17" fmla="*/ 90 h 427"/>
                <a:gd name="T18" fmla="*/ 0 w 721"/>
                <a:gd name="T19" fmla="*/ 205 h 427"/>
                <a:gd name="T20" fmla="*/ 0 w 721"/>
                <a:gd name="T21" fmla="*/ 326 h 427"/>
                <a:gd name="T22" fmla="*/ 499 w 721"/>
                <a:gd name="T23" fmla="*/ 326 h 427"/>
                <a:gd name="T24" fmla="*/ 499 w 721"/>
                <a:gd name="T25" fmla="*/ 427 h 427"/>
                <a:gd name="T26" fmla="*/ 650 w 721"/>
                <a:gd name="T27" fmla="*/ 427 h 427"/>
                <a:gd name="T28" fmla="*/ 650 w 721"/>
                <a:gd name="T29" fmla="*/ 375 h 427"/>
                <a:gd name="T30" fmla="*/ 688 w 721"/>
                <a:gd name="T31" fmla="*/ 375 h 427"/>
                <a:gd name="T32" fmla="*/ 688 w 721"/>
                <a:gd name="T33" fmla="*/ 427 h 427"/>
                <a:gd name="T34" fmla="*/ 721 w 721"/>
                <a:gd name="T35" fmla="*/ 427 h 427"/>
                <a:gd name="T36" fmla="*/ 721 w 721"/>
                <a:gd name="T37" fmla="*/ 255 h 427"/>
                <a:gd name="T38" fmla="*/ 600 w 721"/>
                <a:gd name="T39" fmla="*/ 408 h 427"/>
                <a:gd name="T40" fmla="*/ 532 w 721"/>
                <a:gd name="T41" fmla="*/ 408 h 427"/>
                <a:gd name="T42" fmla="*/ 532 w 721"/>
                <a:gd name="T43" fmla="*/ 357 h 427"/>
                <a:gd name="T44" fmla="*/ 600 w 721"/>
                <a:gd name="T45" fmla="*/ 357 h 427"/>
                <a:gd name="T46" fmla="*/ 600 w 721"/>
                <a:gd name="T47" fmla="*/ 408 h 4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1" h="427">
                  <a:moveTo>
                    <a:pt x="721" y="255"/>
                  </a:moveTo>
                  <a:lnTo>
                    <a:pt x="534" y="255"/>
                  </a:lnTo>
                  <a:lnTo>
                    <a:pt x="534" y="94"/>
                  </a:lnTo>
                  <a:lnTo>
                    <a:pt x="371" y="205"/>
                  </a:lnTo>
                  <a:lnTo>
                    <a:pt x="371" y="94"/>
                  </a:lnTo>
                  <a:lnTo>
                    <a:pt x="208" y="205"/>
                  </a:lnTo>
                  <a:lnTo>
                    <a:pt x="208" y="0"/>
                  </a:lnTo>
                  <a:lnTo>
                    <a:pt x="173" y="0"/>
                  </a:lnTo>
                  <a:lnTo>
                    <a:pt x="173" y="90"/>
                  </a:lnTo>
                  <a:lnTo>
                    <a:pt x="0" y="205"/>
                  </a:lnTo>
                  <a:lnTo>
                    <a:pt x="0" y="326"/>
                  </a:lnTo>
                  <a:lnTo>
                    <a:pt x="499" y="326"/>
                  </a:lnTo>
                  <a:lnTo>
                    <a:pt x="499" y="427"/>
                  </a:lnTo>
                  <a:lnTo>
                    <a:pt x="650" y="427"/>
                  </a:lnTo>
                  <a:lnTo>
                    <a:pt x="650" y="375"/>
                  </a:lnTo>
                  <a:lnTo>
                    <a:pt x="688" y="375"/>
                  </a:lnTo>
                  <a:lnTo>
                    <a:pt x="688" y="427"/>
                  </a:lnTo>
                  <a:lnTo>
                    <a:pt x="721" y="427"/>
                  </a:lnTo>
                  <a:lnTo>
                    <a:pt x="721" y="255"/>
                  </a:lnTo>
                  <a:close/>
                  <a:moveTo>
                    <a:pt x="600" y="408"/>
                  </a:moveTo>
                  <a:lnTo>
                    <a:pt x="532" y="408"/>
                  </a:lnTo>
                  <a:lnTo>
                    <a:pt x="532" y="357"/>
                  </a:lnTo>
                  <a:lnTo>
                    <a:pt x="600" y="357"/>
                  </a:lnTo>
                  <a:lnTo>
                    <a:pt x="600" y="40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dirty="0"/>
            </a:p>
          </p:txBody>
        </p:sp>
        <p:grpSp>
          <p:nvGrpSpPr>
            <p:cNvPr id="90" name="Gruppieren 298"/>
            <p:cNvGrpSpPr/>
            <p:nvPr/>
          </p:nvGrpSpPr>
          <p:grpSpPr bwMode="gray">
            <a:xfrm>
              <a:off x="3957566" y="3818054"/>
              <a:ext cx="274156" cy="158856"/>
              <a:chOff x="2523334" y="2439858"/>
              <a:chExt cx="379966" cy="192153"/>
            </a:xfrm>
            <a:solidFill>
              <a:schemeClr val="bg2"/>
            </a:solidFill>
          </p:grpSpPr>
          <p:sp>
            <p:nvSpPr>
              <p:cNvPr id="94" name="Freeform 93"/>
              <p:cNvSpPr>
                <a:spLocks/>
              </p:cNvSpPr>
              <p:nvPr/>
            </p:nvSpPr>
            <p:spPr bwMode="gray">
              <a:xfrm>
                <a:off x="2588242" y="2503839"/>
                <a:ext cx="315058" cy="128172"/>
              </a:xfrm>
              <a:custGeom>
                <a:avLst/>
                <a:gdLst>
                  <a:gd name="T0" fmla="*/ 0 w 633"/>
                  <a:gd name="T1" fmla="*/ 550 h 259"/>
                  <a:gd name="T2" fmla="*/ 359 w 633"/>
                  <a:gd name="T3" fmla="*/ 382 h 259"/>
                  <a:gd name="T4" fmla="*/ 510 w 633"/>
                  <a:gd name="T5" fmla="*/ 50 h 259"/>
                  <a:gd name="T6" fmla="*/ 697 w 633"/>
                  <a:gd name="T7" fmla="*/ 293 h 259"/>
                  <a:gd name="T8" fmla="*/ 1495 w 633"/>
                  <a:gd name="T9" fmla="*/ 375 h 259"/>
                  <a:gd name="T10" fmla="*/ 524 w 633"/>
                  <a:gd name="T11" fmla="*/ 389 h 259"/>
                  <a:gd name="T12" fmla="*/ 0 w 633"/>
                  <a:gd name="T13" fmla="*/ 550 h 2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3" h="259">
                    <a:moveTo>
                      <a:pt x="0" y="233"/>
                    </a:moveTo>
                    <a:cubicBezTo>
                      <a:pt x="0" y="233"/>
                      <a:pt x="87" y="226"/>
                      <a:pt x="152" y="162"/>
                    </a:cubicBezTo>
                    <a:cubicBezTo>
                      <a:pt x="216" y="97"/>
                      <a:pt x="216" y="41"/>
                      <a:pt x="216" y="21"/>
                    </a:cubicBezTo>
                    <a:cubicBezTo>
                      <a:pt x="216" y="0"/>
                      <a:pt x="256" y="93"/>
                      <a:pt x="295" y="124"/>
                    </a:cubicBezTo>
                    <a:cubicBezTo>
                      <a:pt x="337" y="158"/>
                      <a:pt x="431" y="159"/>
                      <a:pt x="633" y="159"/>
                    </a:cubicBezTo>
                    <a:cubicBezTo>
                      <a:pt x="633" y="159"/>
                      <a:pt x="375" y="253"/>
                      <a:pt x="222" y="165"/>
                    </a:cubicBezTo>
                    <a:cubicBezTo>
                      <a:pt x="163" y="259"/>
                      <a:pt x="0" y="233"/>
                      <a:pt x="0" y="2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dirty="0"/>
              </a:p>
            </p:txBody>
          </p:sp>
          <p:sp>
            <p:nvSpPr>
              <p:cNvPr id="95" name="Freeform 94"/>
              <p:cNvSpPr>
                <a:spLocks/>
              </p:cNvSpPr>
              <p:nvPr/>
            </p:nvSpPr>
            <p:spPr bwMode="gray">
              <a:xfrm>
                <a:off x="2523334" y="2439858"/>
                <a:ext cx="339083" cy="180406"/>
              </a:xfrm>
              <a:custGeom>
                <a:avLst/>
                <a:gdLst>
                  <a:gd name="T0" fmla="*/ 194 w 681"/>
                  <a:gd name="T1" fmla="*/ 860 h 364"/>
                  <a:gd name="T2" fmla="*/ 0 w 681"/>
                  <a:gd name="T3" fmla="*/ 860 h 364"/>
                  <a:gd name="T4" fmla="*/ 201 w 681"/>
                  <a:gd name="T5" fmla="*/ 437 h 364"/>
                  <a:gd name="T6" fmla="*/ 489 w 681"/>
                  <a:gd name="T7" fmla="*/ 371 h 364"/>
                  <a:gd name="T8" fmla="*/ 825 w 681"/>
                  <a:gd name="T9" fmla="*/ 0 h 364"/>
                  <a:gd name="T10" fmla="*/ 1193 w 681"/>
                  <a:gd name="T11" fmla="*/ 279 h 364"/>
                  <a:gd name="T12" fmla="*/ 1609 w 681"/>
                  <a:gd name="T13" fmla="*/ 451 h 364"/>
                  <a:gd name="T14" fmla="*/ 957 w 681"/>
                  <a:gd name="T15" fmla="*/ 229 h 364"/>
                  <a:gd name="T16" fmla="*/ 714 w 681"/>
                  <a:gd name="T17" fmla="*/ 250 h 364"/>
                  <a:gd name="T18" fmla="*/ 574 w 681"/>
                  <a:gd name="T19" fmla="*/ 534 h 364"/>
                  <a:gd name="T20" fmla="*/ 248 w 681"/>
                  <a:gd name="T21" fmla="*/ 584 h 364"/>
                  <a:gd name="T22" fmla="*/ 194 w 681"/>
                  <a:gd name="T23" fmla="*/ 86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1" h="364">
                    <a:moveTo>
                      <a:pt x="82" y="364"/>
                    </a:moveTo>
                    <a:cubicBezTo>
                      <a:pt x="0" y="364"/>
                      <a:pt x="0" y="364"/>
                      <a:pt x="0" y="364"/>
                    </a:cubicBezTo>
                    <a:cubicBezTo>
                      <a:pt x="0" y="364"/>
                      <a:pt x="6" y="203"/>
                      <a:pt x="85" y="185"/>
                    </a:cubicBezTo>
                    <a:cubicBezTo>
                      <a:pt x="164" y="168"/>
                      <a:pt x="207" y="190"/>
                      <a:pt x="207" y="157"/>
                    </a:cubicBezTo>
                    <a:cubicBezTo>
                      <a:pt x="207" y="125"/>
                      <a:pt x="258" y="0"/>
                      <a:pt x="349" y="0"/>
                    </a:cubicBezTo>
                    <a:cubicBezTo>
                      <a:pt x="440" y="0"/>
                      <a:pt x="452" y="65"/>
                      <a:pt x="505" y="118"/>
                    </a:cubicBezTo>
                    <a:cubicBezTo>
                      <a:pt x="558" y="171"/>
                      <a:pt x="616" y="191"/>
                      <a:pt x="681" y="191"/>
                    </a:cubicBezTo>
                    <a:cubicBezTo>
                      <a:pt x="681" y="191"/>
                      <a:pt x="548" y="281"/>
                      <a:pt x="405" y="97"/>
                    </a:cubicBezTo>
                    <a:cubicBezTo>
                      <a:pt x="384" y="70"/>
                      <a:pt x="337" y="71"/>
                      <a:pt x="302" y="106"/>
                    </a:cubicBezTo>
                    <a:cubicBezTo>
                      <a:pt x="257" y="151"/>
                      <a:pt x="285" y="185"/>
                      <a:pt x="243" y="226"/>
                    </a:cubicBezTo>
                    <a:cubicBezTo>
                      <a:pt x="214" y="255"/>
                      <a:pt x="125" y="228"/>
                      <a:pt x="105" y="247"/>
                    </a:cubicBezTo>
                    <a:cubicBezTo>
                      <a:pt x="86" y="266"/>
                      <a:pt x="82" y="364"/>
                      <a:pt x="82" y="3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dirty="0"/>
              </a:p>
            </p:txBody>
          </p:sp>
        </p:grpSp>
        <p:grpSp>
          <p:nvGrpSpPr>
            <p:cNvPr id="91" name="Gruppieren 298"/>
            <p:cNvGrpSpPr/>
            <p:nvPr/>
          </p:nvGrpSpPr>
          <p:grpSpPr bwMode="gray">
            <a:xfrm>
              <a:off x="4597190" y="3991549"/>
              <a:ext cx="274156" cy="158856"/>
              <a:chOff x="2523334" y="2439858"/>
              <a:chExt cx="379966" cy="192153"/>
            </a:xfrm>
            <a:solidFill>
              <a:schemeClr val="bg2"/>
            </a:solidFill>
          </p:grpSpPr>
          <p:sp>
            <p:nvSpPr>
              <p:cNvPr id="92" name="Freeform 91"/>
              <p:cNvSpPr>
                <a:spLocks/>
              </p:cNvSpPr>
              <p:nvPr/>
            </p:nvSpPr>
            <p:spPr bwMode="gray">
              <a:xfrm>
                <a:off x="2588242" y="2503839"/>
                <a:ext cx="315058" cy="128172"/>
              </a:xfrm>
              <a:custGeom>
                <a:avLst/>
                <a:gdLst>
                  <a:gd name="T0" fmla="*/ 0 w 633"/>
                  <a:gd name="T1" fmla="*/ 550 h 259"/>
                  <a:gd name="T2" fmla="*/ 359 w 633"/>
                  <a:gd name="T3" fmla="*/ 382 h 259"/>
                  <a:gd name="T4" fmla="*/ 510 w 633"/>
                  <a:gd name="T5" fmla="*/ 50 h 259"/>
                  <a:gd name="T6" fmla="*/ 697 w 633"/>
                  <a:gd name="T7" fmla="*/ 293 h 259"/>
                  <a:gd name="T8" fmla="*/ 1495 w 633"/>
                  <a:gd name="T9" fmla="*/ 375 h 259"/>
                  <a:gd name="T10" fmla="*/ 524 w 633"/>
                  <a:gd name="T11" fmla="*/ 389 h 259"/>
                  <a:gd name="T12" fmla="*/ 0 w 633"/>
                  <a:gd name="T13" fmla="*/ 550 h 2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3" h="259">
                    <a:moveTo>
                      <a:pt x="0" y="233"/>
                    </a:moveTo>
                    <a:cubicBezTo>
                      <a:pt x="0" y="233"/>
                      <a:pt x="87" y="226"/>
                      <a:pt x="152" y="162"/>
                    </a:cubicBezTo>
                    <a:cubicBezTo>
                      <a:pt x="216" y="97"/>
                      <a:pt x="216" y="41"/>
                      <a:pt x="216" y="21"/>
                    </a:cubicBezTo>
                    <a:cubicBezTo>
                      <a:pt x="216" y="0"/>
                      <a:pt x="256" y="93"/>
                      <a:pt x="295" y="124"/>
                    </a:cubicBezTo>
                    <a:cubicBezTo>
                      <a:pt x="337" y="158"/>
                      <a:pt x="431" y="159"/>
                      <a:pt x="633" y="159"/>
                    </a:cubicBezTo>
                    <a:cubicBezTo>
                      <a:pt x="633" y="159"/>
                      <a:pt x="375" y="253"/>
                      <a:pt x="222" y="165"/>
                    </a:cubicBezTo>
                    <a:cubicBezTo>
                      <a:pt x="163" y="259"/>
                      <a:pt x="0" y="233"/>
                      <a:pt x="0" y="2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dirty="0"/>
              </a:p>
            </p:txBody>
          </p:sp>
          <p:sp>
            <p:nvSpPr>
              <p:cNvPr id="93" name="Freeform 92"/>
              <p:cNvSpPr>
                <a:spLocks/>
              </p:cNvSpPr>
              <p:nvPr/>
            </p:nvSpPr>
            <p:spPr bwMode="gray">
              <a:xfrm>
                <a:off x="2523334" y="2439858"/>
                <a:ext cx="339083" cy="180406"/>
              </a:xfrm>
              <a:custGeom>
                <a:avLst/>
                <a:gdLst>
                  <a:gd name="T0" fmla="*/ 194 w 681"/>
                  <a:gd name="T1" fmla="*/ 860 h 364"/>
                  <a:gd name="T2" fmla="*/ 0 w 681"/>
                  <a:gd name="T3" fmla="*/ 860 h 364"/>
                  <a:gd name="T4" fmla="*/ 201 w 681"/>
                  <a:gd name="T5" fmla="*/ 437 h 364"/>
                  <a:gd name="T6" fmla="*/ 489 w 681"/>
                  <a:gd name="T7" fmla="*/ 371 h 364"/>
                  <a:gd name="T8" fmla="*/ 825 w 681"/>
                  <a:gd name="T9" fmla="*/ 0 h 364"/>
                  <a:gd name="T10" fmla="*/ 1193 w 681"/>
                  <a:gd name="T11" fmla="*/ 279 h 364"/>
                  <a:gd name="T12" fmla="*/ 1609 w 681"/>
                  <a:gd name="T13" fmla="*/ 451 h 364"/>
                  <a:gd name="T14" fmla="*/ 957 w 681"/>
                  <a:gd name="T15" fmla="*/ 229 h 364"/>
                  <a:gd name="T16" fmla="*/ 714 w 681"/>
                  <a:gd name="T17" fmla="*/ 250 h 364"/>
                  <a:gd name="T18" fmla="*/ 574 w 681"/>
                  <a:gd name="T19" fmla="*/ 534 h 364"/>
                  <a:gd name="T20" fmla="*/ 248 w 681"/>
                  <a:gd name="T21" fmla="*/ 584 h 364"/>
                  <a:gd name="T22" fmla="*/ 194 w 681"/>
                  <a:gd name="T23" fmla="*/ 860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1" h="364">
                    <a:moveTo>
                      <a:pt x="82" y="364"/>
                    </a:moveTo>
                    <a:cubicBezTo>
                      <a:pt x="0" y="364"/>
                      <a:pt x="0" y="364"/>
                      <a:pt x="0" y="364"/>
                    </a:cubicBezTo>
                    <a:cubicBezTo>
                      <a:pt x="0" y="364"/>
                      <a:pt x="6" y="203"/>
                      <a:pt x="85" y="185"/>
                    </a:cubicBezTo>
                    <a:cubicBezTo>
                      <a:pt x="164" y="168"/>
                      <a:pt x="207" y="190"/>
                      <a:pt x="207" y="157"/>
                    </a:cubicBezTo>
                    <a:cubicBezTo>
                      <a:pt x="207" y="125"/>
                      <a:pt x="258" y="0"/>
                      <a:pt x="349" y="0"/>
                    </a:cubicBezTo>
                    <a:cubicBezTo>
                      <a:pt x="440" y="0"/>
                      <a:pt x="452" y="65"/>
                      <a:pt x="505" y="118"/>
                    </a:cubicBezTo>
                    <a:cubicBezTo>
                      <a:pt x="558" y="171"/>
                      <a:pt x="616" y="191"/>
                      <a:pt x="681" y="191"/>
                    </a:cubicBezTo>
                    <a:cubicBezTo>
                      <a:pt x="681" y="191"/>
                      <a:pt x="548" y="281"/>
                      <a:pt x="405" y="97"/>
                    </a:cubicBezTo>
                    <a:cubicBezTo>
                      <a:pt x="384" y="70"/>
                      <a:pt x="337" y="71"/>
                      <a:pt x="302" y="106"/>
                    </a:cubicBezTo>
                    <a:cubicBezTo>
                      <a:pt x="257" y="151"/>
                      <a:pt x="285" y="185"/>
                      <a:pt x="243" y="226"/>
                    </a:cubicBezTo>
                    <a:cubicBezTo>
                      <a:pt x="214" y="255"/>
                      <a:pt x="125" y="228"/>
                      <a:pt x="105" y="247"/>
                    </a:cubicBezTo>
                    <a:cubicBezTo>
                      <a:pt x="86" y="266"/>
                      <a:pt x="82" y="364"/>
                      <a:pt x="82" y="3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dirty="0"/>
              </a:p>
            </p:txBody>
          </p:sp>
        </p:grpSp>
      </p:grpSp>
      <p:sp>
        <p:nvSpPr>
          <p:cNvPr id="49" name="Section Footer"/>
          <p:cNvSpPr txBox="1"/>
          <p:nvPr>
            <p:custDataLst>
              <p:tags r:id="rId1"/>
            </p:custDataLst>
          </p:nvPr>
        </p:nvSpPr>
        <p:spPr>
          <a:xfrm>
            <a:off x="537495" y="7136702"/>
            <a:ext cx="4416552"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Pictograms • Pictograms</a:t>
            </a:r>
          </a:p>
        </p:txBody>
      </p:sp>
      <p:pic>
        <p:nvPicPr>
          <p:cNvPr id="399" name="Picture 9" descr="pmcmain"/>
          <p:cNvPicPr>
            <a:picLocks noChangeAspect="1" noChangeArrowheads="1"/>
          </p:cNvPicPr>
          <p:nvPr/>
        </p:nvPicPr>
        <p:blipFill>
          <a:blip r:embed="rId3"/>
          <a:srcRect/>
          <a:stretch>
            <a:fillRect/>
          </a:stretch>
        </p:blipFill>
        <p:spPr bwMode="auto">
          <a:xfrm>
            <a:off x="4270550" y="2861999"/>
            <a:ext cx="4230698" cy="2559882"/>
          </a:xfrm>
          <a:prstGeom prst="rect">
            <a:avLst/>
          </a:prstGeom>
          <a:ln>
            <a:noFill/>
          </a:ln>
          <a:effectLst>
            <a:softEdge rad="112500"/>
          </a:effectLst>
        </p:spPr>
      </p:pic>
      <p:grpSp>
        <p:nvGrpSpPr>
          <p:cNvPr id="421" name="Group 420"/>
          <p:cNvGrpSpPr/>
          <p:nvPr/>
        </p:nvGrpSpPr>
        <p:grpSpPr>
          <a:xfrm>
            <a:off x="459679" y="1925341"/>
            <a:ext cx="641075" cy="652048"/>
            <a:chOff x="533857" y="2052903"/>
            <a:chExt cx="641075" cy="652048"/>
          </a:xfrm>
        </p:grpSpPr>
        <p:grpSp>
          <p:nvGrpSpPr>
            <p:cNvPr id="40" name="Gruppieren 190"/>
            <p:cNvGrpSpPr>
              <a:grpSpLocks noChangeAspect="1"/>
            </p:cNvGrpSpPr>
            <p:nvPr/>
          </p:nvGrpSpPr>
          <p:grpSpPr bwMode="gray">
            <a:xfrm>
              <a:off x="572089" y="2093412"/>
              <a:ext cx="563644" cy="563644"/>
              <a:chOff x="2566125" y="1752600"/>
              <a:chExt cx="1440000" cy="1440000"/>
            </a:xfrm>
          </p:grpSpPr>
          <p:sp>
            <p:nvSpPr>
              <p:cNvPr id="224" name="Ellipse 191"/>
              <p:cNvSpPr/>
              <p:nvPr/>
            </p:nvSpPr>
            <p:spPr bwMode="gray">
              <a:xfrm>
                <a:off x="2566125" y="1752600"/>
                <a:ext cx="1440000" cy="14400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smtClean="0">
                  <a:solidFill>
                    <a:schemeClr val="bg1"/>
                  </a:solidFill>
                  <a:latin typeface="Georgia" pitchFamily="18" charset="0"/>
                </a:endParaRPr>
              </a:p>
            </p:txBody>
          </p:sp>
          <p:grpSp>
            <p:nvGrpSpPr>
              <p:cNvPr id="225" name="Group 192"/>
              <p:cNvGrpSpPr>
                <a:grpSpLocks noChangeAspect="1"/>
              </p:cNvGrpSpPr>
              <p:nvPr/>
            </p:nvGrpSpPr>
            <p:grpSpPr bwMode="gray">
              <a:xfrm>
                <a:off x="2749753" y="2067635"/>
                <a:ext cx="1072725" cy="809931"/>
                <a:chOff x="-1282" y="1831"/>
                <a:chExt cx="723" cy="547"/>
              </a:xfrm>
              <a:solidFill>
                <a:schemeClr val="bg2"/>
              </a:solidFill>
            </p:grpSpPr>
            <p:sp>
              <p:nvSpPr>
                <p:cNvPr id="226" name="Freeform 225"/>
                <p:cNvSpPr>
                  <a:spLocks noChangeAspect="1"/>
                </p:cNvSpPr>
                <p:nvPr/>
              </p:nvSpPr>
              <p:spPr bwMode="gray">
                <a:xfrm>
                  <a:off x="-724" y="1937"/>
                  <a:ext cx="52" cy="255"/>
                </a:xfrm>
                <a:custGeom>
                  <a:avLst/>
                  <a:gdLst>
                    <a:gd name="T0" fmla="*/ 44 w 52"/>
                    <a:gd name="T1" fmla="*/ 0 h 255"/>
                    <a:gd name="T2" fmla="*/ 9 w 52"/>
                    <a:gd name="T3" fmla="*/ 0 h 255"/>
                    <a:gd name="T4" fmla="*/ 0 w 52"/>
                    <a:gd name="T5" fmla="*/ 255 h 255"/>
                    <a:gd name="T6" fmla="*/ 9 w 52"/>
                    <a:gd name="T7" fmla="*/ 255 h 255"/>
                    <a:gd name="T8" fmla="*/ 44 w 52"/>
                    <a:gd name="T9" fmla="*/ 255 h 255"/>
                    <a:gd name="T10" fmla="*/ 52 w 52"/>
                    <a:gd name="T11" fmla="*/ 255 h 255"/>
                    <a:gd name="T12" fmla="*/ 44 w 52"/>
                    <a:gd name="T13" fmla="*/ 0 h 2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255">
                      <a:moveTo>
                        <a:pt x="44" y="0"/>
                      </a:moveTo>
                      <a:lnTo>
                        <a:pt x="9" y="0"/>
                      </a:lnTo>
                      <a:lnTo>
                        <a:pt x="0" y="255"/>
                      </a:lnTo>
                      <a:lnTo>
                        <a:pt x="9" y="255"/>
                      </a:lnTo>
                      <a:lnTo>
                        <a:pt x="44" y="255"/>
                      </a:lnTo>
                      <a:lnTo>
                        <a:pt x="52" y="255"/>
                      </a:lnTo>
                      <a:lnTo>
                        <a:pt x="4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dirty="0"/>
                </a:p>
              </p:txBody>
            </p:sp>
            <p:sp>
              <p:nvSpPr>
                <p:cNvPr id="227" name="Freeform 226"/>
                <p:cNvSpPr>
                  <a:spLocks noChangeAspect="1"/>
                </p:cNvSpPr>
                <p:nvPr/>
              </p:nvSpPr>
              <p:spPr bwMode="gray">
                <a:xfrm>
                  <a:off x="-656" y="1831"/>
                  <a:ext cx="92" cy="358"/>
                </a:xfrm>
                <a:custGeom>
                  <a:avLst/>
                  <a:gdLst>
                    <a:gd name="T0" fmla="*/ 78 w 92"/>
                    <a:gd name="T1" fmla="*/ 0 h 358"/>
                    <a:gd name="T2" fmla="*/ 14 w 92"/>
                    <a:gd name="T3" fmla="*/ 0 h 358"/>
                    <a:gd name="T4" fmla="*/ 0 w 92"/>
                    <a:gd name="T5" fmla="*/ 358 h 358"/>
                    <a:gd name="T6" fmla="*/ 14 w 92"/>
                    <a:gd name="T7" fmla="*/ 358 h 358"/>
                    <a:gd name="T8" fmla="*/ 78 w 92"/>
                    <a:gd name="T9" fmla="*/ 358 h 358"/>
                    <a:gd name="T10" fmla="*/ 92 w 92"/>
                    <a:gd name="T11" fmla="*/ 358 h 358"/>
                    <a:gd name="T12" fmla="*/ 78 w 92"/>
                    <a:gd name="T13" fmla="*/ 0 h 3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358">
                      <a:moveTo>
                        <a:pt x="78" y="0"/>
                      </a:moveTo>
                      <a:lnTo>
                        <a:pt x="14" y="0"/>
                      </a:lnTo>
                      <a:lnTo>
                        <a:pt x="0" y="358"/>
                      </a:lnTo>
                      <a:lnTo>
                        <a:pt x="14" y="358"/>
                      </a:lnTo>
                      <a:lnTo>
                        <a:pt x="78" y="358"/>
                      </a:lnTo>
                      <a:lnTo>
                        <a:pt x="92" y="358"/>
                      </a:lnTo>
                      <a:lnTo>
                        <a:pt x="7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dirty="0"/>
                </a:p>
              </p:txBody>
            </p:sp>
            <p:sp>
              <p:nvSpPr>
                <p:cNvPr id="228" name="Freeform 227"/>
                <p:cNvSpPr>
                  <a:spLocks noChangeAspect="1" noEditPoints="1"/>
                </p:cNvSpPr>
                <p:nvPr/>
              </p:nvSpPr>
              <p:spPr bwMode="gray">
                <a:xfrm>
                  <a:off x="-1282" y="2291"/>
                  <a:ext cx="480" cy="87"/>
                </a:xfrm>
                <a:custGeom>
                  <a:avLst/>
                  <a:gdLst>
                    <a:gd name="T0" fmla="*/ 0 w 480"/>
                    <a:gd name="T1" fmla="*/ 0 h 87"/>
                    <a:gd name="T2" fmla="*/ 0 w 480"/>
                    <a:gd name="T3" fmla="*/ 87 h 87"/>
                    <a:gd name="T4" fmla="*/ 480 w 480"/>
                    <a:gd name="T5" fmla="*/ 87 h 87"/>
                    <a:gd name="T6" fmla="*/ 480 w 480"/>
                    <a:gd name="T7" fmla="*/ 0 h 87"/>
                    <a:gd name="T8" fmla="*/ 0 w 480"/>
                    <a:gd name="T9" fmla="*/ 0 h 87"/>
                    <a:gd name="T10" fmla="*/ 76 w 480"/>
                    <a:gd name="T11" fmla="*/ 68 h 87"/>
                    <a:gd name="T12" fmla="*/ 43 w 480"/>
                    <a:gd name="T13" fmla="*/ 68 h 87"/>
                    <a:gd name="T14" fmla="*/ 43 w 480"/>
                    <a:gd name="T15" fmla="*/ 19 h 87"/>
                    <a:gd name="T16" fmla="*/ 76 w 480"/>
                    <a:gd name="T17" fmla="*/ 19 h 87"/>
                    <a:gd name="T18" fmla="*/ 76 w 480"/>
                    <a:gd name="T19" fmla="*/ 68 h 87"/>
                    <a:gd name="T20" fmla="*/ 137 w 480"/>
                    <a:gd name="T21" fmla="*/ 68 h 87"/>
                    <a:gd name="T22" fmla="*/ 102 w 480"/>
                    <a:gd name="T23" fmla="*/ 68 h 87"/>
                    <a:gd name="T24" fmla="*/ 102 w 480"/>
                    <a:gd name="T25" fmla="*/ 19 h 87"/>
                    <a:gd name="T26" fmla="*/ 137 w 480"/>
                    <a:gd name="T27" fmla="*/ 19 h 87"/>
                    <a:gd name="T28" fmla="*/ 137 w 480"/>
                    <a:gd name="T29" fmla="*/ 68 h 87"/>
                    <a:gd name="T30" fmla="*/ 196 w 480"/>
                    <a:gd name="T31" fmla="*/ 68 h 87"/>
                    <a:gd name="T32" fmla="*/ 163 w 480"/>
                    <a:gd name="T33" fmla="*/ 68 h 87"/>
                    <a:gd name="T34" fmla="*/ 163 w 480"/>
                    <a:gd name="T35" fmla="*/ 19 h 87"/>
                    <a:gd name="T36" fmla="*/ 196 w 480"/>
                    <a:gd name="T37" fmla="*/ 19 h 87"/>
                    <a:gd name="T38" fmla="*/ 196 w 480"/>
                    <a:gd name="T39" fmla="*/ 68 h 87"/>
                    <a:gd name="T40" fmla="*/ 258 w 480"/>
                    <a:gd name="T41" fmla="*/ 68 h 87"/>
                    <a:gd name="T42" fmla="*/ 222 w 480"/>
                    <a:gd name="T43" fmla="*/ 68 h 87"/>
                    <a:gd name="T44" fmla="*/ 222 w 480"/>
                    <a:gd name="T45" fmla="*/ 19 h 87"/>
                    <a:gd name="T46" fmla="*/ 258 w 480"/>
                    <a:gd name="T47" fmla="*/ 19 h 87"/>
                    <a:gd name="T48" fmla="*/ 258 w 480"/>
                    <a:gd name="T49" fmla="*/ 68 h 87"/>
                    <a:gd name="T50" fmla="*/ 317 w 480"/>
                    <a:gd name="T51" fmla="*/ 68 h 87"/>
                    <a:gd name="T52" fmla="*/ 284 w 480"/>
                    <a:gd name="T53" fmla="*/ 68 h 87"/>
                    <a:gd name="T54" fmla="*/ 284 w 480"/>
                    <a:gd name="T55" fmla="*/ 19 h 87"/>
                    <a:gd name="T56" fmla="*/ 317 w 480"/>
                    <a:gd name="T57" fmla="*/ 19 h 87"/>
                    <a:gd name="T58" fmla="*/ 317 w 480"/>
                    <a:gd name="T59" fmla="*/ 68 h 87"/>
                    <a:gd name="T60" fmla="*/ 378 w 480"/>
                    <a:gd name="T61" fmla="*/ 68 h 87"/>
                    <a:gd name="T62" fmla="*/ 343 w 480"/>
                    <a:gd name="T63" fmla="*/ 68 h 87"/>
                    <a:gd name="T64" fmla="*/ 343 w 480"/>
                    <a:gd name="T65" fmla="*/ 19 h 87"/>
                    <a:gd name="T66" fmla="*/ 378 w 480"/>
                    <a:gd name="T67" fmla="*/ 19 h 87"/>
                    <a:gd name="T68" fmla="*/ 378 w 480"/>
                    <a:gd name="T69" fmla="*/ 68 h 87"/>
                    <a:gd name="T70" fmla="*/ 437 w 480"/>
                    <a:gd name="T71" fmla="*/ 68 h 87"/>
                    <a:gd name="T72" fmla="*/ 404 w 480"/>
                    <a:gd name="T73" fmla="*/ 68 h 87"/>
                    <a:gd name="T74" fmla="*/ 404 w 480"/>
                    <a:gd name="T75" fmla="*/ 19 h 87"/>
                    <a:gd name="T76" fmla="*/ 437 w 480"/>
                    <a:gd name="T77" fmla="*/ 19 h 87"/>
                    <a:gd name="T78" fmla="*/ 437 w 480"/>
                    <a:gd name="T79" fmla="*/ 68 h 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0" h="87">
                      <a:moveTo>
                        <a:pt x="0" y="0"/>
                      </a:moveTo>
                      <a:lnTo>
                        <a:pt x="0" y="87"/>
                      </a:lnTo>
                      <a:lnTo>
                        <a:pt x="480" y="87"/>
                      </a:lnTo>
                      <a:lnTo>
                        <a:pt x="480" y="0"/>
                      </a:lnTo>
                      <a:lnTo>
                        <a:pt x="0" y="0"/>
                      </a:lnTo>
                      <a:close/>
                      <a:moveTo>
                        <a:pt x="76" y="68"/>
                      </a:moveTo>
                      <a:lnTo>
                        <a:pt x="43" y="68"/>
                      </a:lnTo>
                      <a:lnTo>
                        <a:pt x="43" y="19"/>
                      </a:lnTo>
                      <a:lnTo>
                        <a:pt x="76" y="19"/>
                      </a:lnTo>
                      <a:lnTo>
                        <a:pt x="76" y="68"/>
                      </a:lnTo>
                      <a:close/>
                      <a:moveTo>
                        <a:pt x="137" y="68"/>
                      </a:moveTo>
                      <a:lnTo>
                        <a:pt x="102" y="68"/>
                      </a:lnTo>
                      <a:lnTo>
                        <a:pt x="102" y="19"/>
                      </a:lnTo>
                      <a:lnTo>
                        <a:pt x="137" y="19"/>
                      </a:lnTo>
                      <a:lnTo>
                        <a:pt x="137" y="68"/>
                      </a:lnTo>
                      <a:close/>
                      <a:moveTo>
                        <a:pt x="196" y="68"/>
                      </a:moveTo>
                      <a:lnTo>
                        <a:pt x="163" y="68"/>
                      </a:lnTo>
                      <a:lnTo>
                        <a:pt x="163" y="19"/>
                      </a:lnTo>
                      <a:lnTo>
                        <a:pt x="196" y="19"/>
                      </a:lnTo>
                      <a:lnTo>
                        <a:pt x="196" y="68"/>
                      </a:lnTo>
                      <a:close/>
                      <a:moveTo>
                        <a:pt x="258" y="68"/>
                      </a:moveTo>
                      <a:lnTo>
                        <a:pt x="222" y="68"/>
                      </a:lnTo>
                      <a:lnTo>
                        <a:pt x="222" y="19"/>
                      </a:lnTo>
                      <a:lnTo>
                        <a:pt x="258" y="19"/>
                      </a:lnTo>
                      <a:lnTo>
                        <a:pt x="258" y="68"/>
                      </a:lnTo>
                      <a:close/>
                      <a:moveTo>
                        <a:pt x="317" y="68"/>
                      </a:moveTo>
                      <a:lnTo>
                        <a:pt x="284" y="68"/>
                      </a:lnTo>
                      <a:lnTo>
                        <a:pt x="284" y="19"/>
                      </a:lnTo>
                      <a:lnTo>
                        <a:pt x="317" y="19"/>
                      </a:lnTo>
                      <a:lnTo>
                        <a:pt x="317" y="68"/>
                      </a:lnTo>
                      <a:close/>
                      <a:moveTo>
                        <a:pt x="378" y="68"/>
                      </a:moveTo>
                      <a:lnTo>
                        <a:pt x="343" y="68"/>
                      </a:lnTo>
                      <a:lnTo>
                        <a:pt x="343" y="19"/>
                      </a:lnTo>
                      <a:lnTo>
                        <a:pt x="378" y="19"/>
                      </a:lnTo>
                      <a:lnTo>
                        <a:pt x="378" y="68"/>
                      </a:lnTo>
                      <a:close/>
                      <a:moveTo>
                        <a:pt x="437" y="68"/>
                      </a:moveTo>
                      <a:lnTo>
                        <a:pt x="404" y="68"/>
                      </a:lnTo>
                      <a:lnTo>
                        <a:pt x="404" y="19"/>
                      </a:lnTo>
                      <a:lnTo>
                        <a:pt x="437" y="19"/>
                      </a:lnTo>
                      <a:lnTo>
                        <a:pt x="437" y="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dirty="0"/>
                </a:p>
              </p:txBody>
            </p:sp>
            <p:sp>
              <p:nvSpPr>
                <p:cNvPr id="229" name="Freeform 228"/>
                <p:cNvSpPr>
                  <a:spLocks noChangeAspect="1" noEditPoints="1"/>
                </p:cNvSpPr>
                <p:nvPr/>
              </p:nvSpPr>
              <p:spPr bwMode="gray">
                <a:xfrm>
                  <a:off x="-1280" y="1951"/>
                  <a:ext cx="721" cy="427"/>
                </a:xfrm>
                <a:custGeom>
                  <a:avLst/>
                  <a:gdLst>
                    <a:gd name="T0" fmla="*/ 721 w 721"/>
                    <a:gd name="T1" fmla="*/ 255 h 427"/>
                    <a:gd name="T2" fmla="*/ 534 w 721"/>
                    <a:gd name="T3" fmla="*/ 255 h 427"/>
                    <a:gd name="T4" fmla="*/ 534 w 721"/>
                    <a:gd name="T5" fmla="*/ 94 h 427"/>
                    <a:gd name="T6" fmla="*/ 371 w 721"/>
                    <a:gd name="T7" fmla="*/ 205 h 427"/>
                    <a:gd name="T8" fmla="*/ 371 w 721"/>
                    <a:gd name="T9" fmla="*/ 94 h 427"/>
                    <a:gd name="T10" fmla="*/ 208 w 721"/>
                    <a:gd name="T11" fmla="*/ 205 h 427"/>
                    <a:gd name="T12" fmla="*/ 208 w 721"/>
                    <a:gd name="T13" fmla="*/ 0 h 427"/>
                    <a:gd name="T14" fmla="*/ 173 w 721"/>
                    <a:gd name="T15" fmla="*/ 0 h 427"/>
                    <a:gd name="T16" fmla="*/ 173 w 721"/>
                    <a:gd name="T17" fmla="*/ 90 h 427"/>
                    <a:gd name="T18" fmla="*/ 0 w 721"/>
                    <a:gd name="T19" fmla="*/ 205 h 427"/>
                    <a:gd name="T20" fmla="*/ 0 w 721"/>
                    <a:gd name="T21" fmla="*/ 326 h 427"/>
                    <a:gd name="T22" fmla="*/ 499 w 721"/>
                    <a:gd name="T23" fmla="*/ 326 h 427"/>
                    <a:gd name="T24" fmla="*/ 499 w 721"/>
                    <a:gd name="T25" fmla="*/ 427 h 427"/>
                    <a:gd name="T26" fmla="*/ 650 w 721"/>
                    <a:gd name="T27" fmla="*/ 427 h 427"/>
                    <a:gd name="T28" fmla="*/ 650 w 721"/>
                    <a:gd name="T29" fmla="*/ 375 h 427"/>
                    <a:gd name="T30" fmla="*/ 688 w 721"/>
                    <a:gd name="T31" fmla="*/ 375 h 427"/>
                    <a:gd name="T32" fmla="*/ 688 w 721"/>
                    <a:gd name="T33" fmla="*/ 427 h 427"/>
                    <a:gd name="T34" fmla="*/ 721 w 721"/>
                    <a:gd name="T35" fmla="*/ 427 h 427"/>
                    <a:gd name="T36" fmla="*/ 721 w 721"/>
                    <a:gd name="T37" fmla="*/ 255 h 427"/>
                    <a:gd name="T38" fmla="*/ 600 w 721"/>
                    <a:gd name="T39" fmla="*/ 408 h 427"/>
                    <a:gd name="T40" fmla="*/ 532 w 721"/>
                    <a:gd name="T41" fmla="*/ 408 h 427"/>
                    <a:gd name="T42" fmla="*/ 532 w 721"/>
                    <a:gd name="T43" fmla="*/ 357 h 427"/>
                    <a:gd name="T44" fmla="*/ 600 w 721"/>
                    <a:gd name="T45" fmla="*/ 357 h 427"/>
                    <a:gd name="T46" fmla="*/ 600 w 721"/>
                    <a:gd name="T47" fmla="*/ 408 h 4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1" h="427">
                      <a:moveTo>
                        <a:pt x="721" y="255"/>
                      </a:moveTo>
                      <a:lnTo>
                        <a:pt x="534" y="255"/>
                      </a:lnTo>
                      <a:lnTo>
                        <a:pt x="534" y="94"/>
                      </a:lnTo>
                      <a:lnTo>
                        <a:pt x="371" y="205"/>
                      </a:lnTo>
                      <a:lnTo>
                        <a:pt x="371" y="94"/>
                      </a:lnTo>
                      <a:lnTo>
                        <a:pt x="208" y="205"/>
                      </a:lnTo>
                      <a:lnTo>
                        <a:pt x="208" y="0"/>
                      </a:lnTo>
                      <a:lnTo>
                        <a:pt x="173" y="0"/>
                      </a:lnTo>
                      <a:lnTo>
                        <a:pt x="173" y="90"/>
                      </a:lnTo>
                      <a:lnTo>
                        <a:pt x="0" y="205"/>
                      </a:lnTo>
                      <a:lnTo>
                        <a:pt x="0" y="326"/>
                      </a:lnTo>
                      <a:lnTo>
                        <a:pt x="499" y="326"/>
                      </a:lnTo>
                      <a:lnTo>
                        <a:pt x="499" y="427"/>
                      </a:lnTo>
                      <a:lnTo>
                        <a:pt x="650" y="427"/>
                      </a:lnTo>
                      <a:lnTo>
                        <a:pt x="650" y="375"/>
                      </a:lnTo>
                      <a:lnTo>
                        <a:pt x="688" y="375"/>
                      </a:lnTo>
                      <a:lnTo>
                        <a:pt x="688" y="427"/>
                      </a:lnTo>
                      <a:lnTo>
                        <a:pt x="721" y="427"/>
                      </a:lnTo>
                      <a:lnTo>
                        <a:pt x="721" y="255"/>
                      </a:lnTo>
                      <a:close/>
                      <a:moveTo>
                        <a:pt x="600" y="408"/>
                      </a:moveTo>
                      <a:lnTo>
                        <a:pt x="532" y="408"/>
                      </a:lnTo>
                      <a:lnTo>
                        <a:pt x="532" y="357"/>
                      </a:lnTo>
                      <a:lnTo>
                        <a:pt x="600" y="357"/>
                      </a:lnTo>
                      <a:lnTo>
                        <a:pt x="600" y="4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dirty="0"/>
                </a:p>
              </p:txBody>
            </p:sp>
          </p:grpSp>
        </p:grpSp>
        <p:sp>
          <p:nvSpPr>
            <p:cNvPr id="400" name="Oval 399"/>
            <p:cNvSpPr/>
            <p:nvPr/>
          </p:nvSpPr>
          <p:spPr>
            <a:xfrm rot="17735927">
              <a:off x="528371" y="2058389"/>
              <a:ext cx="652048" cy="641075"/>
            </a:xfrm>
            <a:prstGeom prst="ellipse">
              <a:avLst/>
            </a:prstGeom>
            <a:noFill/>
            <a:ln w="19050">
              <a:solidFill>
                <a:srgbClr val="DB536A"/>
              </a:solidFill>
              <a:prstDash val="dash"/>
            </a:ln>
            <a:extLst/>
          </p:spPr>
          <p:txBody>
            <a:bodyPr rot="0" spcFirstLastPara="0" vertOverflow="overflow" horzOverflow="overflow" vert="horz" wrap="square" lIns="101835" tIns="50917" rIns="101835" bIns="50917" numCol="1" spcCol="0" rtlCol="0" fromWordArt="0" anchor="ctr" anchorCtr="0" forceAA="0" compatLnSpc="1">
              <a:prstTxWarp prst="textNoShape">
                <a:avLst/>
              </a:prstTxWarp>
              <a:noAutofit/>
            </a:bodyPr>
            <a:lstStyle/>
            <a:p>
              <a:pPr algn="ctr"/>
              <a:endParaRPr lang="en-GB" dirty="0" smtClean="0">
                <a:solidFill>
                  <a:srgbClr val="000000"/>
                </a:solidFill>
              </a:endParaRPr>
            </a:p>
          </p:txBody>
        </p:sp>
      </p:grpSp>
      <p:sp>
        <p:nvSpPr>
          <p:cNvPr id="401" name="Oval 400"/>
          <p:cNvSpPr/>
          <p:nvPr/>
        </p:nvSpPr>
        <p:spPr>
          <a:xfrm rot="17735927">
            <a:off x="487674" y="3963590"/>
            <a:ext cx="652048" cy="641075"/>
          </a:xfrm>
          <a:prstGeom prst="ellipse">
            <a:avLst/>
          </a:prstGeom>
          <a:noFill/>
          <a:ln w="19050">
            <a:solidFill>
              <a:srgbClr val="DB536A"/>
            </a:solidFill>
            <a:prstDash val="dash"/>
          </a:ln>
          <a:extLst/>
        </p:spPr>
        <p:txBody>
          <a:bodyPr rot="0" spcFirstLastPara="0" vertOverflow="overflow" horzOverflow="overflow" vert="horz" wrap="square" lIns="101835" tIns="50917" rIns="101835" bIns="50917" numCol="1" spcCol="0" rtlCol="0" fromWordArt="0" anchor="ctr" anchorCtr="0" forceAA="0" compatLnSpc="1">
            <a:prstTxWarp prst="textNoShape">
              <a:avLst/>
            </a:prstTxWarp>
            <a:noAutofit/>
          </a:bodyPr>
          <a:lstStyle/>
          <a:p>
            <a:pPr algn="ctr"/>
            <a:endParaRPr lang="en-GB" dirty="0" smtClean="0">
              <a:solidFill>
                <a:srgbClr val="000000"/>
              </a:solidFill>
            </a:endParaRPr>
          </a:p>
        </p:txBody>
      </p:sp>
      <p:sp>
        <p:nvSpPr>
          <p:cNvPr id="402" name="Oval 401"/>
          <p:cNvSpPr/>
          <p:nvPr/>
        </p:nvSpPr>
        <p:spPr>
          <a:xfrm rot="17735927">
            <a:off x="1949340" y="2715881"/>
            <a:ext cx="652048" cy="641075"/>
          </a:xfrm>
          <a:prstGeom prst="ellipse">
            <a:avLst/>
          </a:prstGeom>
          <a:noFill/>
          <a:ln w="19050">
            <a:solidFill>
              <a:srgbClr val="DB536A"/>
            </a:solidFill>
            <a:prstDash val="dash"/>
          </a:ln>
          <a:extLst/>
        </p:spPr>
        <p:txBody>
          <a:bodyPr rot="0" spcFirstLastPara="0" vertOverflow="overflow" horzOverflow="overflow" vert="horz" wrap="square" lIns="101835" tIns="50917" rIns="101835" bIns="50917" numCol="1" spcCol="0" rtlCol="0" fromWordArt="0" anchor="ctr" anchorCtr="0" forceAA="0" compatLnSpc="1">
            <a:prstTxWarp prst="textNoShape">
              <a:avLst/>
            </a:prstTxWarp>
            <a:noAutofit/>
          </a:bodyPr>
          <a:lstStyle/>
          <a:p>
            <a:pPr algn="ctr"/>
            <a:endParaRPr lang="en-GB" dirty="0" smtClean="0">
              <a:solidFill>
                <a:srgbClr val="000000"/>
              </a:solidFill>
            </a:endParaRPr>
          </a:p>
        </p:txBody>
      </p:sp>
      <p:cxnSp>
        <p:nvCxnSpPr>
          <p:cNvPr id="16" name="Straight Connector 15"/>
          <p:cNvCxnSpPr>
            <a:stCxn id="400" idx="4"/>
            <a:endCxn id="402" idx="0"/>
          </p:cNvCxnSpPr>
          <p:nvPr/>
        </p:nvCxnSpPr>
        <p:spPr>
          <a:xfrm>
            <a:off x="1069291" y="2389858"/>
            <a:ext cx="916999" cy="50806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5" name="Straight Connector 404"/>
          <p:cNvCxnSpPr>
            <a:stCxn id="402" idx="2"/>
            <a:endCxn id="401" idx="5"/>
          </p:cNvCxnSpPr>
          <p:nvPr/>
        </p:nvCxnSpPr>
        <p:spPr>
          <a:xfrm flipH="1">
            <a:off x="1117711" y="3330441"/>
            <a:ext cx="1016789" cy="84371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17" name="Group 416"/>
          <p:cNvGrpSpPr/>
          <p:nvPr/>
        </p:nvGrpSpPr>
        <p:grpSpPr>
          <a:xfrm>
            <a:off x="1919937" y="5078341"/>
            <a:ext cx="641075" cy="652048"/>
            <a:chOff x="2251451" y="4107909"/>
            <a:chExt cx="641075" cy="652048"/>
          </a:xfrm>
        </p:grpSpPr>
        <p:grpSp>
          <p:nvGrpSpPr>
            <p:cNvPr id="407" name="Group 271"/>
            <p:cNvGrpSpPr/>
            <p:nvPr/>
          </p:nvGrpSpPr>
          <p:grpSpPr>
            <a:xfrm>
              <a:off x="2333471" y="4185507"/>
              <a:ext cx="457200" cy="457200"/>
              <a:chOff x="2473325" y="4238625"/>
              <a:chExt cx="965200" cy="771524"/>
            </a:xfrm>
            <a:solidFill>
              <a:schemeClr val="accent1"/>
            </a:solidFill>
          </p:grpSpPr>
          <p:sp>
            <p:nvSpPr>
              <p:cNvPr id="408" name="Rectangle 13"/>
              <p:cNvSpPr>
                <a:spLocks noChangeArrowheads="1"/>
              </p:cNvSpPr>
              <p:nvPr/>
            </p:nvSpPr>
            <p:spPr bwMode="auto">
              <a:xfrm>
                <a:off x="2595563" y="4238625"/>
                <a:ext cx="693738" cy="473075"/>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09" name="Rectangle 14"/>
              <p:cNvSpPr>
                <a:spLocks noChangeArrowheads="1"/>
              </p:cNvSpPr>
              <p:nvPr/>
            </p:nvSpPr>
            <p:spPr bwMode="auto">
              <a:xfrm>
                <a:off x="2649538" y="4294187"/>
                <a:ext cx="585788" cy="361950"/>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10" name="Freeform 15"/>
              <p:cNvSpPr>
                <a:spLocks/>
              </p:cNvSpPr>
              <p:nvPr/>
            </p:nvSpPr>
            <p:spPr bwMode="auto">
              <a:xfrm>
                <a:off x="2473325" y="4733925"/>
                <a:ext cx="952500" cy="206375"/>
              </a:xfrm>
              <a:custGeom>
                <a:avLst/>
                <a:gdLst/>
                <a:ahLst/>
                <a:cxnLst>
                  <a:cxn ang="0">
                    <a:pos x="600" y="130"/>
                  </a:cxn>
                  <a:cxn ang="0">
                    <a:pos x="0" y="130"/>
                  </a:cxn>
                  <a:cxn ang="0">
                    <a:pos x="76" y="0"/>
                  </a:cxn>
                  <a:cxn ang="0">
                    <a:pos x="513" y="0"/>
                  </a:cxn>
                  <a:cxn ang="0">
                    <a:pos x="600" y="130"/>
                  </a:cxn>
                </a:cxnLst>
                <a:rect l="0" t="0" r="r" b="b"/>
                <a:pathLst>
                  <a:path w="600" h="130">
                    <a:moveTo>
                      <a:pt x="600" y="130"/>
                    </a:moveTo>
                    <a:lnTo>
                      <a:pt x="0" y="130"/>
                    </a:lnTo>
                    <a:lnTo>
                      <a:pt x="76" y="0"/>
                    </a:lnTo>
                    <a:lnTo>
                      <a:pt x="513" y="0"/>
                    </a:lnTo>
                    <a:lnTo>
                      <a:pt x="600" y="13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1" name="Freeform 16"/>
              <p:cNvSpPr>
                <a:spLocks/>
              </p:cNvSpPr>
              <p:nvPr/>
            </p:nvSpPr>
            <p:spPr bwMode="auto">
              <a:xfrm>
                <a:off x="2473325" y="4957762"/>
                <a:ext cx="965200" cy="52387"/>
              </a:xfrm>
              <a:custGeom>
                <a:avLst/>
                <a:gdLst/>
                <a:ahLst/>
                <a:cxnLst>
                  <a:cxn ang="0">
                    <a:pos x="752" y="24"/>
                  </a:cxn>
                  <a:cxn ang="0">
                    <a:pos x="735" y="41"/>
                  </a:cxn>
                  <a:cxn ang="0">
                    <a:pos x="17" y="41"/>
                  </a:cxn>
                  <a:cxn ang="0">
                    <a:pos x="0" y="24"/>
                  </a:cxn>
                  <a:cxn ang="0">
                    <a:pos x="0" y="17"/>
                  </a:cxn>
                  <a:cxn ang="0">
                    <a:pos x="17" y="0"/>
                  </a:cxn>
                  <a:cxn ang="0">
                    <a:pos x="735" y="0"/>
                  </a:cxn>
                  <a:cxn ang="0">
                    <a:pos x="752" y="17"/>
                  </a:cxn>
                  <a:cxn ang="0">
                    <a:pos x="752" y="24"/>
                  </a:cxn>
                </a:cxnLst>
                <a:rect l="0" t="0" r="r" b="b"/>
                <a:pathLst>
                  <a:path w="752" h="41">
                    <a:moveTo>
                      <a:pt x="752" y="24"/>
                    </a:moveTo>
                    <a:cubicBezTo>
                      <a:pt x="752" y="34"/>
                      <a:pt x="745" y="41"/>
                      <a:pt x="735" y="41"/>
                    </a:cubicBezTo>
                    <a:cubicBezTo>
                      <a:pt x="17" y="41"/>
                      <a:pt x="17" y="41"/>
                      <a:pt x="17" y="41"/>
                    </a:cubicBezTo>
                    <a:cubicBezTo>
                      <a:pt x="8" y="41"/>
                      <a:pt x="0" y="34"/>
                      <a:pt x="0" y="24"/>
                    </a:cubicBezTo>
                    <a:cubicBezTo>
                      <a:pt x="0" y="17"/>
                      <a:pt x="0" y="17"/>
                      <a:pt x="0" y="17"/>
                    </a:cubicBezTo>
                    <a:cubicBezTo>
                      <a:pt x="0" y="8"/>
                      <a:pt x="8" y="0"/>
                      <a:pt x="17" y="0"/>
                    </a:cubicBezTo>
                    <a:cubicBezTo>
                      <a:pt x="735" y="0"/>
                      <a:pt x="735" y="0"/>
                      <a:pt x="735" y="0"/>
                    </a:cubicBezTo>
                    <a:cubicBezTo>
                      <a:pt x="745" y="0"/>
                      <a:pt x="752" y="8"/>
                      <a:pt x="752" y="17"/>
                    </a:cubicBezTo>
                    <a:lnTo>
                      <a:pt x="752" y="2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2" name="Freeform 17"/>
              <p:cNvSpPr>
                <a:spLocks/>
              </p:cNvSpPr>
              <p:nvPr/>
            </p:nvSpPr>
            <p:spPr bwMode="auto">
              <a:xfrm>
                <a:off x="2678113" y="4321175"/>
                <a:ext cx="106363" cy="106362"/>
              </a:xfrm>
              <a:custGeom>
                <a:avLst/>
                <a:gdLst/>
                <a:ahLst/>
                <a:cxnLst>
                  <a:cxn ang="0">
                    <a:pos x="81" y="1"/>
                  </a:cxn>
                  <a:cxn ang="0">
                    <a:pos x="81" y="8"/>
                  </a:cxn>
                  <a:cxn ang="0">
                    <a:pos x="8" y="81"/>
                  </a:cxn>
                  <a:cxn ang="0">
                    <a:pos x="2" y="81"/>
                  </a:cxn>
                  <a:cxn ang="0">
                    <a:pos x="2" y="81"/>
                  </a:cxn>
                  <a:cxn ang="0">
                    <a:pos x="2" y="74"/>
                  </a:cxn>
                  <a:cxn ang="0">
                    <a:pos x="75" y="1"/>
                  </a:cxn>
                  <a:cxn ang="0">
                    <a:pos x="81" y="1"/>
                  </a:cxn>
                </a:cxnLst>
                <a:rect l="0" t="0" r="r" b="b"/>
                <a:pathLst>
                  <a:path w="83" h="83">
                    <a:moveTo>
                      <a:pt x="81" y="1"/>
                    </a:moveTo>
                    <a:cubicBezTo>
                      <a:pt x="83" y="3"/>
                      <a:pt x="83" y="6"/>
                      <a:pt x="81" y="8"/>
                    </a:cubicBezTo>
                    <a:cubicBezTo>
                      <a:pt x="8" y="81"/>
                      <a:pt x="8" y="81"/>
                      <a:pt x="8" y="81"/>
                    </a:cubicBezTo>
                    <a:cubicBezTo>
                      <a:pt x="7" y="83"/>
                      <a:pt x="4" y="83"/>
                      <a:pt x="2" y="81"/>
                    </a:cubicBezTo>
                    <a:cubicBezTo>
                      <a:pt x="2" y="81"/>
                      <a:pt x="2" y="81"/>
                      <a:pt x="2" y="81"/>
                    </a:cubicBezTo>
                    <a:cubicBezTo>
                      <a:pt x="0" y="79"/>
                      <a:pt x="0" y="76"/>
                      <a:pt x="2" y="74"/>
                    </a:cubicBezTo>
                    <a:cubicBezTo>
                      <a:pt x="75" y="1"/>
                      <a:pt x="75" y="1"/>
                      <a:pt x="75" y="1"/>
                    </a:cubicBezTo>
                    <a:cubicBezTo>
                      <a:pt x="77" y="0"/>
                      <a:pt x="80" y="0"/>
                      <a:pt x="81"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3" name="Freeform 18"/>
              <p:cNvSpPr>
                <a:spLocks/>
              </p:cNvSpPr>
              <p:nvPr/>
            </p:nvSpPr>
            <p:spPr bwMode="auto">
              <a:xfrm>
                <a:off x="2681288" y="4324350"/>
                <a:ext cx="68263" cy="66675"/>
              </a:xfrm>
              <a:custGeom>
                <a:avLst/>
                <a:gdLst/>
                <a:ahLst/>
                <a:cxnLst>
                  <a:cxn ang="0">
                    <a:pos x="50" y="2"/>
                  </a:cxn>
                  <a:cxn ang="0">
                    <a:pos x="51" y="7"/>
                  </a:cxn>
                  <a:cxn ang="0">
                    <a:pos x="8" y="51"/>
                  </a:cxn>
                  <a:cxn ang="0">
                    <a:pos x="3" y="50"/>
                  </a:cxn>
                  <a:cxn ang="0">
                    <a:pos x="3" y="50"/>
                  </a:cxn>
                  <a:cxn ang="0">
                    <a:pos x="1" y="44"/>
                  </a:cxn>
                  <a:cxn ang="0">
                    <a:pos x="45" y="1"/>
                  </a:cxn>
                  <a:cxn ang="0">
                    <a:pos x="50" y="2"/>
                  </a:cxn>
                </a:cxnLst>
                <a:rect l="0" t="0" r="r" b="b"/>
                <a:pathLst>
                  <a:path w="53" h="52">
                    <a:moveTo>
                      <a:pt x="50" y="2"/>
                    </a:moveTo>
                    <a:cubicBezTo>
                      <a:pt x="52" y="4"/>
                      <a:pt x="53" y="6"/>
                      <a:pt x="51" y="7"/>
                    </a:cubicBezTo>
                    <a:cubicBezTo>
                      <a:pt x="8" y="51"/>
                      <a:pt x="8" y="51"/>
                      <a:pt x="8" y="51"/>
                    </a:cubicBezTo>
                    <a:cubicBezTo>
                      <a:pt x="7" y="52"/>
                      <a:pt x="4" y="52"/>
                      <a:pt x="3" y="50"/>
                    </a:cubicBezTo>
                    <a:cubicBezTo>
                      <a:pt x="3" y="50"/>
                      <a:pt x="3" y="50"/>
                      <a:pt x="3" y="50"/>
                    </a:cubicBezTo>
                    <a:cubicBezTo>
                      <a:pt x="1" y="48"/>
                      <a:pt x="0" y="46"/>
                      <a:pt x="1" y="44"/>
                    </a:cubicBezTo>
                    <a:cubicBezTo>
                      <a:pt x="45" y="1"/>
                      <a:pt x="45" y="1"/>
                      <a:pt x="45" y="1"/>
                    </a:cubicBezTo>
                    <a:cubicBezTo>
                      <a:pt x="46" y="0"/>
                      <a:pt x="48" y="0"/>
                      <a:pt x="50"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4" name="Freeform 19"/>
              <p:cNvSpPr>
                <a:spLocks/>
              </p:cNvSpPr>
              <p:nvPr/>
            </p:nvSpPr>
            <p:spPr bwMode="auto">
              <a:xfrm>
                <a:off x="3111500" y="4527550"/>
                <a:ext cx="106363" cy="106362"/>
              </a:xfrm>
              <a:custGeom>
                <a:avLst/>
                <a:gdLst/>
                <a:ahLst/>
                <a:cxnLst>
                  <a:cxn ang="0">
                    <a:pos x="1" y="81"/>
                  </a:cxn>
                  <a:cxn ang="0">
                    <a:pos x="1" y="74"/>
                  </a:cxn>
                  <a:cxn ang="0">
                    <a:pos x="74" y="1"/>
                  </a:cxn>
                  <a:cxn ang="0">
                    <a:pos x="81" y="1"/>
                  </a:cxn>
                  <a:cxn ang="0">
                    <a:pos x="81" y="1"/>
                  </a:cxn>
                  <a:cxn ang="0">
                    <a:pos x="81" y="8"/>
                  </a:cxn>
                  <a:cxn ang="0">
                    <a:pos x="8" y="81"/>
                  </a:cxn>
                  <a:cxn ang="0">
                    <a:pos x="1" y="81"/>
                  </a:cxn>
                </a:cxnLst>
                <a:rect l="0" t="0" r="r" b="b"/>
                <a:pathLst>
                  <a:path w="83" h="83">
                    <a:moveTo>
                      <a:pt x="1" y="81"/>
                    </a:moveTo>
                    <a:cubicBezTo>
                      <a:pt x="0" y="79"/>
                      <a:pt x="0" y="76"/>
                      <a:pt x="1" y="74"/>
                    </a:cubicBezTo>
                    <a:cubicBezTo>
                      <a:pt x="74" y="1"/>
                      <a:pt x="74" y="1"/>
                      <a:pt x="74" y="1"/>
                    </a:cubicBezTo>
                    <a:cubicBezTo>
                      <a:pt x="76" y="0"/>
                      <a:pt x="79" y="0"/>
                      <a:pt x="81" y="1"/>
                    </a:cubicBezTo>
                    <a:cubicBezTo>
                      <a:pt x="81" y="1"/>
                      <a:pt x="81" y="1"/>
                      <a:pt x="81" y="1"/>
                    </a:cubicBezTo>
                    <a:cubicBezTo>
                      <a:pt x="83" y="3"/>
                      <a:pt x="83" y="6"/>
                      <a:pt x="81" y="8"/>
                    </a:cubicBezTo>
                    <a:cubicBezTo>
                      <a:pt x="8" y="81"/>
                      <a:pt x="8" y="81"/>
                      <a:pt x="8" y="81"/>
                    </a:cubicBezTo>
                    <a:cubicBezTo>
                      <a:pt x="6" y="83"/>
                      <a:pt x="3" y="83"/>
                      <a:pt x="1" y="8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5" name="Freeform 20"/>
              <p:cNvSpPr>
                <a:spLocks/>
              </p:cNvSpPr>
              <p:nvPr/>
            </p:nvSpPr>
            <p:spPr bwMode="auto">
              <a:xfrm>
                <a:off x="3146425" y="4562475"/>
                <a:ext cx="68263" cy="66675"/>
              </a:xfrm>
              <a:custGeom>
                <a:avLst/>
                <a:gdLst/>
                <a:ahLst/>
                <a:cxnLst>
                  <a:cxn ang="0">
                    <a:pos x="3" y="50"/>
                  </a:cxn>
                  <a:cxn ang="0">
                    <a:pos x="1" y="45"/>
                  </a:cxn>
                  <a:cxn ang="0">
                    <a:pos x="45" y="1"/>
                  </a:cxn>
                  <a:cxn ang="0">
                    <a:pos x="50" y="3"/>
                  </a:cxn>
                  <a:cxn ang="0">
                    <a:pos x="50" y="3"/>
                  </a:cxn>
                  <a:cxn ang="0">
                    <a:pos x="51" y="8"/>
                  </a:cxn>
                  <a:cxn ang="0">
                    <a:pos x="8" y="51"/>
                  </a:cxn>
                  <a:cxn ang="0">
                    <a:pos x="3" y="50"/>
                  </a:cxn>
                </a:cxnLst>
                <a:rect l="0" t="0" r="r" b="b"/>
                <a:pathLst>
                  <a:path w="52" h="52">
                    <a:moveTo>
                      <a:pt x="3" y="50"/>
                    </a:moveTo>
                    <a:cubicBezTo>
                      <a:pt x="1" y="48"/>
                      <a:pt x="0" y="46"/>
                      <a:pt x="1" y="45"/>
                    </a:cubicBezTo>
                    <a:cubicBezTo>
                      <a:pt x="45" y="1"/>
                      <a:pt x="45" y="1"/>
                      <a:pt x="45" y="1"/>
                    </a:cubicBezTo>
                    <a:cubicBezTo>
                      <a:pt x="46" y="0"/>
                      <a:pt x="48" y="1"/>
                      <a:pt x="50" y="3"/>
                    </a:cubicBezTo>
                    <a:cubicBezTo>
                      <a:pt x="50" y="3"/>
                      <a:pt x="50" y="3"/>
                      <a:pt x="50" y="3"/>
                    </a:cubicBezTo>
                    <a:cubicBezTo>
                      <a:pt x="52" y="4"/>
                      <a:pt x="52" y="7"/>
                      <a:pt x="51" y="8"/>
                    </a:cubicBezTo>
                    <a:cubicBezTo>
                      <a:pt x="8" y="51"/>
                      <a:pt x="8" y="51"/>
                      <a:pt x="8" y="51"/>
                    </a:cubicBezTo>
                    <a:cubicBezTo>
                      <a:pt x="7" y="52"/>
                      <a:pt x="4" y="52"/>
                      <a:pt x="3" y="5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16" name="Oval 415"/>
            <p:cNvSpPr/>
            <p:nvPr/>
          </p:nvSpPr>
          <p:spPr>
            <a:xfrm rot="17735927">
              <a:off x="2245965" y="4113395"/>
              <a:ext cx="652048" cy="641075"/>
            </a:xfrm>
            <a:prstGeom prst="ellipse">
              <a:avLst/>
            </a:prstGeom>
            <a:noFill/>
            <a:ln w="19050">
              <a:solidFill>
                <a:srgbClr val="DB536A"/>
              </a:solidFill>
              <a:prstDash val="dash"/>
            </a:ln>
            <a:extLst/>
          </p:spPr>
          <p:txBody>
            <a:bodyPr rot="0" spcFirstLastPara="0" vertOverflow="overflow" horzOverflow="overflow" vert="horz" wrap="square" lIns="101835" tIns="50917" rIns="101835" bIns="50917" numCol="1" spcCol="0" rtlCol="0" fromWordArt="0" anchor="ctr" anchorCtr="0" forceAA="0" compatLnSpc="1">
              <a:prstTxWarp prst="textNoShape">
                <a:avLst/>
              </a:prstTxWarp>
              <a:noAutofit/>
            </a:bodyPr>
            <a:lstStyle/>
            <a:p>
              <a:pPr algn="ctr"/>
              <a:endParaRPr lang="en-GB" dirty="0" smtClean="0">
                <a:solidFill>
                  <a:srgbClr val="000000"/>
                </a:solidFill>
              </a:endParaRPr>
            </a:p>
          </p:txBody>
        </p:sp>
      </p:grpSp>
      <p:cxnSp>
        <p:nvCxnSpPr>
          <p:cNvPr id="419" name="Straight Connector 418"/>
          <p:cNvCxnSpPr>
            <a:stCxn id="401" idx="4"/>
            <a:endCxn id="416" idx="0"/>
          </p:cNvCxnSpPr>
          <p:nvPr/>
        </p:nvCxnSpPr>
        <p:spPr>
          <a:xfrm>
            <a:off x="1102772" y="4422621"/>
            <a:ext cx="848629" cy="84325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804" name="Group 803"/>
          <p:cNvGrpSpPr/>
          <p:nvPr/>
        </p:nvGrpSpPr>
        <p:grpSpPr>
          <a:xfrm>
            <a:off x="565784" y="5669910"/>
            <a:ext cx="641075" cy="652048"/>
            <a:chOff x="533857" y="2052903"/>
            <a:chExt cx="641075" cy="652048"/>
          </a:xfrm>
        </p:grpSpPr>
        <p:grpSp>
          <p:nvGrpSpPr>
            <p:cNvPr id="808" name="Group 192"/>
            <p:cNvGrpSpPr>
              <a:grpSpLocks noChangeAspect="1"/>
            </p:cNvGrpSpPr>
            <p:nvPr/>
          </p:nvGrpSpPr>
          <p:grpSpPr bwMode="gray">
            <a:xfrm>
              <a:off x="643963" y="2216716"/>
              <a:ext cx="419885" cy="317021"/>
              <a:chOff x="-1282" y="1831"/>
              <a:chExt cx="723" cy="547"/>
            </a:xfrm>
            <a:solidFill>
              <a:schemeClr val="bg2"/>
            </a:solidFill>
          </p:grpSpPr>
          <p:sp>
            <p:nvSpPr>
              <p:cNvPr id="809" name="Freeform 808"/>
              <p:cNvSpPr>
                <a:spLocks noChangeAspect="1"/>
              </p:cNvSpPr>
              <p:nvPr/>
            </p:nvSpPr>
            <p:spPr bwMode="gray">
              <a:xfrm>
                <a:off x="-724" y="1937"/>
                <a:ext cx="52" cy="255"/>
              </a:xfrm>
              <a:custGeom>
                <a:avLst/>
                <a:gdLst>
                  <a:gd name="T0" fmla="*/ 44 w 52"/>
                  <a:gd name="T1" fmla="*/ 0 h 255"/>
                  <a:gd name="T2" fmla="*/ 9 w 52"/>
                  <a:gd name="T3" fmla="*/ 0 h 255"/>
                  <a:gd name="T4" fmla="*/ 0 w 52"/>
                  <a:gd name="T5" fmla="*/ 255 h 255"/>
                  <a:gd name="T6" fmla="*/ 9 w 52"/>
                  <a:gd name="T7" fmla="*/ 255 h 255"/>
                  <a:gd name="T8" fmla="*/ 44 w 52"/>
                  <a:gd name="T9" fmla="*/ 255 h 255"/>
                  <a:gd name="T10" fmla="*/ 52 w 52"/>
                  <a:gd name="T11" fmla="*/ 255 h 255"/>
                  <a:gd name="T12" fmla="*/ 44 w 52"/>
                  <a:gd name="T13" fmla="*/ 0 h 2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255">
                    <a:moveTo>
                      <a:pt x="44" y="0"/>
                    </a:moveTo>
                    <a:lnTo>
                      <a:pt x="9" y="0"/>
                    </a:lnTo>
                    <a:lnTo>
                      <a:pt x="0" y="255"/>
                    </a:lnTo>
                    <a:lnTo>
                      <a:pt x="9" y="255"/>
                    </a:lnTo>
                    <a:lnTo>
                      <a:pt x="44" y="255"/>
                    </a:lnTo>
                    <a:lnTo>
                      <a:pt x="52" y="255"/>
                    </a:lnTo>
                    <a:lnTo>
                      <a:pt x="4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dirty="0"/>
              </a:p>
            </p:txBody>
          </p:sp>
          <p:sp>
            <p:nvSpPr>
              <p:cNvPr id="810" name="Freeform 809"/>
              <p:cNvSpPr>
                <a:spLocks noChangeAspect="1"/>
              </p:cNvSpPr>
              <p:nvPr/>
            </p:nvSpPr>
            <p:spPr bwMode="gray">
              <a:xfrm>
                <a:off x="-656" y="1831"/>
                <a:ext cx="92" cy="358"/>
              </a:xfrm>
              <a:custGeom>
                <a:avLst/>
                <a:gdLst>
                  <a:gd name="T0" fmla="*/ 78 w 92"/>
                  <a:gd name="T1" fmla="*/ 0 h 358"/>
                  <a:gd name="T2" fmla="*/ 14 w 92"/>
                  <a:gd name="T3" fmla="*/ 0 h 358"/>
                  <a:gd name="T4" fmla="*/ 0 w 92"/>
                  <a:gd name="T5" fmla="*/ 358 h 358"/>
                  <a:gd name="T6" fmla="*/ 14 w 92"/>
                  <a:gd name="T7" fmla="*/ 358 h 358"/>
                  <a:gd name="T8" fmla="*/ 78 w 92"/>
                  <a:gd name="T9" fmla="*/ 358 h 358"/>
                  <a:gd name="T10" fmla="*/ 92 w 92"/>
                  <a:gd name="T11" fmla="*/ 358 h 358"/>
                  <a:gd name="T12" fmla="*/ 78 w 92"/>
                  <a:gd name="T13" fmla="*/ 0 h 3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358">
                    <a:moveTo>
                      <a:pt x="78" y="0"/>
                    </a:moveTo>
                    <a:lnTo>
                      <a:pt x="14" y="0"/>
                    </a:lnTo>
                    <a:lnTo>
                      <a:pt x="0" y="358"/>
                    </a:lnTo>
                    <a:lnTo>
                      <a:pt x="14" y="358"/>
                    </a:lnTo>
                    <a:lnTo>
                      <a:pt x="78" y="358"/>
                    </a:lnTo>
                    <a:lnTo>
                      <a:pt x="92" y="358"/>
                    </a:lnTo>
                    <a:lnTo>
                      <a:pt x="7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dirty="0"/>
              </a:p>
            </p:txBody>
          </p:sp>
          <p:sp>
            <p:nvSpPr>
              <p:cNvPr id="811" name="Freeform 810"/>
              <p:cNvSpPr>
                <a:spLocks noChangeAspect="1" noEditPoints="1"/>
              </p:cNvSpPr>
              <p:nvPr/>
            </p:nvSpPr>
            <p:spPr bwMode="gray">
              <a:xfrm>
                <a:off x="-1282" y="2291"/>
                <a:ext cx="480" cy="87"/>
              </a:xfrm>
              <a:custGeom>
                <a:avLst/>
                <a:gdLst>
                  <a:gd name="T0" fmla="*/ 0 w 480"/>
                  <a:gd name="T1" fmla="*/ 0 h 87"/>
                  <a:gd name="T2" fmla="*/ 0 w 480"/>
                  <a:gd name="T3" fmla="*/ 87 h 87"/>
                  <a:gd name="T4" fmla="*/ 480 w 480"/>
                  <a:gd name="T5" fmla="*/ 87 h 87"/>
                  <a:gd name="T6" fmla="*/ 480 w 480"/>
                  <a:gd name="T7" fmla="*/ 0 h 87"/>
                  <a:gd name="T8" fmla="*/ 0 w 480"/>
                  <a:gd name="T9" fmla="*/ 0 h 87"/>
                  <a:gd name="T10" fmla="*/ 76 w 480"/>
                  <a:gd name="T11" fmla="*/ 68 h 87"/>
                  <a:gd name="T12" fmla="*/ 43 w 480"/>
                  <a:gd name="T13" fmla="*/ 68 h 87"/>
                  <a:gd name="T14" fmla="*/ 43 w 480"/>
                  <a:gd name="T15" fmla="*/ 19 h 87"/>
                  <a:gd name="T16" fmla="*/ 76 w 480"/>
                  <a:gd name="T17" fmla="*/ 19 h 87"/>
                  <a:gd name="T18" fmla="*/ 76 w 480"/>
                  <a:gd name="T19" fmla="*/ 68 h 87"/>
                  <a:gd name="T20" fmla="*/ 137 w 480"/>
                  <a:gd name="T21" fmla="*/ 68 h 87"/>
                  <a:gd name="T22" fmla="*/ 102 w 480"/>
                  <a:gd name="T23" fmla="*/ 68 h 87"/>
                  <a:gd name="T24" fmla="*/ 102 w 480"/>
                  <a:gd name="T25" fmla="*/ 19 h 87"/>
                  <a:gd name="T26" fmla="*/ 137 w 480"/>
                  <a:gd name="T27" fmla="*/ 19 h 87"/>
                  <a:gd name="T28" fmla="*/ 137 w 480"/>
                  <a:gd name="T29" fmla="*/ 68 h 87"/>
                  <a:gd name="T30" fmla="*/ 196 w 480"/>
                  <a:gd name="T31" fmla="*/ 68 h 87"/>
                  <a:gd name="T32" fmla="*/ 163 w 480"/>
                  <a:gd name="T33" fmla="*/ 68 h 87"/>
                  <a:gd name="T34" fmla="*/ 163 w 480"/>
                  <a:gd name="T35" fmla="*/ 19 h 87"/>
                  <a:gd name="T36" fmla="*/ 196 w 480"/>
                  <a:gd name="T37" fmla="*/ 19 h 87"/>
                  <a:gd name="T38" fmla="*/ 196 w 480"/>
                  <a:gd name="T39" fmla="*/ 68 h 87"/>
                  <a:gd name="T40" fmla="*/ 258 w 480"/>
                  <a:gd name="T41" fmla="*/ 68 h 87"/>
                  <a:gd name="T42" fmla="*/ 222 w 480"/>
                  <a:gd name="T43" fmla="*/ 68 h 87"/>
                  <a:gd name="T44" fmla="*/ 222 w 480"/>
                  <a:gd name="T45" fmla="*/ 19 h 87"/>
                  <a:gd name="T46" fmla="*/ 258 w 480"/>
                  <a:gd name="T47" fmla="*/ 19 h 87"/>
                  <a:gd name="T48" fmla="*/ 258 w 480"/>
                  <a:gd name="T49" fmla="*/ 68 h 87"/>
                  <a:gd name="T50" fmla="*/ 317 w 480"/>
                  <a:gd name="T51" fmla="*/ 68 h 87"/>
                  <a:gd name="T52" fmla="*/ 284 w 480"/>
                  <a:gd name="T53" fmla="*/ 68 h 87"/>
                  <a:gd name="T54" fmla="*/ 284 w 480"/>
                  <a:gd name="T55" fmla="*/ 19 h 87"/>
                  <a:gd name="T56" fmla="*/ 317 w 480"/>
                  <a:gd name="T57" fmla="*/ 19 h 87"/>
                  <a:gd name="T58" fmla="*/ 317 w 480"/>
                  <a:gd name="T59" fmla="*/ 68 h 87"/>
                  <a:gd name="T60" fmla="*/ 378 w 480"/>
                  <a:gd name="T61" fmla="*/ 68 h 87"/>
                  <a:gd name="T62" fmla="*/ 343 w 480"/>
                  <a:gd name="T63" fmla="*/ 68 h 87"/>
                  <a:gd name="T64" fmla="*/ 343 w 480"/>
                  <a:gd name="T65" fmla="*/ 19 h 87"/>
                  <a:gd name="T66" fmla="*/ 378 w 480"/>
                  <a:gd name="T67" fmla="*/ 19 h 87"/>
                  <a:gd name="T68" fmla="*/ 378 w 480"/>
                  <a:gd name="T69" fmla="*/ 68 h 87"/>
                  <a:gd name="T70" fmla="*/ 437 w 480"/>
                  <a:gd name="T71" fmla="*/ 68 h 87"/>
                  <a:gd name="T72" fmla="*/ 404 w 480"/>
                  <a:gd name="T73" fmla="*/ 68 h 87"/>
                  <a:gd name="T74" fmla="*/ 404 w 480"/>
                  <a:gd name="T75" fmla="*/ 19 h 87"/>
                  <a:gd name="T76" fmla="*/ 437 w 480"/>
                  <a:gd name="T77" fmla="*/ 19 h 87"/>
                  <a:gd name="T78" fmla="*/ 437 w 480"/>
                  <a:gd name="T79" fmla="*/ 68 h 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0" h="87">
                    <a:moveTo>
                      <a:pt x="0" y="0"/>
                    </a:moveTo>
                    <a:lnTo>
                      <a:pt x="0" y="87"/>
                    </a:lnTo>
                    <a:lnTo>
                      <a:pt x="480" y="87"/>
                    </a:lnTo>
                    <a:lnTo>
                      <a:pt x="480" y="0"/>
                    </a:lnTo>
                    <a:lnTo>
                      <a:pt x="0" y="0"/>
                    </a:lnTo>
                    <a:close/>
                    <a:moveTo>
                      <a:pt x="76" y="68"/>
                    </a:moveTo>
                    <a:lnTo>
                      <a:pt x="43" y="68"/>
                    </a:lnTo>
                    <a:lnTo>
                      <a:pt x="43" y="19"/>
                    </a:lnTo>
                    <a:lnTo>
                      <a:pt x="76" y="19"/>
                    </a:lnTo>
                    <a:lnTo>
                      <a:pt x="76" y="68"/>
                    </a:lnTo>
                    <a:close/>
                    <a:moveTo>
                      <a:pt x="137" y="68"/>
                    </a:moveTo>
                    <a:lnTo>
                      <a:pt x="102" y="68"/>
                    </a:lnTo>
                    <a:lnTo>
                      <a:pt x="102" y="19"/>
                    </a:lnTo>
                    <a:lnTo>
                      <a:pt x="137" y="19"/>
                    </a:lnTo>
                    <a:lnTo>
                      <a:pt x="137" y="68"/>
                    </a:lnTo>
                    <a:close/>
                    <a:moveTo>
                      <a:pt x="196" y="68"/>
                    </a:moveTo>
                    <a:lnTo>
                      <a:pt x="163" y="68"/>
                    </a:lnTo>
                    <a:lnTo>
                      <a:pt x="163" y="19"/>
                    </a:lnTo>
                    <a:lnTo>
                      <a:pt x="196" y="19"/>
                    </a:lnTo>
                    <a:lnTo>
                      <a:pt x="196" y="68"/>
                    </a:lnTo>
                    <a:close/>
                    <a:moveTo>
                      <a:pt x="258" y="68"/>
                    </a:moveTo>
                    <a:lnTo>
                      <a:pt x="222" y="68"/>
                    </a:lnTo>
                    <a:lnTo>
                      <a:pt x="222" y="19"/>
                    </a:lnTo>
                    <a:lnTo>
                      <a:pt x="258" y="19"/>
                    </a:lnTo>
                    <a:lnTo>
                      <a:pt x="258" y="68"/>
                    </a:lnTo>
                    <a:close/>
                    <a:moveTo>
                      <a:pt x="317" y="68"/>
                    </a:moveTo>
                    <a:lnTo>
                      <a:pt x="284" y="68"/>
                    </a:lnTo>
                    <a:lnTo>
                      <a:pt x="284" y="19"/>
                    </a:lnTo>
                    <a:lnTo>
                      <a:pt x="317" y="19"/>
                    </a:lnTo>
                    <a:lnTo>
                      <a:pt x="317" y="68"/>
                    </a:lnTo>
                    <a:close/>
                    <a:moveTo>
                      <a:pt x="378" y="68"/>
                    </a:moveTo>
                    <a:lnTo>
                      <a:pt x="343" y="68"/>
                    </a:lnTo>
                    <a:lnTo>
                      <a:pt x="343" y="19"/>
                    </a:lnTo>
                    <a:lnTo>
                      <a:pt x="378" y="19"/>
                    </a:lnTo>
                    <a:lnTo>
                      <a:pt x="378" y="68"/>
                    </a:lnTo>
                    <a:close/>
                    <a:moveTo>
                      <a:pt x="437" y="68"/>
                    </a:moveTo>
                    <a:lnTo>
                      <a:pt x="404" y="68"/>
                    </a:lnTo>
                    <a:lnTo>
                      <a:pt x="404" y="19"/>
                    </a:lnTo>
                    <a:lnTo>
                      <a:pt x="437" y="19"/>
                    </a:lnTo>
                    <a:lnTo>
                      <a:pt x="437" y="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dirty="0"/>
              </a:p>
            </p:txBody>
          </p:sp>
          <p:sp>
            <p:nvSpPr>
              <p:cNvPr id="812" name="Freeform 811"/>
              <p:cNvSpPr>
                <a:spLocks noChangeAspect="1" noEditPoints="1"/>
              </p:cNvSpPr>
              <p:nvPr/>
            </p:nvSpPr>
            <p:spPr bwMode="gray">
              <a:xfrm>
                <a:off x="-1280" y="1951"/>
                <a:ext cx="721" cy="427"/>
              </a:xfrm>
              <a:custGeom>
                <a:avLst/>
                <a:gdLst>
                  <a:gd name="T0" fmla="*/ 721 w 721"/>
                  <a:gd name="T1" fmla="*/ 255 h 427"/>
                  <a:gd name="T2" fmla="*/ 534 w 721"/>
                  <a:gd name="T3" fmla="*/ 255 h 427"/>
                  <a:gd name="T4" fmla="*/ 534 w 721"/>
                  <a:gd name="T5" fmla="*/ 94 h 427"/>
                  <a:gd name="T6" fmla="*/ 371 w 721"/>
                  <a:gd name="T7" fmla="*/ 205 h 427"/>
                  <a:gd name="T8" fmla="*/ 371 w 721"/>
                  <a:gd name="T9" fmla="*/ 94 h 427"/>
                  <a:gd name="T10" fmla="*/ 208 w 721"/>
                  <a:gd name="T11" fmla="*/ 205 h 427"/>
                  <a:gd name="T12" fmla="*/ 208 w 721"/>
                  <a:gd name="T13" fmla="*/ 0 h 427"/>
                  <a:gd name="T14" fmla="*/ 173 w 721"/>
                  <a:gd name="T15" fmla="*/ 0 h 427"/>
                  <a:gd name="T16" fmla="*/ 173 w 721"/>
                  <a:gd name="T17" fmla="*/ 90 h 427"/>
                  <a:gd name="T18" fmla="*/ 0 w 721"/>
                  <a:gd name="T19" fmla="*/ 205 h 427"/>
                  <a:gd name="T20" fmla="*/ 0 w 721"/>
                  <a:gd name="T21" fmla="*/ 326 h 427"/>
                  <a:gd name="T22" fmla="*/ 499 w 721"/>
                  <a:gd name="T23" fmla="*/ 326 h 427"/>
                  <a:gd name="T24" fmla="*/ 499 w 721"/>
                  <a:gd name="T25" fmla="*/ 427 h 427"/>
                  <a:gd name="T26" fmla="*/ 650 w 721"/>
                  <a:gd name="T27" fmla="*/ 427 h 427"/>
                  <a:gd name="T28" fmla="*/ 650 w 721"/>
                  <a:gd name="T29" fmla="*/ 375 h 427"/>
                  <a:gd name="T30" fmla="*/ 688 w 721"/>
                  <a:gd name="T31" fmla="*/ 375 h 427"/>
                  <a:gd name="T32" fmla="*/ 688 w 721"/>
                  <a:gd name="T33" fmla="*/ 427 h 427"/>
                  <a:gd name="T34" fmla="*/ 721 w 721"/>
                  <a:gd name="T35" fmla="*/ 427 h 427"/>
                  <a:gd name="T36" fmla="*/ 721 w 721"/>
                  <a:gd name="T37" fmla="*/ 255 h 427"/>
                  <a:gd name="T38" fmla="*/ 600 w 721"/>
                  <a:gd name="T39" fmla="*/ 408 h 427"/>
                  <a:gd name="T40" fmla="*/ 532 w 721"/>
                  <a:gd name="T41" fmla="*/ 408 h 427"/>
                  <a:gd name="T42" fmla="*/ 532 w 721"/>
                  <a:gd name="T43" fmla="*/ 357 h 427"/>
                  <a:gd name="T44" fmla="*/ 600 w 721"/>
                  <a:gd name="T45" fmla="*/ 357 h 427"/>
                  <a:gd name="T46" fmla="*/ 600 w 721"/>
                  <a:gd name="T47" fmla="*/ 408 h 4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1" h="427">
                    <a:moveTo>
                      <a:pt x="721" y="255"/>
                    </a:moveTo>
                    <a:lnTo>
                      <a:pt x="534" y="255"/>
                    </a:lnTo>
                    <a:lnTo>
                      <a:pt x="534" y="94"/>
                    </a:lnTo>
                    <a:lnTo>
                      <a:pt x="371" y="205"/>
                    </a:lnTo>
                    <a:lnTo>
                      <a:pt x="371" y="94"/>
                    </a:lnTo>
                    <a:lnTo>
                      <a:pt x="208" y="205"/>
                    </a:lnTo>
                    <a:lnTo>
                      <a:pt x="208" y="0"/>
                    </a:lnTo>
                    <a:lnTo>
                      <a:pt x="173" y="0"/>
                    </a:lnTo>
                    <a:lnTo>
                      <a:pt x="173" y="90"/>
                    </a:lnTo>
                    <a:lnTo>
                      <a:pt x="0" y="205"/>
                    </a:lnTo>
                    <a:lnTo>
                      <a:pt x="0" y="326"/>
                    </a:lnTo>
                    <a:lnTo>
                      <a:pt x="499" y="326"/>
                    </a:lnTo>
                    <a:lnTo>
                      <a:pt x="499" y="427"/>
                    </a:lnTo>
                    <a:lnTo>
                      <a:pt x="650" y="427"/>
                    </a:lnTo>
                    <a:lnTo>
                      <a:pt x="650" y="375"/>
                    </a:lnTo>
                    <a:lnTo>
                      <a:pt x="688" y="375"/>
                    </a:lnTo>
                    <a:lnTo>
                      <a:pt x="688" y="427"/>
                    </a:lnTo>
                    <a:lnTo>
                      <a:pt x="721" y="427"/>
                    </a:lnTo>
                    <a:lnTo>
                      <a:pt x="721" y="255"/>
                    </a:lnTo>
                    <a:close/>
                    <a:moveTo>
                      <a:pt x="600" y="408"/>
                    </a:moveTo>
                    <a:lnTo>
                      <a:pt x="532" y="408"/>
                    </a:lnTo>
                    <a:lnTo>
                      <a:pt x="532" y="357"/>
                    </a:lnTo>
                    <a:lnTo>
                      <a:pt x="600" y="357"/>
                    </a:lnTo>
                    <a:lnTo>
                      <a:pt x="600" y="4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dirty="0"/>
              </a:p>
            </p:txBody>
          </p:sp>
        </p:grpSp>
        <p:sp>
          <p:nvSpPr>
            <p:cNvPr id="806" name="Oval 805"/>
            <p:cNvSpPr/>
            <p:nvPr/>
          </p:nvSpPr>
          <p:spPr>
            <a:xfrm rot="17735927">
              <a:off x="528371" y="2058389"/>
              <a:ext cx="652048" cy="641075"/>
            </a:xfrm>
            <a:prstGeom prst="ellipse">
              <a:avLst/>
            </a:prstGeom>
            <a:noFill/>
            <a:ln w="19050">
              <a:solidFill>
                <a:srgbClr val="DB536A"/>
              </a:solidFill>
              <a:prstDash val="dash"/>
            </a:ln>
            <a:extLst/>
          </p:spPr>
          <p:txBody>
            <a:bodyPr rot="0" spcFirstLastPara="0" vertOverflow="overflow" horzOverflow="overflow" vert="horz" wrap="square" lIns="101835" tIns="50917" rIns="101835" bIns="50917" numCol="1" spcCol="0" rtlCol="0" fromWordArt="0" anchor="ctr" anchorCtr="0" forceAA="0" compatLnSpc="1">
              <a:prstTxWarp prst="textNoShape">
                <a:avLst/>
              </a:prstTxWarp>
              <a:noAutofit/>
            </a:bodyPr>
            <a:lstStyle/>
            <a:p>
              <a:pPr algn="ctr"/>
              <a:endParaRPr lang="en-GB" dirty="0" smtClean="0">
                <a:solidFill>
                  <a:srgbClr val="000000"/>
                </a:solidFill>
              </a:endParaRPr>
            </a:p>
          </p:txBody>
        </p:sp>
      </p:grpSp>
      <p:pic>
        <p:nvPicPr>
          <p:cNvPr id="813" name="Picture 81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708806" y="5802448"/>
            <a:ext cx="386970" cy="386970"/>
          </a:xfrm>
          <a:prstGeom prst="rect">
            <a:avLst/>
          </a:prstGeom>
        </p:spPr>
      </p:pic>
      <p:cxnSp>
        <p:nvCxnSpPr>
          <p:cNvPr id="815" name="Straight Connector 814"/>
          <p:cNvCxnSpPr>
            <a:stCxn id="416" idx="1"/>
            <a:endCxn id="806" idx="5"/>
          </p:cNvCxnSpPr>
          <p:nvPr/>
        </p:nvCxnSpPr>
        <p:spPr>
          <a:xfrm flipH="1">
            <a:off x="1190335" y="5514340"/>
            <a:ext cx="746127" cy="37161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xmlns="" val="3439318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dirty="0">
                <a:solidFill>
                  <a:schemeClr val="accent5"/>
                </a:solidFill>
              </a:rPr>
              <a:t>SEBI Guidelines on municipal bonds: Which ULB can issue Municipal bonds</a:t>
            </a:r>
            <a:r>
              <a:rPr lang="en-US" dirty="0" smtClean="0">
                <a:solidFill>
                  <a:schemeClr val="accent5"/>
                </a:solidFill>
              </a:rPr>
              <a:t>? (1/2)</a:t>
            </a:r>
            <a:endParaRPr lang="en-US" dirty="0">
              <a:solidFill>
                <a:schemeClr val="accent5"/>
              </a:solidFill>
            </a:endParaRPr>
          </a:p>
        </p:txBody>
      </p:sp>
      <p:cxnSp>
        <p:nvCxnSpPr>
          <p:cNvPr id="11" name="Straight Connector 10"/>
          <p:cNvCxnSpPr/>
          <p:nvPr/>
        </p:nvCxnSpPr>
        <p:spPr>
          <a:xfrm flipV="1">
            <a:off x="1760762" y="1205923"/>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sp>
        <p:nvSpPr>
          <p:cNvPr id="3" name="Rectangle 2"/>
          <p:cNvSpPr/>
          <p:nvPr/>
        </p:nvSpPr>
        <p:spPr>
          <a:xfrm>
            <a:off x="381000" y="1560501"/>
            <a:ext cx="8615101" cy="646331"/>
          </a:xfrm>
          <a:prstGeom prst="rect">
            <a:avLst/>
          </a:prstGeom>
        </p:spPr>
        <p:txBody>
          <a:bodyPr wrap="square">
            <a:spAutoFit/>
          </a:bodyPr>
          <a:lstStyle/>
          <a:p>
            <a:r>
              <a:rPr lang="en-US" sz="1800" b="1" dirty="0">
                <a:latin typeface="+mj-lt"/>
              </a:rPr>
              <a:t>As per the SEBI Regulations, 2015, a municipality or a Corporate Municipal Entity (CME) should meet certain conditions such as :</a:t>
            </a:r>
          </a:p>
        </p:txBody>
      </p:sp>
      <p:sp>
        <p:nvSpPr>
          <p:cNvPr id="12" name="Rectangle 11"/>
          <p:cNvSpPr/>
          <p:nvPr/>
        </p:nvSpPr>
        <p:spPr>
          <a:xfrm>
            <a:off x="1175349" y="2307813"/>
            <a:ext cx="6854952" cy="307777"/>
          </a:xfrm>
          <a:prstGeom prst="rect">
            <a:avLst/>
          </a:prstGeom>
          <a:solidFill>
            <a:schemeClr val="tx2"/>
          </a:solidFill>
        </p:spPr>
        <p:txBody>
          <a:bodyPr wrap="square">
            <a:spAutoFit/>
          </a:bodyPr>
          <a:lstStyle/>
          <a:p>
            <a:r>
              <a:rPr lang="en-GB" sz="1400" b="1" dirty="0">
                <a:solidFill>
                  <a:schemeClr val="bg2"/>
                </a:solidFill>
                <a:latin typeface="+mj-lt"/>
              </a:rPr>
              <a:t> </a:t>
            </a:r>
            <a:r>
              <a:rPr lang="en-GB" sz="1400" b="1" dirty="0" smtClean="0">
                <a:solidFill>
                  <a:schemeClr val="bg2"/>
                </a:solidFill>
                <a:latin typeface="+mj-lt"/>
              </a:rPr>
              <a:t>No Negative Net Worth </a:t>
            </a:r>
            <a:endParaRPr lang="en-GB" sz="1400" b="1" dirty="0">
              <a:solidFill>
                <a:schemeClr val="bg2"/>
              </a:solidFill>
              <a:latin typeface="+mj-lt"/>
            </a:endParaRPr>
          </a:p>
        </p:txBody>
      </p:sp>
      <p:sp>
        <p:nvSpPr>
          <p:cNvPr id="14" name="Flowchart: Connector 13"/>
          <p:cNvSpPr/>
          <p:nvPr/>
        </p:nvSpPr>
        <p:spPr>
          <a:xfrm>
            <a:off x="466725" y="2195001"/>
            <a:ext cx="533400" cy="533400"/>
          </a:xfrm>
          <a:prstGeom prst="flowChartConnector">
            <a:avLst/>
          </a:prstGeom>
          <a:solidFill>
            <a:schemeClr val="tx2"/>
          </a:solidFill>
          <a:ln>
            <a:solidFill>
              <a:schemeClr val="bg1"/>
            </a:solidFill>
          </a:ln>
        </p:spPr>
        <p:txBody>
          <a:bodyPr vert="horz" wrap="square" lIns="0" tIns="0" rIns="0" bIns="0" rtlCol="0" anchor="ctr">
            <a:noAutofit/>
          </a:bodyPr>
          <a:lstStyle/>
          <a:p>
            <a:pPr algn="ctr"/>
            <a:r>
              <a:rPr lang="en-US" sz="1800" b="1" dirty="0">
                <a:solidFill>
                  <a:schemeClr val="bg1"/>
                </a:solidFill>
                <a:latin typeface="+mj-lt"/>
              </a:rPr>
              <a:t>1</a:t>
            </a:r>
            <a:endParaRPr lang="en-GB" sz="1800" b="1" dirty="0">
              <a:solidFill>
                <a:schemeClr val="bg1"/>
              </a:solidFill>
              <a:latin typeface="+mj-lt"/>
            </a:endParaRPr>
          </a:p>
        </p:txBody>
      </p:sp>
      <p:sp>
        <p:nvSpPr>
          <p:cNvPr id="2" name="Rectangle 1"/>
          <p:cNvSpPr/>
          <p:nvPr/>
        </p:nvSpPr>
        <p:spPr>
          <a:xfrm>
            <a:off x="1175349" y="2651393"/>
            <a:ext cx="7025676" cy="699422"/>
          </a:xfrm>
          <a:prstGeom prst="rect">
            <a:avLst/>
          </a:prstGeom>
        </p:spPr>
        <p:txBody>
          <a:bodyPr wrap="square">
            <a:spAutoFit/>
          </a:bodyPr>
          <a:lstStyle/>
          <a:p>
            <a:pPr algn="just">
              <a:lnSpc>
                <a:spcPct val="150000"/>
              </a:lnSpc>
            </a:pPr>
            <a:r>
              <a:rPr lang="en-US" sz="1400" dirty="0" smtClean="0">
                <a:latin typeface="+mj-lt"/>
              </a:rPr>
              <a:t>The </a:t>
            </a:r>
            <a:r>
              <a:rPr lang="en-US" sz="1400" dirty="0">
                <a:latin typeface="+mj-lt"/>
              </a:rPr>
              <a:t>ULB should not have negative net worth in any of three immediately preceding financial years.</a:t>
            </a:r>
          </a:p>
        </p:txBody>
      </p:sp>
      <p:sp>
        <p:nvSpPr>
          <p:cNvPr id="15" name="Rectangle 14"/>
          <p:cNvSpPr/>
          <p:nvPr/>
        </p:nvSpPr>
        <p:spPr>
          <a:xfrm>
            <a:off x="1175349" y="3513731"/>
            <a:ext cx="6854952" cy="307777"/>
          </a:xfrm>
          <a:prstGeom prst="rect">
            <a:avLst/>
          </a:prstGeom>
          <a:solidFill>
            <a:schemeClr val="tx2"/>
          </a:solidFill>
        </p:spPr>
        <p:txBody>
          <a:bodyPr wrap="square">
            <a:spAutoFit/>
          </a:bodyPr>
          <a:lstStyle/>
          <a:p>
            <a:r>
              <a:rPr lang="en-GB" sz="1400" b="1" dirty="0">
                <a:solidFill>
                  <a:schemeClr val="bg2"/>
                </a:solidFill>
                <a:latin typeface="+mj-lt"/>
              </a:rPr>
              <a:t> </a:t>
            </a:r>
            <a:r>
              <a:rPr lang="en-GB" sz="1400" b="1" dirty="0" smtClean="0">
                <a:solidFill>
                  <a:schemeClr val="bg2"/>
                </a:solidFill>
                <a:latin typeface="+mj-lt"/>
              </a:rPr>
              <a:t>Non- Default</a:t>
            </a:r>
            <a:endParaRPr lang="en-GB" sz="1400" b="1" dirty="0">
              <a:solidFill>
                <a:schemeClr val="bg2"/>
              </a:solidFill>
              <a:latin typeface="+mj-lt"/>
            </a:endParaRPr>
          </a:p>
        </p:txBody>
      </p:sp>
      <p:sp>
        <p:nvSpPr>
          <p:cNvPr id="16" name="Flowchart: Connector 15"/>
          <p:cNvSpPr/>
          <p:nvPr/>
        </p:nvSpPr>
        <p:spPr>
          <a:xfrm>
            <a:off x="466725" y="3400919"/>
            <a:ext cx="533400" cy="533400"/>
          </a:xfrm>
          <a:prstGeom prst="flowChartConnector">
            <a:avLst/>
          </a:prstGeom>
          <a:solidFill>
            <a:schemeClr val="tx2"/>
          </a:solidFill>
          <a:ln>
            <a:solidFill>
              <a:schemeClr val="bg1"/>
            </a:solidFill>
          </a:ln>
        </p:spPr>
        <p:txBody>
          <a:bodyPr vert="horz" wrap="square" lIns="0" tIns="0" rIns="0" bIns="0" rtlCol="0" anchor="ctr">
            <a:noAutofit/>
          </a:bodyPr>
          <a:lstStyle/>
          <a:p>
            <a:pPr algn="ctr"/>
            <a:r>
              <a:rPr lang="en-GB" sz="1800" b="1" dirty="0" smtClean="0">
                <a:solidFill>
                  <a:schemeClr val="bg1"/>
                </a:solidFill>
                <a:latin typeface="+mj-lt"/>
              </a:rPr>
              <a:t>2</a:t>
            </a:r>
            <a:endParaRPr lang="en-GB" sz="1800" b="1" dirty="0">
              <a:solidFill>
                <a:schemeClr val="bg1"/>
              </a:solidFill>
              <a:latin typeface="+mj-lt"/>
            </a:endParaRPr>
          </a:p>
        </p:txBody>
      </p:sp>
      <p:sp>
        <p:nvSpPr>
          <p:cNvPr id="17" name="Rectangle 16"/>
          <p:cNvSpPr/>
          <p:nvPr/>
        </p:nvSpPr>
        <p:spPr>
          <a:xfrm>
            <a:off x="1175349" y="3857311"/>
            <a:ext cx="7025676" cy="699422"/>
          </a:xfrm>
          <a:prstGeom prst="rect">
            <a:avLst/>
          </a:prstGeom>
        </p:spPr>
        <p:txBody>
          <a:bodyPr wrap="square">
            <a:spAutoFit/>
          </a:bodyPr>
          <a:lstStyle/>
          <a:p>
            <a:pPr algn="just">
              <a:lnSpc>
                <a:spcPct val="150000"/>
              </a:lnSpc>
            </a:pPr>
            <a:r>
              <a:rPr lang="en-US" sz="1400" dirty="0">
                <a:latin typeface="+mj-lt"/>
              </a:rPr>
              <a:t>The municipality should not have defaulted in repayment of debt securities or loans obtained from banks or financial institutions during the last 365 days.</a:t>
            </a:r>
          </a:p>
        </p:txBody>
      </p:sp>
      <p:sp>
        <p:nvSpPr>
          <p:cNvPr id="21" name="Rectangle 20"/>
          <p:cNvSpPr/>
          <p:nvPr/>
        </p:nvSpPr>
        <p:spPr>
          <a:xfrm>
            <a:off x="1175349" y="4840001"/>
            <a:ext cx="6854952" cy="307777"/>
          </a:xfrm>
          <a:prstGeom prst="rect">
            <a:avLst/>
          </a:prstGeom>
          <a:solidFill>
            <a:schemeClr val="tx2"/>
          </a:solidFill>
        </p:spPr>
        <p:txBody>
          <a:bodyPr wrap="square">
            <a:spAutoFit/>
          </a:bodyPr>
          <a:lstStyle/>
          <a:p>
            <a:r>
              <a:rPr lang="en-GB" sz="1400" b="1" dirty="0">
                <a:solidFill>
                  <a:schemeClr val="bg2"/>
                </a:solidFill>
                <a:latin typeface="+mj-lt"/>
              </a:rPr>
              <a:t> </a:t>
            </a:r>
            <a:r>
              <a:rPr lang="en-GB" sz="1400" b="1" dirty="0" smtClean="0">
                <a:solidFill>
                  <a:schemeClr val="bg2"/>
                </a:solidFill>
                <a:latin typeface="+mj-lt"/>
              </a:rPr>
              <a:t>No Wilful Defaulter</a:t>
            </a:r>
            <a:endParaRPr lang="en-GB" sz="1400" b="1" dirty="0">
              <a:solidFill>
                <a:schemeClr val="bg2"/>
              </a:solidFill>
              <a:latin typeface="+mj-lt"/>
            </a:endParaRPr>
          </a:p>
        </p:txBody>
      </p:sp>
      <p:sp>
        <p:nvSpPr>
          <p:cNvPr id="22" name="Flowchart: Connector 21"/>
          <p:cNvSpPr/>
          <p:nvPr/>
        </p:nvSpPr>
        <p:spPr>
          <a:xfrm>
            <a:off x="466725" y="4727189"/>
            <a:ext cx="533400" cy="533400"/>
          </a:xfrm>
          <a:prstGeom prst="flowChartConnector">
            <a:avLst/>
          </a:prstGeom>
          <a:solidFill>
            <a:schemeClr val="tx2"/>
          </a:solidFill>
          <a:ln>
            <a:solidFill>
              <a:schemeClr val="bg1"/>
            </a:solidFill>
          </a:ln>
        </p:spPr>
        <p:txBody>
          <a:bodyPr vert="horz" wrap="square" lIns="0" tIns="0" rIns="0" bIns="0" rtlCol="0" anchor="ctr">
            <a:noAutofit/>
          </a:bodyPr>
          <a:lstStyle/>
          <a:p>
            <a:pPr algn="ctr"/>
            <a:r>
              <a:rPr lang="en-GB" sz="1800" b="1" dirty="0" smtClean="0">
                <a:solidFill>
                  <a:schemeClr val="bg1"/>
                </a:solidFill>
                <a:latin typeface="+mj-lt"/>
              </a:rPr>
              <a:t>3</a:t>
            </a:r>
            <a:endParaRPr lang="en-GB" sz="1800" b="1" dirty="0">
              <a:solidFill>
                <a:schemeClr val="bg1"/>
              </a:solidFill>
              <a:latin typeface="+mj-lt"/>
            </a:endParaRPr>
          </a:p>
        </p:txBody>
      </p:sp>
      <p:sp>
        <p:nvSpPr>
          <p:cNvPr id="23" name="Rectangle 22"/>
          <p:cNvSpPr/>
          <p:nvPr/>
        </p:nvSpPr>
        <p:spPr>
          <a:xfrm>
            <a:off x="1175349" y="5183581"/>
            <a:ext cx="7025676" cy="1345625"/>
          </a:xfrm>
          <a:prstGeom prst="rect">
            <a:avLst/>
          </a:prstGeom>
        </p:spPr>
        <p:txBody>
          <a:bodyPr wrap="square">
            <a:spAutoFit/>
          </a:bodyPr>
          <a:lstStyle/>
          <a:p>
            <a:pPr algn="just">
              <a:lnSpc>
                <a:spcPct val="150000"/>
              </a:lnSpc>
            </a:pPr>
            <a:r>
              <a:rPr lang="en-US" sz="1400" dirty="0">
                <a:latin typeface="+mj-lt"/>
              </a:rPr>
              <a:t>The corporate municipal entity, its promoter, group company or director(s), should not have been named in the list of the willful defaulters published by the RBI or should not have defaulted of payment of interest or repayment of principal amount in respect of debt instruments issued by it to the public, if any.</a:t>
            </a:r>
          </a:p>
        </p:txBody>
      </p:sp>
    </p:spTree>
    <p:extLst>
      <p:ext uri="{BB962C8B-B14F-4D97-AF65-F5344CB8AC3E}">
        <p14:creationId xmlns:p14="http://schemas.microsoft.com/office/powerpoint/2010/main" xmlns="" val="3302971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dirty="0">
                <a:solidFill>
                  <a:schemeClr val="accent5"/>
                </a:solidFill>
              </a:rPr>
              <a:t>SEBI Guidelines on municipal bonds: Which ULB can issue Municipal bonds</a:t>
            </a:r>
            <a:r>
              <a:rPr lang="en-US" dirty="0" smtClean="0">
                <a:solidFill>
                  <a:schemeClr val="accent5"/>
                </a:solidFill>
              </a:rPr>
              <a:t>? (2/2)</a:t>
            </a:r>
            <a:endParaRPr lang="en-US" dirty="0">
              <a:solidFill>
                <a:schemeClr val="accent5"/>
              </a:solidFill>
            </a:endParaRPr>
          </a:p>
        </p:txBody>
      </p:sp>
      <p:cxnSp>
        <p:nvCxnSpPr>
          <p:cNvPr id="11" name="Straight Connector 10"/>
          <p:cNvCxnSpPr/>
          <p:nvPr/>
        </p:nvCxnSpPr>
        <p:spPr>
          <a:xfrm flipV="1">
            <a:off x="1760762" y="1205923"/>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sp>
        <p:nvSpPr>
          <p:cNvPr id="6" name="Rectangle 5"/>
          <p:cNvSpPr/>
          <p:nvPr/>
        </p:nvSpPr>
        <p:spPr>
          <a:xfrm>
            <a:off x="1346073" y="1602963"/>
            <a:ext cx="6854952" cy="307777"/>
          </a:xfrm>
          <a:prstGeom prst="rect">
            <a:avLst/>
          </a:prstGeom>
          <a:solidFill>
            <a:schemeClr val="tx2"/>
          </a:solidFill>
        </p:spPr>
        <p:txBody>
          <a:bodyPr wrap="square">
            <a:spAutoFit/>
          </a:bodyPr>
          <a:lstStyle/>
          <a:p>
            <a:r>
              <a:rPr lang="en-GB" sz="1400" b="1" dirty="0">
                <a:solidFill>
                  <a:schemeClr val="bg2"/>
                </a:solidFill>
                <a:latin typeface="+mj-lt"/>
              </a:rPr>
              <a:t> </a:t>
            </a:r>
            <a:r>
              <a:rPr lang="en-GB" sz="1400" b="1" dirty="0" smtClean="0">
                <a:solidFill>
                  <a:schemeClr val="bg2"/>
                </a:solidFill>
                <a:latin typeface="+mj-lt"/>
              </a:rPr>
              <a:t>Mandatory Ratings</a:t>
            </a:r>
            <a:endParaRPr lang="en-GB" sz="1400" b="1" dirty="0">
              <a:solidFill>
                <a:schemeClr val="bg2"/>
              </a:solidFill>
              <a:latin typeface="+mj-lt"/>
            </a:endParaRPr>
          </a:p>
        </p:txBody>
      </p:sp>
      <p:sp>
        <p:nvSpPr>
          <p:cNvPr id="7" name="Flowchart: Connector 6"/>
          <p:cNvSpPr/>
          <p:nvPr/>
        </p:nvSpPr>
        <p:spPr>
          <a:xfrm>
            <a:off x="637449" y="1490151"/>
            <a:ext cx="533400" cy="533400"/>
          </a:xfrm>
          <a:prstGeom prst="flowChartConnector">
            <a:avLst/>
          </a:prstGeom>
          <a:solidFill>
            <a:schemeClr val="tx2"/>
          </a:solidFill>
          <a:ln>
            <a:solidFill>
              <a:schemeClr val="bg1"/>
            </a:solidFill>
          </a:ln>
        </p:spPr>
        <p:txBody>
          <a:bodyPr vert="horz" wrap="square" lIns="0" tIns="0" rIns="0" bIns="0" rtlCol="0" anchor="ctr">
            <a:noAutofit/>
          </a:bodyPr>
          <a:lstStyle/>
          <a:p>
            <a:pPr algn="ctr"/>
            <a:r>
              <a:rPr lang="en-GB" sz="1800" b="1" dirty="0" smtClean="0">
                <a:solidFill>
                  <a:schemeClr val="bg1"/>
                </a:solidFill>
                <a:latin typeface="+mj-lt"/>
              </a:rPr>
              <a:t>4</a:t>
            </a:r>
            <a:endParaRPr lang="en-GB" sz="1800" b="1" dirty="0">
              <a:solidFill>
                <a:schemeClr val="bg1"/>
              </a:solidFill>
              <a:latin typeface="+mj-lt"/>
            </a:endParaRPr>
          </a:p>
        </p:txBody>
      </p:sp>
      <p:sp>
        <p:nvSpPr>
          <p:cNvPr id="8" name="Rectangle 7"/>
          <p:cNvSpPr/>
          <p:nvPr/>
        </p:nvSpPr>
        <p:spPr>
          <a:xfrm>
            <a:off x="1346073" y="1946543"/>
            <a:ext cx="7025676" cy="1021883"/>
          </a:xfrm>
          <a:prstGeom prst="rect">
            <a:avLst/>
          </a:prstGeom>
        </p:spPr>
        <p:txBody>
          <a:bodyPr wrap="square">
            <a:spAutoFit/>
          </a:bodyPr>
          <a:lstStyle/>
          <a:p>
            <a:pPr algn="just">
              <a:lnSpc>
                <a:spcPct val="150000"/>
              </a:lnSpc>
            </a:pPr>
            <a:r>
              <a:rPr lang="en-US" sz="1400" dirty="0">
                <a:latin typeface="+mj-lt"/>
              </a:rPr>
              <a:t>SEBI instructs that municipal bonds should have mandatory ratings above investment grade for pubic issue. Financial institutions including banks should be appointed as monetary agencies.</a:t>
            </a:r>
          </a:p>
        </p:txBody>
      </p:sp>
      <p:sp>
        <p:nvSpPr>
          <p:cNvPr id="9" name="Rectangle 8"/>
          <p:cNvSpPr/>
          <p:nvPr/>
        </p:nvSpPr>
        <p:spPr>
          <a:xfrm>
            <a:off x="1346073" y="3290353"/>
            <a:ext cx="6854952" cy="307777"/>
          </a:xfrm>
          <a:prstGeom prst="rect">
            <a:avLst/>
          </a:prstGeom>
          <a:solidFill>
            <a:schemeClr val="tx2"/>
          </a:solidFill>
        </p:spPr>
        <p:txBody>
          <a:bodyPr wrap="square">
            <a:spAutoFit/>
          </a:bodyPr>
          <a:lstStyle/>
          <a:p>
            <a:r>
              <a:rPr lang="en-GB" sz="1400" b="1" dirty="0" smtClean="0">
                <a:solidFill>
                  <a:schemeClr val="bg2"/>
                </a:solidFill>
                <a:latin typeface="+mj-lt"/>
              </a:rPr>
              <a:t>Exemptions received from SEBI</a:t>
            </a:r>
            <a:endParaRPr lang="en-GB" sz="1400" b="1" dirty="0">
              <a:solidFill>
                <a:schemeClr val="bg2"/>
              </a:solidFill>
              <a:latin typeface="+mj-lt"/>
            </a:endParaRPr>
          </a:p>
        </p:txBody>
      </p:sp>
      <p:sp>
        <p:nvSpPr>
          <p:cNvPr id="10" name="Flowchart: Connector 9"/>
          <p:cNvSpPr/>
          <p:nvPr/>
        </p:nvSpPr>
        <p:spPr>
          <a:xfrm>
            <a:off x="664745" y="3140225"/>
            <a:ext cx="533400" cy="533400"/>
          </a:xfrm>
          <a:prstGeom prst="flowChartConnector">
            <a:avLst/>
          </a:prstGeom>
          <a:solidFill>
            <a:schemeClr val="tx2"/>
          </a:solidFill>
          <a:ln>
            <a:solidFill>
              <a:schemeClr val="bg1"/>
            </a:solidFill>
          </a:ln>
        </p:spPr>
        <p:txBody>
          <a:bodyPr vert="horz" wrap="square" lIns="0" tIns="0" rIns="0" bIns="0" rtlCol="0" anchor="ctr">
            <a:noAutofit/>
          </a:bodyPr>
          <a:lstStyle/>
          <a:p>
            <a:pPr algn="ctr"/>
            <a:r>
              <a:rPr lang="en-GB" sz="1800" b="1" dirty="0" smtClean="0">
                <a:solidFill>
                  <a:schemeClr val="bg1"/>
                </a:solidFill>
                <a:latin typeface="+mj-lt"/>
              </a:rPr>
              <a:t>5</a:t>
            </a:r>
            <a:endParaRPr lang="en-GB" sz="1800" b="1" dirty="0">
              <a:solidFill>
                <a:schemeClr val="bg1"/>
              </a:solidFill>
              <a:latin typeface="+mj-lt"/>
            </a:endParaRPr>
          </a:p>
        </p:txBody>
      </p:sp>
      <p:sp>
        <p:nvSpPr>
          <p:cNvPr id="12" name="Rectangle 11"/>
          <p:cNvSpPr/>
          <p:nvPr/>
        </p:nvSpPr>
        <p:spPr>
          <a:xfrm>
            <a:off x="1346073" y="3768480"/>
            <a:ext cx="7025676" cy="1708160"/>
          </a:xfrm>
          <a:prstGeom prst="rect">
            <a:avLst/>
          </a:prstGeom>
        </p:spPr>
        <p:txBody>
          <a:bodyPr wrap="square">
            <a:spAutoFit/>
          </a:bodyPr>
          <a:lstStyle/>
          <a:p>
            <a:pPr algn="just">
              <a:lnSpc>
                <a:spcPct val="150000"/>
              </a:lnSpc>
            </a:pPr>
            <a:r>
              <a:rPr lang="en-US" sz="1400" dirty="0" smtClean="0">
                <a:latin typeface="+mj-lt"/>
              </a:rPr>
              <a:t>Audited financial results for immediate preceding 3 years were asked against which following exemption was given:-</a:t>
            </a:r>
          </a:p>
          <a:p>
            <a:pPr algn="just">
              <a:lnSpc>
                <a:spcPct val="150000"/>
              </a:lnSpc>
            </a:pPr>
            <a:r>
              <a:rPr lang="en-US" sz="1400" dirty="0" smtClean="0">
                <a:latin typeface="+mj-lt"/>
              </a:rPr>
              <a:t>Any issuer proposing to issue debt  securities, in FY 2017-18 shall submit:- Audited accounts  for the FY 2013-14, 2014-15 and 2015-16 in the information memorandum to the stock exchanges,.</a:t>
            </a:r>
            <a:endParaRPr lang="en-US" sz="1400" dirty="0">
              <a:latin typeface="+mj-lt"/>
            </a:endParaRPr>
          </a:p>
        </p:txBody>
      </p:sp>
    </p:spTree>
    <p:extLst>
      <p:ext uri="{BB962C8B-B14F-4D97-AF65-F5344CB8AC3E}">
        <p14:creationId xmlns:p14="http://schemas.microsoft.com/office/powerpoint/2010/main" xmlns="" val="2233063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dirty="0" smtClean="0">
                <a:solidFill>
                  <a:schemeClr val="accent5"/>
                </a:solidFill>
              </a:rPr>
              <a:t>Challenges while Issuing </a:t>
            </a:r>
            <a:r>
              <a:rPr lang="en-US" dirty="0">
                <a:solidFill>
                  <a:schemeClr val="accent5"/>
                </a:solidFill>
              </a:rPr>
              <a:t>Municipal Bonds</a:t>
            </a:r>
          </a:p>
        </p:txBody>
      </p:sp>
      <p:cxnSp>
        <p:nvCxnSpPr>
          <p:cNvPr id="11" name="Straight Connector 10"/>
          <p:cNvCxnSpPr/>
          <p:nvPr/>
        </p:nvCxnSpPr>
        <p:spPr>
          <a:xfrm flipV="1">
            <a:off x="1760762" y="1205923"/>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619125" y="2066925"/>
            <a:ext cx="914400" cy="914400"/>
          </a:xfrm>
          <a:prstGeom prst="rect">
            <a:avLst/>
          </a:prstGeom>
          <a:noFill/>
        </p:spPr>
        <p:txBody>
          <a:bodyPr wrap="none" lIns="0" tIns="0" rIns="0" bIns="0" rtlCol="0">
            <a:noAutofit/>
          </a:bodyPr>
          <a:lstStyle/>
          <a:p>
            <a:pPr indent="-274320">
              <a:spcAft>
                <a:spcPts val="900"/>
              </a:spcAft>
            </a:pPr>
            <a:endParaRPr lang="en-US" sz="2000" dirty="0" smtClean="0">
              <a:latin typeface="Georgia" pitchFamily="18" charset="0"/>
            </a:endParaRPr>
          </a:p>
          <a:p>
            <a:pPr indent="-274320">
              <a:spcAft>
                <a:spcPts val="900"/>
              </a:spcAft>
            </a:pPr>
            <a:r>
              <a:rPr lang="en-US" sz="2000" dirty="0" smtClean="0">
                <a:latin typeface="Georgia" pitchFamily="18" charset="0"/>
              </a:rPr>
              <a:t> </a:t>
            </a:r>
          </a:p>
          <a:p>
            <a:pPr indent="-274320">
              <a:spcAft>
                <a:spcPts val="900"/>
              </a:spcAft>
            </a:pPr>
            <a:r>
              <a:rPr lang="en-US" sz="2000" dirty="0" smtClean="0">
                <a:latin typeface="Georgia" pitchFamily="18" charset="0"/>
              </a:rPr>
              <a:t>  </a:t>
            </a:r>
          </a:p>
          <a:p>
            <a:pPr indent="-274320">
              <a:spcAft>
                <a:spcPts val="900"/>
              </a:spcAft>
            </a:pPr>
            <a:endParaRPr lang="en-US" sz="2000" dirty="0" smtClean="0">
              <a:latin typeface="Georgia" pitchFamily="18" charset="0"/>
            </a:endParaRPr>
          </a:p>
          <a:p>
            <a:pPr indent="-274320">
              <a:spcAft>
                <a:spcPts val="900"/>
              </a:spcAft>
            </a:pPr>
            <a:r>
              <a:rPr lang="en-US" sz="2000" dirty="0" smtClean="0">
                <a:latin typeface="Georgia" pitchFamily="18" charset="0"/>
              </a:rPr>
              <a:t> </a:t>
            </a:r>
          </a:p>
        </p:txBody>
      </p:sp>
      <p:graphicFrame>
        <p:nvGraphicFramePr>
          <p:cNvPr id="3" name="Diagram 2"/>
          <p:cNvGraphicFramePr/>
          <p:nvPr>
            <p:extLst>
              <p:ext uri="{D42A27DB-BD31-4B8C-83A1-F6EECF244321}">
                <p14:modId xmlns:p14="http://schemas.microsoft.com/office/powerpoint/2010/main" xmlns="" val="1856979524"/>
              </p:ext>
            </p:extLst>
          </p:nvPr>
        </p:nvGraphicFramePr>
        <p:xfrm>
          <a:off x="619125" y="1726674"/>
          <a:ext cx="7724775" cy="4197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28594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dirty="0">
                <a:solidFill>
                  <a:schemeClr val="accent5"/>
                </a:solidFill>
              </a:rPr>
              <a:t>Process of Issuing</a:t>
            </a:r>
            <a:r>
              <a:rPr lang="en-US" dirty="0" smtClean="0">
                <a:solidFill>
                  <a:schemeClr val="accent5"/>
                </a:solidFill>
              </a:rPr>
              <a:t> Municipal </a:t>
            </a:r>
            <a:r>
              <a:rPr lang="en-US" dirty="0">
                <a:solidFill>
                  <a:schemeClr val="accent5"/>
                </a:solidFill>
              </a:rPr>
              <a:t>Bonds</a:t>
            </a:r>
          </a:p>
        </p:txBody>
      </p:sp>
      <p:cxnSp>
        <p:nvCxnSpPr>
          <p:cNvPr id="11" name="Straight Connector 10"/>
          <p:cNvCxnSpPr/>
          <p:nvPr/>
        </p:nvCxnSpPr>
        <p:spPr>
          <a:xfrm flipV="1">
            <a:off x="1760762" y="1205923"/>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sp>
        <p:nvSpPr>
          <p:cNvPr id="5" name="Pentagon 4"/>
          <p:cNvSpPr/>
          <p:nvPr/>
        </p:nvSpPr>
        <p:spPr bwMode="ltGray">
          <a:xfrm>
            <a:off x="411290" y="1797283"/>
            <a:ext cx="1575039" cy="746974"/>
          </a:xfrm>
          <a:prstGeom prst="homePlat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Georgia" pitchFamily="18" charset="0"/>
              </a:rPr>
              <a:t>Phase - I</a:t>
            </a:r>
          </a:p>
        </p:txBody>
      </p:sp>
      <p:sp>
        <p:nvSpPr>
          <p:cNvPr id="6" name="Rounded Rectangle 5"/>
          <p:cNvSpPr/>
          <p:nvPr/>
        </p:nvSpPr>
        <p:spPr bwMode="ltGray">
          <a:xfrm>
            <a:off x="2066496" y="1802704"/>
            <a:ext cx="6629557" cy="770128"/>
          </a:xfrm>
          <a:prstGeom prst="round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latin typeface="+mj-lt"/>
                <a:cs typeface="Arial" charset="0"/>
              </a:rPr>
              <a:t>Appointment of Intermediaries</a:t>
            </a:r>
            <a:endParaRPr lang="en-US" sz="1600" dirty="0" smtClean="0">
              <a:solidFill>
                <a:schemeClr val="tx1"/>
              </a:solidFill>
              <a:latin typeface="+mj-lt"/>
            </a:endParaRPr>
          </a:p>
        </p:txBody>
      </p:sp>
      <p:sp>
        <p:nvSpPr>
          <p:cNvPr id="7" name="Pentagon 6"/>
          <p:cNvSpPr/>
          <p:nvPr/>
        </p:nvSpPr>
        <p:spPr bwMode="ltGray">
          <a:xfrm>
            <a:off x="411290" y="2840142"/>
            <a:ext cx="1575039" cy="746974"/>
          </a:xfrm>
          <a:prstGeom prst="homePlat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Georgia" pitchFamily="18" charset="0"/>
              </a:rPr>
              <a:t>Phase - II</a:t>
            </a:r>
          </a:p>
        </p:txBody>
      </p:sp>
      <p:sp>
        <p:nvSpPr>
          <p:cNvPr id="8" name="Rounded Rectangle 7"/>
          <p:cNvSpPr/>
          <p:nvPr/>
        </p:nvSpPr>
        <p:spPr bwMode="ltGray">
          <a:xfrm>
            <a:off x="2066496" y="2845563"/>
            <a:ext cx="6629557" cy="770128"/>
          </a:xfrm>
          <a:prstGeom prst="round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latin typeface="+mj-lt"/>
                <a:cs typeface="Arial" charset="0"/>
              </a:rPr>
              <a:t>Preparation of Information Memorandum  and Structuring of the Instrument</a:t>
            </a:r>
          </a:p>
        </p:txBody>
      </p:sp>
      <p:sp>
        <p:nvSpPr>
          <p:cNvPr id="10" name="Pentagon 9"/>
          <p:cNvSpPr/>
          <p:nvPr/>
        </p:nvSpPr>
        <p:spPr bwMode="ltGray">
          <a:xfrm>
            <a:off x="411290" y="3889584"/>
            <a:ext cx="1575039" cy="746974"/>
          </a:xfrm>
          <a:prstGeom prst="homePlat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Georgia" pitchFamily="18" charset="0"/>
              </a:rPr>
              <a:t>Phase - III</a:t>
            </a:r>
          </a:p>
        </p:txBody>
      </p:sp>
      <p:sp>
        <p:nvSpPr>
          <p:cNvPr id="12" name="Rounded Rectangle 11"/>
          <p:cNvSpPr/>
          <p:nvPr/>
        </p:nvSpPr>
        <p:spPr bwMode="ltGray">
          <a:xfrm>
            <a:off x="2066496" y="3895005"/>
            <a:ext cx="6629557" cy="770128"/>
          </a:xfrm>
          <a:prstGeom prst="round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solidFill>
                  <a:schemeClr val="tx1"/>
                </a:solidFill>
                <a:latin typeface="+mj-lt"/>
                <a:cs typeface="Arial" charset="0"/>
              </a:rPr>
              <a:t>Finalization </a:t>
            </a:r>
            <a:r>
              <a:rPr lang="en-US" sz="1600" dirty="0">
                <a:solidFill>
                  <a:schemeClr val="tx1"/>
                </a:solidFill>
                <a:latin typeface="+mj-lt"/>
                <a:cs typeface="Arial" charset="0"/>
              </a:rPr>
              <a:t>of other intermediaries</a:t>
            </a:r>
          </a:p>
        </p:txBody>
      </p:sp>
      <p:sp>
        <p:nvSpPr>
          <p:cNvPr id="13" name="Pentagon 12"/>
          <p:cNvSpPr/>
          <p:nvPr/>
        </p:nvSpPr>
        <p:spPr bwMode="ltGray">
          <a:xfrm>
            <a:off x="439443" y="4933605"/>
            <a:ext cx="1575039" cy="746974"/>
          </a:xfrm>
          <a:prstGeom prst="homePlat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Georgia" pitchFamily="18" charset="0"/>
              </a:rPr>
              <a:t>Phase - IV</a:t>
            </a:r>
          </a:p>
        </p:txBody>
      </p:sp>
      <p:sp>
        <p:nvSpPr>
          <p:cNvPr id="14" name="Rounded Rectangle 13"/>
          <p:cNvSpPr/>
          <p:nvPr/>
        </p:nvSpPr>
        <p:spPr bwMode="ltGray">
          <a:xfrm>
            <a:off x="2094649" y="4939026"/>
            <a:ext cx="6629557" cy="770128"/>
          </a:xfrm>
          <a:prstGeom prst="round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latin typeface="+mj-lt"/>
                <a:cs typeface="Arial" charset="0"/>
              </a:rPr>
              <a:t>Launch of the issue/bidding process</a:t>
            </a:r>
          </a:p>
        </p:txBody>
      </p:sp>
    </p:spTree>
    <p:extLst>
      <p:ext uri="{BB962C8B-B14F-4D97-AF65-F5344CB8AC3E}">
        <p14:creationId xmlns:p14="http://schemas.microsoft.com/office/powerpoint/2010/main" xmlns="" val="2200210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dirty="0">
                <a:solidFill>
                  <a:schemeClr val="accent5"/>
                </a:solidFill>
              </a:rPr>
              <a:t>Phase I – Appointment of Intermediaries</a:t>
            </a:r>
          </a:p>
        </p:txBody>
      </p:sp>
      <p:cxnSp>
        <p:nvCxnSpPr>
          <p:cNvPr id="11" name="Straight Connector 10"/>
          <p:cNvCxnSpPr/>
          <p:nvPr/>
        </p:nvCxnSpPr>
        <p:spPr>
          <a:xfrm flipV="1">
            <a:off x="1760762" y="1205923"/>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graphicFrame>
        <p:nvGraphicFramePr>
          <p:cNvPr id="3" name="Diagram 2"/>
          <p:cNvGraphicFramePr/>
          <p:nvPr>
            <p:extLst>
              <p:ext uri="{D42A27DB-BD31-4B8C-83A1-F6EECF244321}">
                <p14:modId xmlns:p14="http://schemas.microsoft.com/office/powerpoint/2010/main" xmlns="" val="1993749208"/>
              </p:ext>
            </p:extLst>
          </p:nvPr>
        </p:nvGraphicFramePr>
        <p:xfrm>
          <a:off x="923925" y="1562100"/>
          <a:ext cx="7591425" cy="451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55075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dirty="0">
                <a:solidFill>
                  <a:schemeClr val="accent5"/>
                </a:solidFill>
              </a:rPr>
              <a:t>Phase II- Preparation of Information Memorandum  and Structuring of the </a:t>
            </a:r>
            <a:r>
              <a:rPr lang="en-US" dirty="0" smtClean="0">
                <a:solidFill>
                  <a:schemeClr val="accent5"/>
                </a:solidFill>
              </a:rPr>
              <a:t>Instrument</a:t>
            </a:r>
            <a:endParaRPr lang="en-US" dirty="0">
              <a:solidFill>
                <a:schemeClr val="accent5"/>
              </a:solidFill>
            </a:endParaRPr>
          </a:p>
        </p:txBody>
      </p:sp>
      <p:cxnSp>
        <p:nvCxnSpPr>
          <p:cNvPr id="11" name="Straight Connector 10"/>
          <p:cNvCxnSpPr/>
          <p:nvPr/>
        </p:nvCxnSpPr>
        <p:spPr>
          <a:xfrm flipV="1">
            <a:off x="1760762" y="1205923"/>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graphicFrame>
        <p:nvGraphicFramePr>
          <p:cNvPr id="3" name="Diagram 2"/>
          <p:cNvGraphicFramePr/>
          <p:nvPr>
            <p:extLst>
              <p:ext uri="{D42A27DB-BD31-4B8C-83A1-F6EECF244321}">
                <p14:modId xmlns:p14="http://schemas.microsoft.com/office/powerpoint/2010/main" xmlns="" val="547768944"/>
              </p:ext>
            </p:extLst>
          </p:nvPr>
        </p:nvGraphicFramePr>
        <p:xfrm>
          <a:off x="923925" y="1562100"/>
          <a:ext cx="7591425" cy="451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50016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dirty="0">
                <a:solidFill>
                  <a:schemeClr val="accent5"/>
                </a:solidFill>
              </a:rPr>
              <a:t>Phase III- finalization of other intermediaries</a:t>
            </a:r>
          </a:p>
        </p:txBody>
      </p:sp>
      <p:cxnSp>
        <p:nvCxnSpPr>
          <p:cNvPr id="11" name="Straight Connector 10"/>
          <p:cNvCxnSpPr/>
          <p:nvPr/>
        </p:nvCxnSpPr>
        <p:spPr>
          <a:xfrm flipV="1">
            <a:off x="1760762" y="1205923"/>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graphicFrame>
        <p:nvGraphicFramePr>
          <p:cNvPr id="5" name="Diagram 4"/>
          <p:cNvGraphicFramePr/>
          <p:nvPr>
            <p:extLst>
              <p:ext uri="{D42A27DB-BD31-4B8C-83A1-F6EECF244321}">
                <p14:modId xmlns:p14="http://schemas.microsoft.com/office/powerpoint/2010/main" xmlns="" val="345919568"/>
              </p:ext>
            </p:extLst>
          </p:nvPr>
        </p:nvGraphicFramePr>
        <p:xfrm>
          <a:off x="923925" y="1562100"/>
          <a:ext cx="7591425" cy="451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815769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dirty="0">
                <a:solidFill>
                  <a:schemeClr val="accent5"/>
                </a:solidFill>
              </a:rPr>
              <a:t>Phase- IV Launch of the issue/bidding process</a:t>
            </a:r>
          </a:p>
        </p:txBody>
      </p:sp>
      <p:cxnSp>
        <p:nvCxnSpPr>
          <p:cNvPr id="11" name="Straight Connector 10"/>
          <p:cNvCxnSpPr/>
          <p:nvPr/>
        </p:nvCxnSpPr>
        <p:spPr>
          <a:xfrm flipV="1">
            <a:off x="1760762" y="1205923"/>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graphicFrame>
        <p:nvGraphicFramePr>
          <p:cNvPr id="5" name="Diagram 4"/>
          <p:cNvGraphicFramePr/>
          <p:nvPr>
            <p:extLst>
              <p:ext uri="{D42A27DB-BD31-4B8C-83A1-F6EECF244321}">
                <p14:modId xmlns:p14="http://schemas.microsoft.com/office/powerpoint/2010/main" xmlns="" val="3814007146"/>
              </p:ext>
            </p:extLst>
          </p:nvPr>
        </p:nvGraphicFramePr>
        <p:xfrm>
          <a:off x="923925" y="1562100"/>
          <a:ext cx="7591425" cy="451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52288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dirty="0" smtClean="0">
                <a:solidFill>
                  <a:schemeClr val="accent5"/>
                </a:solidFill>
              </a:rPr>
              <a:t>Implementation Timeline </a:t>
            </a:r>
            <a:endParaRPr lang="en-US" dirty="0">
              <a:solidFill>
                <a:schemeClr val="accent5"/>
              </a:solidFill>
            </a:endParaRPr>
          </a:p>
        </p:txBody>
      </p:sp>
      <p:cxnSp>
        <p:nvCxnSpPr>
          <p:cNvPr id="11" name="Straight Connector 10"/>
          <p:cNvCxnSpPr/>
          <p:nvPr/>
        </p:nvCxnSpPr>
        <p:spPr>
          <a:xfrm flipV="1">
            <a:off x="1760762" y="1205923"/>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sp>
        <p:nvSpPr>
          <p:cNvPr id="48" name="Rectangle 47"/>
          <p:cNvSpPr/>
          <p:nvPr/>
        </p:nvSpPr>
        <p:spPr>
          <a:xfrm>
            <a:off x="1259588" y="1531586"/>
            <a:ext cx="1944000" cy="512357"/>
          </a:xfrm>
          <a:prstGeom prst="rect">
            <a:avLst/>
          </a:prstGeom>
          <a:solidFill>
            <a:schemeClr val="accent1"/>
          </a:solidFill>
          <a:ln w="6350">
            <a:solidFill>
              <a:schemeClr val="accent2"/>
            </a:solidFill>
          </a:ln>
        </p:spPr>
        <p:txBody>
          <a:bodyPr vert="horz" wrap="square" lIns="80682" tIns="40341" rIns="80682" bIns="40341" rtlCol="0" anchor="t">
            <a:spAutoFit/>
          </a:bodyPr>
          <a:lstStyle/>
          <a:p>
            <a:r>
              <a:rPr lang="en-US" sz="1400" dirty="0">
                <a:solidFill>
                  <a:schemeClr val="bg1"/>
                </a:solidFill>
                <a:latin typeface="+mj-lt"/>
              </a:rPr>
              <a:t>Resolution passed by PMC </a:t>
            </a:r>
            <a:r>
              <a:rPr lang="en-US" sz="1400" dirty="0" smtClean="0">
                <a:solidFill>
                  <a:schemeClr val="bg1"/>
                </a:solidFill>
                <a:latin typeface="+mj-lt"/>
              </a:rPr>
              <a:t>General Body</a:t>
            </a:r>
            <a:endParaRPr lang="en-GB" sz="1400" dirty="0">
              <a:solidFill>
                <a:schemeClr val="bg1"/>
              </a:solidFill>
              <a:latin typeface="+mj-lt"/>
            </a:endParaRPr>
          </a:p>
        </p:txBody>
      </p:sp>
      <p:sp>
        <p:nvSpPr>
          <p:cNvPr id="49" name="TextBox 48"/>
          <p:cNvSpPr txBox="1"/>
          <p:nvPr/>
        </p:nvSpPr>
        <p:spPr>
          <a:xfrm>
            <a:off x="3280694" y="1896930"/>
            <a:ext cx="966610" cy="215444"/>
          </a:xfrm>
          <a:prstGeom prst="rect">
            <a:avLst/>
          </a:prstGeom>
          <a:noFill/>
          <a:ln>
            <a:noFill/>
          </a:ln>
        </p:spPr>
        <p:txBody>
          <a:bodyPr wrap="none" lIns="0" tIns="0" rIns="0" bIns="0" rtlCol="0">
            <a:spAutoFit/>
          </a:bodyPr>
          <a:lstStyle/>
          <a:p>
            <a:pPr algn="ctr"/>
            <a:r>
              <a:rPr lang="en-GB" sz="1400" dirty="0" smtClean="0">
                <a:latin typeface="+mj-lt"/>
                <a:cs typeface="Arial" pitchFamily="34" charset="0"/>
              </a:rPr>
              <a:t>07 Jun 2017</a:t>
            </a:r>
            <a:endParaRPr lang="en-GB" sz="1400" dirty="0">
              <a:latin typeface="+mj-lt"/>
              <a:cs typeface="Arial" pitchFamily="34" charset="0"/>
            </a:endParaRPr>
          </a:p>
        </p:txBody>
      </p:sp>
      <p:sp>
        <p:nvSpPr>
          <p:cNvPr id="50" name="Freeform 5"/>
          <p:cNvSpPr>
            <a:spLocks/>
          </p:cNvSpPr>
          <p:nvPr/>
        </p:nvSpPr>
        <p:spPr bwMode="auto">
          <a:xfrm>
            <a:off x="3853424" y="2169529"/>
            <a:ext cx="1622051" cy="345600"/>
          </a:xfrm>
          <a:custGeom>
            <a:avLst/>
            <a:gdLst>
              <a:gd name="T0" fmla="*/ 0 w 284"/>
              <a:gd name="T1" fmla="*/ 0 h 279"/>
              <a:gd name="T2" fmla="*/ 5 w 284"/>
              <a:gd name="T3" fmla="*/ 4 h 279"/>
              <a:gd name="T4" fmla="*/ 284 w 284"/>
              <a:gd name="T5" fmla="*/ 279 h 279"/>
              <a:gd name="T6" fmla="*/ 0 w 284"/>
              <a:gd name="T7" fmla="*/ 0 h 279"/>
              <a:gd name="T8" fmla="*/ 0 60000 65536"/>
              <a:gd name="T9" fmla="*/ 0 60000 65536"/>
              <a:gd name="T10" fmla="*/ 0 60000 65536"/>
              <a:gd name="T11" fmla="*/ 0 60000 65536"/>
              <a:gd name="T12" fmla="*/ 0 w 284"/>
              <a:gd name="T13" fmla="*/ 0 h 279"/>
              <a:gd name="T14" fmla="*/ 284 w 284"/>
              <a:gd name="T15" fmla="*/ 279 h 279"/>
            </a:gdLst>
            <a:ahLst/>
            <a:cxnLst>
              <a:cxn ang="T8">
                <a:pos x="T0" y="T1"/>
              </a:cxn>
              <a:cxn ang="T9">
                <a:pos x="T2" y="T3"/>
              </a:cxn>
              <a:cxn ang="T10">
                <a:pos x="T4" y="T5"/>
              </a:cxn>
              <a:cxn ang="T11">
                <a:pos x="T6" y="T7"/>
              </a:cxn>
            </a:cxnLst>
            <a:rect l="T12" t="T13" r="T14" b="T15"/>
            <a:pathLst>
              <a:path w="284" h="279">
                <a:moveTo>
                  <a:pt x="0" y="0"/>
                </a:moveTo>
                <a:cubicBezTo>
                  <a:pt x="5" y="4"/>
                  <a:pt x="5" y="4"/>
                  <a:pt x="5" y="4"/>
                </a:cubicBezTo>
                <a:cubicBezTo>
                  <a:pt x="5" y="4"/>
                  <a:pt x="244" y="135"/>
                  <a:pt x="284" y="279"/>
                </a:cubicBezTo>
                <a:cubicBezTo>
                  <a:pt x="277" y="137"/>
                  <a:pt x="0" y="0"/>
                  <a:pt x="0" y="0"/>
                </a:cubicBezTo>
                <a:close/>
              </a:path>
            </a:pathLst>
          </a:custGeom>
          <a:solidFill>
            <a:schemeClr val="accent2"/>
          </a:solidFill>
          <a:ln w="8001">
            <a:noFill/>
            <a:miter lim="800000"/>
            <a:headEnd/>
            <a:tailEnd/>
          </a:ln>
        </p:spPr>
        <p:txBody>
          <a:bodyPr/>
          <a:lstStyle/>
          <a:p>
            <a:pPr defTabSz="806867">
              <a:defRPr/>
            </a:pPr>
            <a:endParaRPr lang="en-GB" sz="882" dirty="0">
              <a:solidFill>
                <a:srgbClr val="000000"/>
              </a:solidFill>
              <a:latin typeface="Arial" charset="0"/>
              <a:ea typeface="+mn-ea"/>
            </a:endParaRPr>
          </a:p>
        </p:txBody>
      </p:sp>
      <p:sp>
        <p:nvSpPr>
          <p:cNvPr id="51" name="Freeform 7"/>
          <p:cNvSpPr>
            <a:spLocks/>
          </p:cNvSpPr>
          <p:nvPr/>
        </p:nvSpPr>
        <p:spPr bwMode="auto">
          <a:xfrm>
            <a:off x="2969559" y="2492259"/>
            <a:ext cx="2510118" cy="608612"/>
          </a:xfrm>
          <a:custGeom>
            <a:avLst/>
            <a:gdLst>
              <a:gd name="T0" fmla="*/ 439 w 439"/>
              <a:gd name="T1" fmla="*/ 40 h 485"/>
              <a:gd name="T2" fmla="*/ 13 w 439"/>
              <a:gd name="T3" fmla="*/ 485 h 485"/>
              <a:gd name="T4" fmla="*/ 0 w 439"/>
              <a:gd name="T5" fmla="*/ 443 h 485"/>
              <a:gd name="T6" fmla="*/ 438 w 439"/>
              <a:gd name="T7" fmla="*/ 5 h 485"/>
              <a:gd name="T8" fmla="*/ 438 w 439"/>
              <a:gd name="T9" fmla="*/ 0 h 485"/>
              <a:gd name="T10" fmla="*/ 439 w 439"/>
              <a:gd name="T11" fmla="*/ 40 h 485"/>
              <a:gd name="T12" fmla="*/ 0 60000 65536"/>
              <a:gd name="T13" fmla="*/ 0 60000 65536"/>
              <a:gd name="T14" fmla="*/ 0 60000 65536"/>
              <a:gd name="T15" fmla="*/ 0 60000 65536"/>
              <a:gd name="T16" fmla="*/ 0 60000 65536"/>
              <a:gd name="T17" fmla="*/ 0 60000 65536"/>
              <a:gd name="T18" fmla="*/ 0 w 439"/>
              <a:gd name="T19" fmla="*/ 0 h 485"/>
              <a:gd name="T20" fmla="*/ 439 w 439"/>
              <a:gd name="T21" fmla="*/ 485 h 485"/>
            </a:gdLst>
            <a:ahLst/>
            <a:cxnLst>
              <a:cxn ang="T12">
                <a:pos x="T0" y="T1"/>
              </a:cxn>
              <a:cxn ang="T13">
                <a:pos x="T2" y="T3"/>
              </a:cxn>
              <a:cxn ang="T14">
                <a:pos x="T4" y="T5"/>
              </a:cxn>
              <a:cxn ang="T15">
                <a:pos x="T6" y="T7"/>
              </a:cxn>
              <a:cxn ang="T16">
                <a:pos x="T8" y="T9"/>
              </a:cxn>
              <a:cxn ang="T17">
                <a:pos x="T10" y="T11"/>
              </a:cxn>
            </a:cxnLst>
            <a:rect l="T18" t="T19" r="T20" b="T21"/>
            <a:pathLst>
              <a:path w="439" h="485">
                <a:moveTo>
                  <a:pt x="439" y="40"/>
                </a:moveTo>
                <a:cubicBezTo>
                  <a:pt x="439" y="187"/>
                  <a:pt x="71" y="330"/>
                  <a:pt x="13" y="485"/>
                </a:cubicBezTo>
                <a:cubicBezTo>
                  <a:pt x="5" y="471"/>
                  <a:pt x="0" y="457"/>
                  <a:pt x="0" y="443"/>
                </a:cubicBezTo>
                <a:cubicBezTo>
                  <a:pt x="0" y="289"/>
                  <a:pt x="438" y="149"/>
                  <a:pt x="438" y="5"/>
                </a:cubicBezTo>
                <a:cubicBezTo>
                  <a:pt x="438" y="4"/>
                  <a:pt x="438" y="2"/>
                  <a:pt x="438" y="0"/>
                </a:cubicBezTo>
                <a:lnTo>
                  <a:pt x="439" y="40"/>
                </a:lnTo>
                <a:close/>
              </a:path>
            </a:pathLst>
          </a:custGeom>
          <a:solidFill>
            <a:schemeClr val="accent1"/>
          </a:solidFill>
          <a:ln w="8001">
            <a:noFill/>
            <a:miter lim="800000"/>
            <a:headEnd/>
            <a:tailEnd/>
          </a:ln>
        </p:spPr>
        <p:txBody>
          <a:bodyPr/>
          <a:lstStyle/>
          <a:p>
            <a:pPr defTabSz="806867">
              <a:defRPr/>
            </a:pPr>
            <a:endParaRPr lang="en-GB" sz="882" dirty="0">
              <a:solidFill>
                <a:srgbClr val="000000"/>
              </a:solidFill>
              <a:latin typeface="Arial" charset="0"/>
              <a:ea typeface="+mn-ea"/>
            </a:endParaRPr>
          </a:p>
        </p:txBody>
      </p:sp>
      <p:sp>
        <p:nvSpPr>
          <p:cNvPr id="52" name="Freeform 8"/>
          <p:cNvSpPr>
            <a:spLocks/>
          </p:cNvSpPr>
          <p:nvPr/>
        </p:nvSpPr>
        <p:spPr bwMode="auto">
          <a:xfrm>
            <a:off x="2969559" y="3043694"/>
            <a:ext cx="3274919" cy="787765"/>
          </a:xfrm>
          <a:custGeom>
            <a:avLst/>
            <a:gdLst>
              <a:gd name="T0" fmla="*/ 13 w 572"/>
              <a:gd name="T1" fmla="*/ 42 h 630"/>
              <a:gd name="T2" fmla="*/ 572 w 572"/>
              <a:gd name="T3" fmla="*/ 572 h 630"/>
              <a:gd name="T4" fmla="*/ 561 w 572"/>
              <a:gd name="T5" fmla="*/ 630 h 630"/>
              <a:gd name="T6" fmla="*/ 5 w 572"/>
              <a:gd name="T7" fmla="*/ 81 h 630"/>
              <a:gd name="T8" fmla="*/ 0 w 572"/>
              <a:gd name="T9" fmla="*/ 0 h 630"/>
              <a:gd name="T10" fmla="*/ 0 60000 65536"/>
              <a:gd name="T11" fmla="*/ 0 60000 65536"/>
              <a:gd name="T12" fmla="*/ 0 60000 65536"/>
              <a:gd name="T13" fmla="*/ 0 60000 65536"/>
              <a:gd name="T14" fmla="*/ 0 60000 65536"/>
              <a:gd name="T15" fmla="*/ 0 w 572"/>
              <a:gd name="T16" fmla="*/ 0 h 630"/>
              <a:gd name="T17" fmla="*/ 572 w 572"/>
              <a:gd name="T18" fmla="*/ 630 h 630"/>
            </a:gdLst>
            <a:ahLst/>
            <a:cxnLst>
              <a:cxn ang="T10">
                <a:pos x="T0" y="T1"/>
              </a:cxn>
              <a:cxn ang="T11">
                <a:pos x="T2" y="T3"/>
              </a:cxn>
              <a:cxn ang="T12">
                <a:pos x="T4" y="T5"/>
              </a:cxn>
              <a:cxn ang="T13">
                <a:pos x="T6" y="T7"/>
              </a:cxn>
              <a:cxn ang="T14">
                <a:pos x="T8" y="T9"/>
              </a:cxn>
            </a:cxnLst>
            <a:rect l="T15" t="T16" r="T17" b="T18"/>
            <a:pathLst>
              <a:path w="572" h="630">
                <a:moveTo>
                  <a:pt x="13" y="42"/>
                </a:moveTo>
                <a:cubicBezTo>
                  <a:pt x="98" y="184"/>
                  <a:pt x="572" y="338"/>
                  <a:pt x="572" y="572"/>
                </a:cubicBezTo>
                <a:cubicBezTo>
                  <a:pt x="572" y="592"/>
                  <a:pt x="568" y="612"/>
                  <a:pt x="561" y="630"/>
                </a:cubicBezTo>
                <a:cubicBezTo>
                  <a:pt x="467" y="393"/>
                  <a:pt x="5" y="235"/>
                  <a:pt x="5" y="81"/>
                </a:cubicBezTo>
                <a:cubicBezTo>
                  <a:pt x="0" y="0"/>
                  <a:pt x="0" y="0"/>
                  <a:pt x="0" y="0"/>
                </a:cubicBezTo>
              </a:path>
            </a:pathLst>
          </a:custGeom>
          <a:solidFill>
            <a:schemeClr val="accent2"/>
          </a:solidFill>
          <a:ln w="8001">
            <a:noFill/>
            <a:miter lim="800000"/>
            <a:headEnd/>
            <a:tailEnd/>
          </a:ln>
        </p:spPr>
        <p:txBody>
          <a:bodyPr/>
          <a:lstStyle/>
          <a:p>
            <a:pPr defTabSz="806867">
              <a:defRPr/>
            </a:pPr>
            <a:endParaRPr lang="en-GB" sz="882" dirty="0">
              <a:solidFill>
                <a:srgbClr val="000000"/>
              </a:solidFill>
              <a:latin typeface="Arial" charset="0"/>
              <a:ea typeface="+mn-ea"/>
            </a:endParaRPr>
          </a:p>
        </p:txBody>
      </p:sp>
      <p:sp>
        <p:nvSpPr>
          <p:cNvPr id="53" name="Freeform 6"/>
          <p:cNvSpPr>
            <a:spLocks/>
          </p:cNvSpPr>
          <p:nvPr/>
        </p:nvSpPr>
        <p:spPr bwMode="auto">
          <a:xfrm>
            <a:off x="2409265" y="3767929"/>
            <a:ext cx="3861828" cy="978353"/>
          </a:xfrm>
          <a:custGeom>
            <a:avLst/>
            <a:gdLst>
              <a:gd name="T0" fmla="*/ 659 w 675"/>
              <a:gd name="T1" fmla="*/ 58 h 786"/>
              <a:gd name="T2" fmla="*/ 0 w 675"/>
              <a:gd name="T3" fmla="*/ 670 h 786"/>
              <a:gd name="T4" fmla="*/ 35 w 675"/>
              <a:gd name="T5" fmla="*/ 786 h 786"/>
              <a:gd name="T6" fmla="*/ 675 w 675"/>
              <a:gd name="T7" fmla="*/ 142 h 786"/>
              <a:gd name="T8" fmla="*/ 670 w 675"/>
              <a:gd name="T9" fmla="*/ 0 h 786"/>
              <a:gd name="T10" fmla="*/ 0 60000 65536"/>
              <a:gd name="T11" fmla="*/ 0 60000 65536"/>
              <a:gd name="T12" fmla="*/ 0 60000 65536"/>
              <a:gd name="T13" fmla="*/ 0 60000 65536"/>
              <a:gd name="T14" fmla="*/ 0 60000 65536"/>
              <a:gd name="T15" fmla="*/ 0 w 675"/>
              <a:gd name="T16" fmla="*/ 0 h 786"/>
              <a:gd name="T17" fmla="*/ 675 w 675"/>
              <a:gd name="T18" fmla="*/ 786 h 786"/>
            </a:gdLst>
            <a:ahLst/>
            <a:cxnLst>
              <a:cxn ang="T10">
                <a:pos x="T0" y="T1"/>
              </a:cxn>
              <a:cxn ang="T11">
                <a:pos x="T2" y="T3"/>
              </a:cxn>
              <a:cxn ang="T12">
                <a:pos x="T4" y="T5"/>
              </a:cxn>
              <a:cxn ang="T13">
                <a:pos x="T6" y="T7"/>
              </a:cxn>
              <a:cxn ang="T14">
                <a:pos x="T8" y="T9"/>
              </a:cxn>
            </a:cxnLst>
            <a:rect l="T15" t="T16" r="T17" b="T18"/>
            <a:pathLst>
              <a:path w="675" h="786">
                <a:moveTo>
                  <a:pt x="659" y="58"/>
                </a:moveTo>
                <a:cubicBezTo>
                  <a:pt x="571" y="285"/>
                  <a:pt x="0" y="445"/>
                  <a:pt x="0" y="670"/>
                </a:cubicBezTo>
                <a:cubicBezTo>
                  <a:pt x="0" y="708"/>
                  <a:pt x="13" y="747"/>
                  <a:pt x="35" y="786"/>
                </a:cubicBezTo>
                <a:cubicBezTo>
                  <a:pt x="164" y="566"/>
                  <a:pt x="675" y="392"/>
                  <a:pt x="675" y="142"/>
                </a:cubicBezTo>
                <a:cubicBezTo>
                  <a:pt x="670" y="0"/>
                  <a:pt x="670" y="0"/>
                  <a:pt x="670" y="0"/>
                </a:cubicBezTo>
              </a:path>
            </a:pathLst>
          </a:custGeom>
          <a:solidFill>
            <a:schemeClr val="accent1"/>
          </a:solidFill>
          <a:ln w="8001">
            <a:noFill/>
            <a:miter lim="800000"/>
            <a:headEnd/>
            <a:tailEnd/>
          </a:ln>
        </p:spPr>
        <p:txBody>
          <a:bodyPr/>
          <a:lstStyle/>
          <a:p>
            <a:pPr defTabSz="806867">
              <a:defRPr/>
            </a:pPr>
            <a:endParaRPr lang="en-GB" sz="882" dirty="0">
              <a:solidFill>
                <a:srgbClr val="000000"/>
              </a:solidFill>
              <a:latin typeface="Arial" charset="0"/>
              <a:ea typeface="+mn-ea"/>
            </a:endParaRPr>
          </a:p>
        </p:txBody>
      </p:sp>
      <p:sp>
        <p:nvSpPr>
          <p:cNvPr id="54" name="Freeform 9"/>
          <p:cNvSpPr>
            <a:spLocks/>
          </p:cNvSpPr>
          <p:nvPr/>
        </p:nvSpPr>
        <p:spPr bwMode="auto">
          <a:xfrm>
            <a:off x="2409265" y="4600165"/>
            <a:ext cx="3933265" cy="1074918"/>
          </a:xfrm>
          <a:custGeom>
            <a:avLst/>
            <a:gdLst>
              <a:gd name="T0" fmla="*/ 0 w 687"/>
              <a:gd name="T1" fmla="*/ 0 h 861"/>
              <a:gd name="T2" fmla="*/ 5 w 687"/>
              <a:gd name="T3" fmla="*/ 214 h 861"/>
              <a:gd name="T4" fmla="*/ 553 w 687"/>
              <a:gd name="T5" fmla="*/ 820 h 861"/>
              <a:gd name="T6" fmla="*/ 552 w 687"/>
              <a:gd name="T7" fmla="*/ 861 h 861"/>
              <a:gd name="T8" fmla="*/ 687 w 687"/>
              <a:gd name="T9" fmla="*/ 725 h 861"/>
              <a:gd name="T10" fmla="*/ 545 w 687"/>
              <a:gd name="T11" fmla="*/ 501 h 861"/>
              <a:gd name="T12" fmla="*/ 548 w 687"/>
              <a:gd name="T13" fmla="*/ 548 h 861"/>
              <a:gd name="T14" fmla="*/ 35 w 687"/>
              <a:gd name="T15" fmla="*/ 116 h 861"/>
              <a:gd name="T16" fmla="*/ 0 60000 65536"/>
              <a:gd name="T17" fmla="*/ 0 60000 65536"/>
              <a:gd name="T18" fmla="*/ 0 60000 65536"/>
              <a:gd name="T19" fmla="*/ 0 60000 65536"/>
              <a:gd name="T20" fmla="*/ 0 60000 65536"/>
              <a:gd name="T21" fmla="*/ 0 60000 65536"/>
              <a:gd name="T22" fmla="*/ 0 60000 65536"/>
              <a:gd name="T23" fmla="*/ 0 60000 65536"/>
              <a:gd name="T24" fmla="*/ 0 w 687"/>
              <a:gd name="T25" fmla="*/ 0 h 861"/>
              <a:gd name="T26" fmla="*/ 687 w 687"/>
              <a:gd name="T27" fmla="*/ 861 h 8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7" h="861">
                <a:moveTo>
                  <a:pt x="0" y="0"/>
                </a:moveTo>
                <a:cubicBezTo>
                  <a:pt x="5" y="214"/>
                  <a:pt x="5" y="214"/>
                  <a:pt x="5" y="214"/>
                </a:cubicBezTo>
                <a:cubicBezTo>
                  <a:pt x="5" y="484"/>
                  <a:pt x="553" y="820"/>
                  <a:pt x="553" y="820"/>
                </a:cubicBezTo>
                <a:cubicBezTo>
                  <a:pt x="552" y="861"/>
                  <a:pt x="552" y="861"/>
                  <a:pt x="552" y="861"/>
                </a:cubicBezTo>
                <a:cubicBezTo>
                  <a:pt x="687" y="725"/>
                  <a:pt x="687" y="725"/>
                  <a:pt x="687" y="725"/>
                </a:cubicBezTo>
                <a:cubicBezTo>
                  <a:pt x="545" y="501"/>
                  <a:pt x="545" y="501"/>
                  <a:pt x="545" y="501"/>
                </a:cubicBezTo>
                <a:cubicBezTo>
                  <a:pt x="548" y="548"/>
                  <a:pt x="548" y="548"/>
                  <a:pt x="548" y="548"/>
                </a:cubicBezTo>
                <a:cubicBezTo>
                  <a:pt x="548" y="548"/>
                  <a:pt x="155" y="330"/>
                  <a:pt x="35" y="116"/>
                </a:cubicBezTo>
              </a:path>
            </a:pathLst>
          </a:custGeom>
          <a:solidFill>
            <a:schemeClr val="accent2"/>
          </a:solidFill>
          <a:ln w="8001">
            <a:noFill/>
            <a:miter lim="800000"/>
            <a:headEnd/>
            <a:tailEnd/>
          </a:ln>
        </p:spPr>
        <p:txBody>
          <a:bodyPr/>
          <a:lstStyle/>
          <a:p>
            <a:pPr defTabSz="806867">
              <a:defRPr/>
            </a:pPr>
            <a:endParaRPr lang="en-GB" sz="882" dirty="0">
              <a:solidFill>
                <a:srgbClr val="000000"/>
              </a:solidFill>
              <a:latin typeface="Arial" charset="0"/>
              <a:ea typeface="+mn-ea"/>
            </a:endParaRPr>
          </a:p>
        </p:txBody>
      </p:sp>
      <p:sp>
        <p:nvSpPr>
          <p:cNvPr id="55" name="Rectangle 54"/>
          <p:cNvSpPr/>
          <p:nvPr/>
        </p:nvSpPr>
        <p:spPr>
          <a:xfrm>
            <a:off x="5511856" y="2287928"/>
            <a:ext cx="944168" cy="215444"/>
          </a:xfrm>
          <a:prstGeom prst="rect">
            <a:avLst/>
          </a:prstGeom>
          <a:noFill/>
          <a:ln>
            <a:noFill/>
          </a:ln>
        </p:spPr>
        <p:txBody>
          <a:bodyPr wrap="none" lIns="0" tIns="0" rIns="0" bIns="0" rtlCol="0">
            <a:spAutoFit/>
          </a:bodyPr>
          <a:lstStyle/>
          <a:p>
            <a:pPr algn="ctr"/>
            <a:r>
              <a:rPr lang="en-US" sz="1400" dirty="0">
                <a:latin typeface="+mj-lt"/>
                <a:cs typeface="Arial" pitchFamily="34" charset="0"/>
              </a:rPr>
              <a:t>12 Jun 2017</a:t>
            </a:r>
          </a:p>
        </p:txBody>
      </p:sp>
      <p:sp>
        <p:nvSpPr>
          <p:cNvPr id="56" name="Rectangle 55"/>
          <p:cNvSpPr/>
          <p:nvPr/>
        </p:nvSpPr>
        <p:spPr>
          <a:xfrm>
            <a:off x="6610237" y="1869757"/>
            <a:ext cx="1442197" cy="727801"/>
          </a:xfrm>
          <a:prstGeom prst="rect">
            <a:avLst/>
          </a:prstGeom>
          <a:solidFill>
            <a:schemeClr val="accent1"/>
          </a:solidFill>
          <a:ln w="6350">
            <a:solidFill>
              <a:schemeClr val="accent2"/>
            </a:solidFill>
          </a:ln>
        </p:spPr>
        <p:txBody>
          <a:bodyPr vert="horz" wrap="square" lIns="80682" tIns="40341" rIns="80682" bIns="40341" rtlCol="0" anchor="t">
            <a:spAutoFit/>
          </a:bodyPr>
          <a:lstStyle/>
          <a:p>
            <a:r>
              <a:rPr lang="en-US" sz="1400" dirty="0" smtClean="0">
                <a:solidFill>
                  <a:schemeClr val="bg1"/>
                </a:solidFill>
                <a:latin typeface="+mj-lt"/>
              </a:rPr>
              <a:t>Issuance of GR by State </a:t>
            </a:r>
            <a:r>
              <a:rPr lang="en-US" sz="1400" dirty="0">
                <a:solidFill>
                  <a:schemeClr val="bg1"/>
                </a:solidFill>
                <a:latin typeface="+mj-lt"/>
              </a:rPr>
              <a:t>Govt. of Maharashtra </a:t>
            </a:r>
          </a:p>
        </p:txBody>
      </p:sp>
      <p:sp>
        <p:nvSpPr>
          <p:cNvPr id="57" name="Rectangle 56"/>
          <p:cNvSpPr/>
          <p:nvPr/>
        </p:nvSpPr>
        <p:spPr>
          <a:xfrm>
            <a:off x="1865733" y="2864757"/>
            <a:ext cx="937757" cy="215444"/>
          </a:xfrm>
          <a:prstGeom prst="rect">
            <a:avLst/>
          </a:prstGeom>
          <a:noFill/>
          <a:ln>
            <a:noFill/>
          </a:ln>
        </p:spPr>
        <p:txBody>
          <a:bodyPr wrap="none" lIns="0" tIns="0" rIns="0" bIns="0" rtlCol="0">
            <a:spAutoFit/>
          </a:bodyPr>
          <a:lstStyle/>
          <a:p>
            <a:pPr algn="ctr"/>
            <a:r>
              <a:rPr lang="en-US" sz="1400" dirty="0" smtClean="0">
                <a:latin typeface="+mj-lt"/>
                <a:cs typeface="Arial" pitchFamily="34" charset="0"/>
              </a:rPr>
              <a:t>15 </a:t>
            </a:r>
            <a:r>
              <a:rPr lang="en-US" sz="1400" dirty="0">
                <a:latin typeface="+mj-lt"/>
                <a:cs typeface="Arial" pitchFamily="34" charset="0"/>
              </a:rPr>
              <a:t>Jun 2017</a:t>
            </a:r>
          </a:p>
        </p:txBody>
      </p:sp>
      <p:sp>
        <p:nvSpPr>
          <p:cNvPr id="58" name="Rectangle 57"/>
          <p:cNvSpPr/>
          <p:nvPr/>
        </p:nvSpPr>
        <p:spPr>
          <a:xfrm>
            <a:off x="309376" y="3093369"/>
            <a:ext cx="1487861" cy="1589575"/>
          </a:xfrm>
          <a:prstGeom prst="rect">
            <a:avLst/>
          </a:prstGeom>
          <a:solidFill>
            <a:schemeClr val="accent1"/>
          </a:solidFill>
          <a:ln w="6350">
            <a:solidFill>
              <a:schemeClr val="accent2"/>
            </a:solidFill>
          </a:ln>
        </p:spPr>
        <p:txBody>
          <a:bodyPr vert="horz" wrap="square" lIns="80682" tIns="40341" rIns="80682" bIns="40341" rtlCol="0" anchor="t">
            <a:spAutoFit/>
          </a:bodyPr>
          <a:lstStyle/>
          <a:p>
            <a:r>
              <a:rPr lang="en-US" sz="1400" dirty="0" smtClean="0">
                <a:solidFill>
                  <a:schemeClr val="bg2"/>
                </a:solidFill>
                <a:latin typeface="Georgia" pitchFamily="18" charset="0"/>
              </a:rPr>
              <a:t>Investors meet with Investors from Pension fund, Mutual fund, Insurance companies &amp; Banks</a:t>
            </a:r>
            <a:endParaRPr lang="en-US" sz="1400" dirty="0">
              <a:solidFill>
                <a:schemeClr val="bg2"/>
              </a:solidFill>
              <a:latin typeface="Georgia" pitchFamily="18" charset="0"/>
            </a:endParaRPr>
          </a:p>
        </p:txBody>
      </p:sp>
      <p:sp>
        <p:nvSpPr>
          <p:cNvPr id="59" name="Rectangle 58"/>
          <p:cNvSpPr/>
          <p:nvPr/>
        </p:nvSpPr>
        <p:spPr>
          <a:xfrm>
            <a:off x="6456024" y="3780435"/>
            <a:ext cx="944169" cy="215444"/>
          </a:xfrm>
          <a:prstGeom prst="rect">
            <a:avLst/>
          </a:prstGeom>
          <a:noFill/>
          <a:ln>
            <a:noFill/>
          </a:ln>
        </p:spPr>
        <p:txBody>
          <a:bodyPr wrap="none" lIns="0" tIns="0" rIns="0" bIns="0" rtlCol="0">
            <a:spAutoFit/>
          </a:bodyPr>
          <a:lstStyle/>
          <a:p>
            <a:pPr algn="ctr"/>
            <a:r>
              <a:rPr lang="en-US" sz="1400" dirty="0" smtClean="0">
                <a:latin typeface="+mj-lt"/>
                <a:cs typeface="Arial" pitchFamily="34" charset="0"/>
              </a:rPr>
              <a:t>19 </a:t>
            </a:r>
            <a:r>
              <a:rPr lang="en-US" sz="1400" dirty="0">
                <a:latin typeface="+mj-lt"/>
                <a:cs typeface="Arial" pitchFamily="34" charset="0"/>
              </a:rPr>
              <a:t>Jun 2017</a:t>
            </a:r>
          </a:p>
        </p:txBody>
      </p:sp>
      <p:sp>
        <p:nvSpPr>
          <p:cNvPr id="60" name="Rectangle 59"/>
          <p:cNvSpPr/>
          <p:nvPr/>
        </p:nvSpPr>
        <p:spPr>
          <a:xfrm>
            <a:off x="7101262" y="3437576"/>
            <a:ext cx="1657826" cy="307777"/>
          </a:xfrm>
          <a:prstGeom prst="rect">
            <a:avLst/>
          </a:prstGeom>
          <a:solidFill>
            <a:schemeClr val="accent1"/>
          </a:solidFill>
          <a:ln w="6350">
            <a:solidFill>
              <a:schemeClr val="accent2"/>
            </a:solidFill>
          </a:ln>
        </p:spPr>
        <p:txBody>
          <a:bodyPr vert="horz" wrap="square" lIns="80682" tIns="40341" rIns="80682" bIns="40341" rtlCol="0" anchor="t">
            <a:spAutoFit/>
          </a:bodyPr>
          <a:lstStyle/>
          <a:p>
            <a:r>
              <a:rPr lang="en-US" sz="1400" dirty="0">
                <a:solidFill>
                  <a:schemeClr val="bg1"/>
                </a:solidFill>
                <a:latin typeface="+mj-lt"/>
              </a:rPr>
              <a:t>Issuance of Bonds </a:t>
            </a:r>
          </a:p>
        </p:txBody>
      </p:sp>
      <p:sp>
        <p:nvSpPr>
          <p:cNvPr id="61" name="Rectangle 60"/>
          <p:cNvSpPr/>
          <p:nvPr/>
        </p:nvSpPr>
        <p:spPr>
          <a:xfrm>
            <a:off x="7101262" y="5936776"/>
            <a:ext cx="968214" cy="430887"/>
          </a:xfrm>
          <a:prstGeom prst="rect">
            <a:avLst/>
          </a:prstGeom>
          <a:noFill/>
          <a:ln>
            <a:noFill/>
          </a:ln>
        </p:spPr>
        <p:txBody>
          <a:bodyPr wrap="none" lIns="0" tIns="0" rIns="0" bIns="0" rtlCol="0">
            <a:spAutoFit/>
          </a:bodyPr>
          <a:lstStyle/>
          <a:p>
            <a:pPr algn="ctr"/>
            <a:r>
              <a:rPr lang="en-US" sz="1400" dirty="0">
                <a:latin typeface="+mj-lt"/>
                <a:cs typeface="Arial" pitchFamily="34" charset="0"/>
              </a:rPr>
              <a:t>22 </a:t>
            </a:r>
            <a:r>
              <a:rPr lang="en-US" sz="1400" dirty="0" smtClean="0">
                <a:latin typeface="+mj-lt"/>
                <a:cs typeface="Arial" pitchFamily="34" charset="0"/>
              </a:rPr>
              <a:t>Jun 2017</a:t>
            </a:r>
          </a:p>
          <a:p>
            <a:pPr algn="ctr"/>
            <a:endParaRPr lang="en-US" sz="1400" dirty="0">
              <a:latin typeface="+mj-lt"/>
              <a:cs typeface="Arial" pitchFamily="34" charset="0"/>
            </a:endParaRPr>
          </a:p>
        </p:txBody>
      </p:sp>
      <p:sp>
        <p:nvSpPr>
          <p:cNvPr id="62" name="Rectangle 61"/>
          <p:cNvSpPr/>
          <p:nvPr/>
        </p:nvSpPr>
        <p:spPr>
          <a:xfrm>
            <a:off x="6610237" y="5257313"/>
            <a:ext cx="2081460" cy="512357"/>
          </a:xfrm>
          <a:prstGeom prst="rect">
            <a:avLst/>
          </a:prstGeom>
          <a:solidFill>
            <a:schemeClr val="accent1"/>
          </a:solidFill>
          <a:ln w="6350">
            <a:solidFill>
              <a:schemeClr val="accent2"/>
            </a:solidFill>
          </a:ln>
        </p:spPr>
        <p:txBody>
          <a:bodyPr vert="horz" wrap="square" lIns="80682" tIns="40341" rIns="80682" bIns="40341" rtlCol="0" anchor="t">
            <a:spAutoFit/>
          </a:bodyPr>
          <a:lstStyle/>
          <a:p>
            <a:r>
              <a:rPr lang="en-US" sz="1400" dirty="0">
                <a:solidFill>
                  <a:schemeClr val="bg1"/>
                </a:solidFill>
                <a:latin typeface="+mj-lt"/>
              </a:rPr>
              <a:t>Listing on Bombay Stock Exchange</a:t>
            </a:r>
          </a:p>
        </p:txBody>
      </p:sp>
    </p:spTree>
    <p:extLst>
      <p:ext uri="{BB962C8B-B14F-4D97-AF65-F5344CB8AC3E}">
        <p14:creationId xmlns:p14="http://schemas.microsoft.com/office/powerpoint/2010/main" xmlns="" val="3693230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dirty="0" smtClean="0">
                <a:solidFill>
                  <a:schemeClr val="accent5"/>
                </a:solidFill>
              </a:rPr>
              <a:t>Achievements </a:t>
            </a:r>
            <a:endParaRPr lang="en-US" dirty="0">
              <a:solidFill>
                <a:schemeClr val="accent5"/>
              </a:solidFill>
            </a:endParaRPr>
          </a:p>
        </p:txBody>
      </p:sp>
      <p:cxnSp>
        <p:nvCxnSpPr>
          <p:cNvPr id="11" name="Straight Connector 10"/>
          <p:cNvCxnSpPr/>
          <p:nvPr/>
        </p:nvCxnSpPr>
        <p:spPr>
          <a:xfrm flipV="1">
            <a:off x="1760762" y="1205923"/>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grpSp>
        <p:nvGrpSpPr>
          <p:cNvPr id="5" name="Group 4"/>
          <p:cNvGrpSpPr/>
          <p:nvPr/>
        </p:nvGrpSpPr>
        <p:grpSpPr>
          <a:xfrm>
            <a:off x="422271" y="1651727"/>
            <a:ext cx="8112129" cy="729503"/>
            <a:chOff x="4717473" y="4114801"/>
            <a:chExt cx="4121727" cy="751609"/>
          </a:xfrm>
        </p:grpSpPr>
        <p:sp>
          <p:nvSpPr>
            <p:cNvPr id="6" name="Rectangle 5"/>
            <p:cNvSpPr/>
            <p:nvPr/>
          </p:nvSpPr>
          <p:spPr bwMode="ltGray">
            <a:xfrm>
              <a:off x="4717473" y="4406816"/>
              <a:ext cx="894849" cy="459594"/>
            </a:xfrm>
            <a:prstGeom prst="rect">
              <a:avLst/>
            </a:prstGeom>
            <a:solidFill>
              <a:srgbClr val="FFB6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88729" tIns="44365" rIns="88729" bIns="44365" rtlCol="0" anchor="ctr"/>
            <a:lstStyle/>
            <a:p>
              <a:pPr algn="ctr"/>
              <a:endParaRPr lang="en-GB" dirty="0" err="1">
                <a:solidFill>
                  <a:schemeClr val="bg1"/>
                </a:solidFill>
                <a:latin typeface="+mj-lt"/>
              </a:endParaRPr>
            </a:p>
          </p:txBody>
        </p:sp>
        <p:sp>
          <p:nvSpPr>
            <p:cNvPr id="7" name="Rectangle 6"/>
            <p:cNvSpPr/>
            <p:nvPr/>
          </p:nvSpPr>
          <p:spPr bwMode="ltGray">
            <a:xfrm>
              <a:off x="4777130" y="4114801"/>
              <a:ext cx="4062070" cy="631942"/>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8729" tIns="44365" rIns="88729" bIns="44365" rtlCol="0" anchor="ctr"/>
            <a:lstStyle/>
            <a:p>
              <a:r>
                <a:rPr lang="en-US" sz="1400" dirty="0">
                  <a:solidFill>
                    <a:schemeClr val="tx1"/>
                  </a:solidFill>
                  <a:latin typeface="+mj-lt"/>
                  <a:cs typeface="Arial" pitchFamily="34" charset="0"/>
                </a:rPr>
                <a:t>Pune Municipal Corporation became </a:t>
              </a:r>
              <a:r>
                <a:rPr lang="en-US" sz="1800" b="1" dirty="0">
                  <a:solidFill>
                    <a:srgbClr val="C00000"/>
                  </a:solidFill>
                  <a:latin typeface="+mj-lt"/>
                  <a:cs typeface="Arial" pitchFamily="34" charset="0"/>
                </a:rPr>
                <a:t>1</a:t>
              </a:r>
              <a:r>
                <a:rPr lang="en-US" sz="1800" b="1" baseline="30000" dirty="0">
                  <a:solidFill>
                    <a:srgbClr val="C00000"/>
                  </a:solidFill>
                  <a:latin typeface="+mj-lt"/>
                  <a:cs typeface="Arial" pitchFamily="34" charset="0"/>
                </a:rPr>
                <a:t>st</a:t>
              </a:r>
              <a:r>
                <a:rPr lang="en-US" sz="1800" b="1" dirty="0">
                  <a:solidFill>
                    <a:srgbClr val="C00000"/>
                  </a:solidFill>
                  <a:latin typeface="+mj-lt"/>
                  <a:cs typeface="Arial" pitchFamily="34" charset="0"/>
                </a:rPr>
                <a:t> Municipal Corporation to raise bonds in India </a:t>
              </a:r>
              <a:r>
                <a:rPr lang="en-US" sz="1400" dirty="0">
                  <a:solidFill>
                    <a:schemeClr val="tx1"/>
                  </a:solidFill>
                  <a:latin typeface="+mj-lt"/>
                  <a:cs typeface="Arial" pitchFamily="34" charset="0"/>
                </a:rPr>
                <a:t>after SEBI’s new guidelines.</a:t>
              </a:r>
            </a:p>
          </p:txBody>
        </p:sp>
      </p:grpSp>
      <p:grpSp>
        <p:nvGrpSpPr>
          <p:cNvPr id="8" name="Group 7"/>
          <p:cNvGrpSpPr>
            <a:grpSpLocks/>
          </p:cNvGrpSpPr>
          <p:nvPr/>
        </p:nvGrpSpPr>
        <p:grpSpPr bwMode="auto">
          <a:xfrm>
            <a:off x="787585" y="4002251"/>
            <a:ext cx="3133165" cy="982341"/>
            <a:chOff x="4286661" y="3933058"/>
            <a:chExt cx="3828329" cy="1197954"/>
          </a:xfrm>
          <a:solidFill>
            <a:schemeClr val="accent5"/>
          </a:solidFill>
        </p:grpSpPr>
        <p:sp>
          <p:nvSpPr>
            <p:cNvPr id="9" name="Rectangle 8"/>
            <p:cNvSpPr/>
            <p:nvPr/>
          </p:nvSpPr>
          <p:spPr bwMode="ltGray">
            <a:xfrm>
              <a:off x="4500184" y="3933058"/>
              <a:ext cx="3614806" cy="1139888"/>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defPPr>
                <a:defRPr lang="en-US"/>
              </a:defPPr>
              <a:lvl1pPr marL="0" algn="l" defTabSz="1031352" rtl="0" eaLnBrk="1" latinLnBrk="0" hangingPunct="1">
                <a:defRPr sz="2000" kern="1200">
                  <a:solidFill>
                    <a:schemeClr val="lt1"/>
                  </a:solidFill>
                  <a:latin typeface="+mn-lt"/>
                  <a:ea typeface="+mn-ea"/>
                  <a:cs typeface="+mn-cs"/>
                </a:defRPr>
              </a:lvl1pPr>
              <a:lvl2pPr marL="515676" algn="l" defTabSz="1031352" rtl="0" eaLnBrk="1" latinLnBrk="0" hangingPunct="1">
                <a:defRPr sz="2000" kern="1200">
                  <a:solidFill>
                    <a:schemeClr val="lt1"/>
                  </a:solidFill>
                  <a:latin typeface="+mn-lt"/>
                  <a:ea typeface="+mn-ea"/>
                  <a:cs typeface="+mn-cs"/>
                </a:defRPr>
              </a:lvl2pPr>
              <a:lvl3pPr marL="1031352" algn="l" defTabSz="1031352" rtl="0" eaLnBrk="1" latinLnBrk="0" hangingPunct="1">
                <a:defRPr sz="2000" kern="1200">
                  <a:solidFill>
                    <a:schemeClr val="lt1"/>
                  </a:solidFill>
                  <a:latin typeface="+mn-lt"/>
                  <a:ea typeface="+mn-ea"/>
                  <a:cs typeface="+mn-cs"/>
                </a:defRPr>
              </a:lvl3pPr>
              <a:lvl4pPr marL="1547028" algn="l" defTabSz="1031352" rtl="0" eaLnBrk="1" latinLnBrk="0" hangingPunct="1">
                <a:defRPr sz="2000" kern="1200">
                  <a:solidFill>
                    <a:schemeClr val="lt1"/>
                  </a:solidFill>
                  <a:latin typeface="+mn-lt"/>
                  <a:ea typeface="+mn-ea"/>
                  <a:cs typeface="+mn-cs"/>
                </a:defRPr>
              </a:lvl4pPr>
              <a:lvl5pPr marL="2062704" algn="l" defTabSz="1031352" rtl="0" eaLnBrk="1" latinLnBrk="0" hangingPunct="1">
                <a:defRPr sz="2000" kern="1200">
                  <a:solidFill>
                    <a:schemeClr val="lt1"/>
                  </a:solidFill>
                  <a:latin typeface="+mn-lt"/>
                  <a:ea typeface="+mn-ea"/>
                  <a:cs typeface="+mn-cs"/>
                </a:defRPr>
              </a:lvl5pPr>
              <a:lvl6pPr marL="2578379" algn="l" defTabSz="1031352" rtl="0" eaLnBrk="1" latinLnBrk="0" hangingPunct="1">
                <a:defRPr sz="2000" kern="1200">
                  <a:solidFill>
                    <a:schemeClr val="lt1"/>
                  </a:solidFill>
                  <a:latin typeface="+mn-lt"/>
                  <a:ea typeface="+mn-ea"/>
                  <a:cs typeface="+mn-cs"/>
                </a:defRPr>
              </a:lvl6pPr>
              <a:lvl7pPr marL="3094055" algn="l" defTabSz="1031352" rtl="0" eaLnBrk="1" latinLnBrk="0" hangingPunct="1">
                <a:defRPr sz="2000" kern="1200">
                  <a:solidFill>
                    <a:schemeClr val="lt1"/>
                  </a:solidFill>
                  <a:latin typeface="+mn-lt"/>
                  <a:ea typeface="+mn-ea"/>
                  <a:cs typeface="+mn-cs"/>
                </a:defRPr>
              </a:lvl7pPr>
              <a:lvl8pPr marL="3609731" algn="l" defTabSz="1031352" rtl="0" eaLnBrk="1" latinLnBrk="0" hangingPunct="1">
                <a:defRPr sz="2000" kern="1200">
                  <a:solidFill>
                    <a:schemeClr val="lt1"/>
                  </a:solidFill>
                  <a:latin typeface="+mn-lt"/>
                  <a:ea typeface="+mn-ea"/>
                  <a:cs typeface="+mn-cs"/>
                </a:defRPr>
              </a:lvl8pPr>
              <a:lvl9pPr marL="4125407" algn="l" defTabSz="1031352" rtl="0" eaLnBrk="1" latinLnBrk="0" hangingPunct="1">
                <a:defRPr sz="2000" kern="1200">
                  <a:solidFill>
                    <a:schemeClr val="lt1"/>
                  </a:solidFill>
                  <a:latin typeface="+mn-lt"/>
                  <a:ea typeface="+mn-ea"/>
                  <a:cs typeface="+mn-cs"/>
                </a:defRPr>
              </a:lvl9pPr>
            </a:lstStyle>
            <a:p>
              <a:pPr>
                <a:spcAft>
                  <a:spcPts val="600"/>
                </a:spcAft>
                <a:buClr>
                  <a:schemeClr val="tx1"/>
                </a:buClr>
                <a:defRPr/>
              </a:pPr>
              <a:r>
                <a:rPr lang="en-US" sz="2800" b="1" i="1" dirty="0">
                  <a:solidFill>
                    <a:schemeClr val="bg1"/>
                  </a:solidFill>
                  <a:latin typeface="Georgia"/>
                </a:rPr>
                <a:t>7.59% </a:t>
              </a:r>
              <a:r>
                <a:rPr lang="en-US" sz="2800" b="1" i="1" dirty="0" err="1">
                  <a:solidFill>
                    <a:schemeClr val="bg1"/>
                  </a:solidFill>
                  <a:latin typeface="Georgia"/>
                </a:rPr>
                <a:t>p.a</a:t>
              </a:r>
              <a:r>
                <a:rPr lang="en-US" sz="2800" b="1" i="1" dirty="0">
                  <a:solidFill>
                    <a:schemeClr val="bg1"/>
                  </a:solidFill>
                  <a:latin typeface="Georgia"/>
                </a:rPr>
                <a:t> </a:t>
              </a:r>
            </a:p>
            <a:p>
              <a:pPr>
                <a:spcAft>
                  <a:spcPts val="600"/>
                </a:spcAft>
                <a:buClr>
                  <a:schemeClr val="tx1"/>
                </a:buClr>
                <a:defRPr/>
              </a:pPr>
              <a:r>
                <a:rPr lang="en-US" sz="1600" dirty="0">
                  <a:solidFill>
                    <a:srgbClr val="FFFFFF"/>
                  </a:solidFill>
                  <a:latin typeface="Georgia"/>
                </a:rPr>
                <a:t>Coupon rate</a:t>
              </a:r>
              <a:endParaRPr lang="en-US" altLang="en-US" sz="1600" dirty="0">
                <a:solidFill>
                  <a:srgbClr val="FFFFFF"/>
                </a:solidFill>
                <a:latin typeface="Georgia"/>
              </a:endParaRPr>
            </a:p>
          </p:txBody>
        </p:sp>
        <p:sp>
          <p:nvSpPr>
            <p:cNvPr id="10" name="Rectangle 9"/>
            <p:cNvSpPr/>
            <p:nvPr/>
          </p:nvSpPr>
          <p:spPr bwMode="ltGray">
            <a:xfrm>
              <a:off x="4286661" y="5067532"/>
              <a:ext cx="222254" cy="6348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031352" rtl="0" eaLnBrk="1" latinLnBrk="0" hangingPunct="1">
                <a:defRPr sz="2000" kern="1200">
                  <a:solidFill>
                    <a:schemeClr val="lt1"/>
                  </a:solidFill>
                  <a:latin typeface="+mn-lt"/>
                  <a:ea typeface="+mn-ea"/>
                  <a:cs typeface="+mn-cs"/>
                </a:defRPr>
              </a:lvl1pPr>
              <a:lvl2pPr marL="515676" algn="l" defTabSz="1031352" rtl="0" eaLnBrk="1" latinLnBrk="0" hangingPunct="1">
                <a:defRPr sz="2000" kern="1200">
                  <a:solidFill>
                    <a:schemeClr val="lt1"/>
                  </a:solidFill>
                  <a:latin typeface="+mn-lt"/>
                  <a:ea typeface="+mn-ea"/>
                  <a:cs typeface="+mn-cs"/>
                </a:defRPr>
              </a:lvl2pPr>
              <a:lvl3pPr marL="1031352" algn="l" defTabSz="1031352" rtl="0" eaLnBrk="1" latinLnBrk="0" hangingPunct="1">
                <a:defRPr sz="2000" kern="1200">
                  <a:solidFill>
                    <a:schemeClr val="lt1"/>
                  </a:solidFill>
                  <a:latin typeface="+mn-lt"/>
                  <a:ea typeface="+mn-ea"/>
                  <a:cs typeface="+mn-cs"/>
                </a:defRPr>
              </a:lvl3pPr>
              <a:lvl4pPr marL="1547028" algn="l" defTabSz="1031352" rtl="0" eaLnBrk="1" latinLnBrk="0" hangingPunct="1">
                <a:defRPr sz="2000" kern="1200">
                  <a:solidFill>
                    <a:schemeClr val="lt1"/>
                  </a:solidFill>
                  <a:latin typeface="+mn-lt"/>
                  <a:ea typeface="+mn-ea"/>
                  <a:cs typeface="+mn-cs"/>
                </a:defRPr>
              </a:lvl4pPr>
              <a:lvl5pPr marL="2062704" algn="l" defTabSz="1031352" rtl="0" eaLnBrk="1" latinLnBrk="0" hangingPunct="1">
                <a:defRPr sz="2000" kern="1200">
                  <a:solidFill>
                    <a:schemeClr val="lt1"/>
                  </a:solidFill>
                  <a:latin typeface="+mn-lt"/>
                  <a:ea typeface="+mn-ea"/>
                  <a:cs typeface="+mn-cs"/>
                </a:defRPr>
              </a:lvl5pPr>
              <a:lvl6pPr marL="2578379" algn="l" defTabSz="1031352" rtl="0" eaLnBrk="1" latinLnBrk="0" hangingPunct="1">
                <a:defRPr sz="2000" kern="1200">
                  <a:solidFill>
                    <a:schemeClr val="lt1"/>
                  </a:solidFill>
                  <a:latin typeface="+mn-lt"/>
                  <a:ea typeface="+mn-ea"/>
                  <a:cs typeface="+mn-cs"/>
                </a:defRPr>
              </a:lvl6pPr>
              <a:lvl7pPr marL="3094055" algn="l" defTabSz="1031352" rtl="0" eaLnBrk="1" latinLnBrk="0" hangingPunct="1">
                <a:defRPr sz="2000" kern="1200">
                  <a:solidFill>
                    <a:schemeClr val="lt1"/>
                  </a:solidFill>
                  <a:latin typeface="+mn-lt"/>
                  <a:ea typeface="+mn-ea"/>
                  <a:cs typeface="+mn-cs"/>
                </a:defRPr>
              </a:lvl7pPr>
              <a:lvl8pPr marL="3609731" algn="l" defTabSz="1031352" rtl="0" eaLnBrk="1" latinLnBrk="0" hangingPunct="1">
                <a:defRPr sz="2000" kern="1200">
                  <a:solidFill>
                    <a:schemeClr val="lt1"/>
                  </a:solidFill>
                  <a:latin typeface="+mn-lt"/>
                  <a:ea typeface="+mn-ea"/>
                  <a:cs typeface="+mn-cs"/>
                </a:defRPr>
              </a:lvl8pPr>
              <a:lvl9pPr marL="4125407" algn="l" defTabSz="1031352" rtl="0" eaLnBrk="1" latinLnBrk="0" hangingPunct="1">
                <a:defRPr sz="2000" kern="1200">
                  <a:solidFill>
                    <a:schemeClr val="lt1"/>
                  </a:solidFill>
                  <a:latin typeface="+mn-lt"/>
                  <a:ea typeface="+mn-ea"/>
                  <a:cs typeface="+mn-cs"/>
                </a:defRPr>
              </a:lvl9pPr>
            </a:lstStyle>
            <a:p>
              <a:pPr algn="ctr" defTabSz="859277">
                <a:defRPr/>
              </a:pPr>
              <a:endParaRPr lang="en-GB" sz="1200" dirty="0" err="1">
                <a:solidFill>
                  <a:srgbClr val="FFFFFF"/>
                </a:solidFill>
                <a:latin typeface="Georgia" pitchFamily="18" charset="0"/>
              </a:endParaRPr>
            </a:p>
          </p:txBody>
        </p:sp>
      </p:grpSp>
      <p:grpSp>
        <p:nvGrpSpPr>
          <p:cNvPr id="12" name="Group 11"/>
          <p:cNvGrpSpPr>
            <a:grpSpLocks/>
          </p:cNvGrpSpPr>
          <p:nvPr/>
        </p:nvGrpSpPr>
        <p:grpSpPr bwMode="auto">
          <a:xfrm>
            <a:off x="813849" y="2749978"/>
            <a:ext cx="3001953" cy="895144"/>
            <a:chOff x="6414501" y="1751112"/>
            <a:chExt cx="2346151" cy="1230845"/>
          </a:xfrm>
          <a:solidFill>
            <a:schemeClr val="accent2"/>
          </a:solidFill>
        </p:grpSpPr>
        <p:sp>
          <p:nvSpPr>
            <p:cNvPr id="13" name="Rectangle 12"/>
            <p:cNvSpPr/>
            <p:nvPr/>
          </p:nvSpPr>
          <p:spPr bwMode="ltGray">
            <a:xfrm>
              <a:off x="6551289" y="1751112"/>
              <a:ext cx="2209363" cy="1172881"/>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defPPr>
                <a:defRPr lang="en-US"/>
              </a:defPPr>
              <a:lvl1pPr marL="0" algn="l" defTabSz="1031352" rtl="0" eaLnBrk="1" latinLnBrk="0" hangingPunct="1">
                <a:defRPr sz="2000" kern="1200">
                  <a:solidFill>
                    <a:schemeClr val="lt1"/>
                  </a:solidFill>
                  <a:latin typeface="+mn-lt"/>
                  <a:ea typeface="+mn-ea"/>
                  <a:cs typeface="+mn-cs"/>
                </a:defRPr>
              </a:lvl1pPr>
              <a:lvl2pPr marL="515676" algn="l" defTabSz="1031352" rtl="0" eaLnBrk="1" latinLnBrk="0" hangingPunct="1">
                <a:defRPr sz="2000" kern="1200">
                  <a:solidFill>
                    <a:schemeClr val="lt1"/>
                  </a:solidFill>
                  <a:latin typeface="+mn-lt"/>
                  <a:ea typeface="+mn-ea"/>
                  <a:cs typeface="+mn-cs"/>
                </a:defRPr>
              </a:lvl2pPr>
              <a:lvl3pPr marL="1031352" algn="l" defTabSz="1031352" rtl="0" eaLnBrk="1" latinLnBrk="0" hangingPunct="1">
                <a:defRPr sz="2000" kern="1200">
                  <a:solidFill>
                    <a:schemeClr val="lt1"/>
                  </a:solidFill>
                  <a:latin typeface="+mn-lt"/>
                  <a:ea typeface="+mn-ea"/>
                  <a:cs typeface="+mn-cs"/>
                </a:defRPr>
              </a:lvl3pPr>
              <a:lvl4pPr marL="1547028" algn="l" defTabSz="1031352" rtl="0" eaLnBrk="1" latinLnBrk="0" hangingPunct="1">
                <a:defRPr sz="2000" kern="1200">
                  <a:solidFill>
                    <a:schemeClr val="lt1"/>
                  </a:solidFill>
                  <a:latin typeface="+mn-lt"/>
                  <a:ea typeface="+mn-ea"/>
                  <a:cs typeface="+mn-cs"/>
                </a:defRPr>
              </a:lvl4pPr>
              <a:lvl5pPr marL="2062704" algn="l" defTabSz="1031352" rtl="0" eaLnBrk="1" latinLnBrk="0" hangingPunct="1">
                <a:defRPr sz="2000" kern="1200">
                  <a:solidFill>
                    <a:schemeClr val="lt1"/>
                  </a:solidFill>
                  <a:latin typeface="+mn-lt"/>
                  <a:ea typeface="+mn-ea"/>
                  <a:cs typeface="+mn-cs"/>
                </a:defRPr>
              </a:lvl5pPr>
              <a:lvl6pPr marL="2578379" algn="l" defTabSz="1031352" rtl="0" eaLnBrk="1" latinLnBrk="0" hangingPunct="1">
                <a:defRPr sz="2000" kern="1200">
                  <a:solidFill>
                    <a:schemeClr val="lt1"/>
                  </a:solidFill>
                  <a:latin typeface="+mn-lt"/>
                  <a:ea typeface="+mn-ea"/>
                  <a:cs typeface="+mn-cs"/>
                </a:defRPr>
              </a:lvl6pPr>
              <a:lvl7pPr marL="3094055" algn="l" defTabSz="1031352" rtl="0" eaLnBrk="1" latinLnBrk="0" hangingPunct="1">
                <a:defRPr sz="2000" kern="1200">
                  <a:solidFill>
                    <a:schemeClr val="lt1"/>
                  </a:solidFill>
                  <a:latin typeface="+mn-lt"/>
                  <a:ea typeface="+mn-ea"/>
                  <a:cs typeface="+mn-cs"/>
                </a:defRPr>
              </a:lvl7pPr>
              <a:lvl8pPr marL="3609731" algn="l" defTabSz="1031352" rtl="0" eaLnBrk="1" latinLnBrk="0" hangingPunct="1">
                <a:defRPr sz="2000" kern="1200">
                  <a:solidFill>
                    <a:schemeClr val="lt1"/>
                  </a:solidFill>
                  <a:latin typeface="+mn-lt"/>
                  <a:ea typeface="+mn-ea"/>
                  <a:cs typeface="+mn-cs"/>
                </a:defRPr>
              </a:lvl8pPr>
              <a:lvl9pPr marL="4125407" algn="l" defTabSz="1031352" rtl="0" eaLnBrk="1" latinLnBrk="0" hangingPunct="1">
                <a:defRPr sz="2000" kern="1200">
                  <a:solidFill>
                    <a:schemeClr val="lt1"/>
                  </a:solidFill>
                  <a:latin typeface="+mn-lt"/>
                  <a:ea typeface="+mn-ea"/>
                  <a:cs typeface="+mn-cs"/>
                </a:defRPr>
              </a:lvl9pPr>
            </a:lstStyle>
            <a:p>
              <a:pPr>
                <a:spcAft>
                  <a:spcPts val="600"/>
                </a:spcAft>
                <a:buClr>
                  <a:schemeClr val="tx1"/>
                </a:buClr>
                <a:defRPr/>
              </a:pPr>
              <a:r>
                <a:rPr lang="en-GB" sz="2800" b="1" i="1" dirty="0" smtClean="0">
                  <a:solidFill>
                    <a:schemeClr val="bg1"/>
                  </a:solidFill>
                  <a:latin typeface="Georgia"/>
                </a:rPr>
                <a:t>200 Cr</a:t>
              </a:r>
            </a:p>
            <a:p>
              <a:pPr>
                <a:spcAft>
                  <a:spcPts val="600"/>
                </a:spcAft>
                <a:buClr>
                  <a:schemeClr val="tx1"/>
                </a:buClr>
                <a:defRPr/>
              </a:pPr>
              <a:r>
                <a:rPr lang="en-GB" sz="1600" dirty="0" smtClean="0">
                  <a:solidFill>
                    <a:srgbClr val="FFFFFF"/>
                  </a:solidFill>
                  <a:latin typeface="Georgia"/>
                </a:rPr>
                <a:t>Raised in June 2017</a:t>
              </a:r>
              <a:endParaRPr lang="en-GB" sz="1600" dirty="0">
                <a:solidFill>
                  <a:srgbClr val="FFFFFF"/>
                </a:solidFill>
                <a:latin typeface="Georgia"/>
              </a:endParaRPr>
            </a:p>
          </p:txBody>
        </p:sp>
        <p:sp>
          <p:nvSpPr>
            <p:cNvPr id="14" name="Rectangle 13"/>
            <p:cNvSpPr/>
            <p:nvPr/>
          </p:nvSpPr>
          <p:spPr bwMode="ltGray">
            <a:xfrm>
              <a:off x="6414501" y="2917546"/>
              <a:ext cx="136789" cy="64411"/>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031352" rtl="0" eaLnBrk="1" latinLnBrk="0" hangingPunct="1">
                <a:defRPr sz="2000" kern="1200">
                  <a:solidFill>
                    <a:schemeClr val="lt1"/>
                  </a:solidFill>
                  <a:latin typeface="+mn-lt"/>
                  <a:ea typeface="+mn-ea"/>
                  <a:cs typeface="+mn-cs"/>
                </a:defRPr>
              </a:lvl1pPr>
              <a:lvl2pPr marL="515676" algn="l" defTabSz="1031352" rtl="0" eaLnBrk="1" latinLnBrk="0" hangingPunct="1">
                <a:defRPr sz="2000" kern="1200">
                  <a:solidFill>
                    <a:schemeClr val="lt1"/>
                  </a:solidFill>
                  <a:latin typeface="+mn-lt"/>
                  <a:ea typeface="+mn-ea"/>
                  <a:cs typeface="+mn-cs"/>
                </a:defRPr>
              </a:lvl2pPr>
              <a:lvl3pPr marL="1031352" algn="l" defTabSz="1031352" rtl="0" eaLnBrk="1" latinLnBrk="0" hangingPunct="1">
                <a:defRPr sz="2000" kern="1200">
                  <a:solidFill>
                    <a:schemeClr val="lt1"/>
                  </a:solidFill>
                  <a:latin typeface="+mn-lt"/>
                  <a:ea typeface="+mn-ea"/>
                  <a:cs typeface="+mn-cs"/>
                </a:defRPr>
              </a:lvl3pPr>
              <a:lvl4pPr marL="1547028" algn="l" defTabSz="1031352" rtl="0" eaLnBrk="1" latinLnBrk="0" hangingPunct="1">
                <a:defRPr sz="2000" kern="1200">
                  <a:solidFill>
                    <a:schemeClr val="lt1"/>
                  </a:solidFill>
                  <a:latin typeface="+mn-lt"/>
                  <a:ea typeface="+mn-ea"/>
                  <a:cs typeface="+mn-cs"/>
                </a:defRPr>
              </a:lvl4pPr>
              <a:lvl5pPr marL="2062704" algn="l" defTabSz="1031352" rtl="0" eaLnBrk="1" latinLnBrk="0" hangingPunct="1">
                <a:defRPr sz="2000" kern="1200">
                  <a:solidFill>
                    <a:schemeClr val="lt1"/>
                  </a:solidFill>
                  <a:latin typeface="+mn-lt"/>
                  <a:ea typeface="+mn-ea"/>
                  <a:cs typeface="+mn-cs"/>
                </a:defRPr>
              </a:lvl5pPr>
              <a:lvl6pPr marL="2578379" algn="l" defTabSz="1031352" rtl="0" eaLnBrk="1" latinLnBrk="0" hangingPunct="1">
                <a:defRPr sz="2000" kern="1200">
                  <a:solidFill>
                    <a:schemeClr val="lt1"/>
                  </a:solidFill>
                  <a:latin typeface="+mn-lt"/>
                  <a:ea typeface="+mn-ea"/>
                  <a:cs typeface="+mn-cs"/>
                </a:defRPr>
              </a:lvl6pPr>
              <a:lvl7pPr marL="3094055" algn="l" defTabSz="1031352" rtl="0" eaLnBrk="1" latinLnBrk="0" hangingPunct="1">
                <a:defRPr sz="2000" kern="1200">
                  <a:solidFill>
                    <a:schemeClr val="lt1"/>
                  </a:solidFill>
                  <a:latin typeface="+mn-lt"/>
                  <a:ea typeface="+mn-ea"/>
                  <a:cs typeface="+mn-cs"/>
                </a:defRPr>
              </a:lvl7pPr>
              <a:lvl8pPr marL="3609731" algn="l" defTabSz="1031352" rtl="0" eaLnBrk="1" latinLnBrk="0" hangingPunct="1">
                <a:defRPr sz="2000" kern="1200">
                  <a:solidFill>
                    <a:schemeClr val="lt1"/>
                  </a:solidFill>
                  <a:latin typeface="+mn-lt"/>
                  <a:ea typeface="+mn-ea"/>
                  <a:cs typeface="+mn-cs"/>
                </a:defRPr>
              </a:lvl8pPr>
              <a:lvl9pPr marL="4125407" algn="l" defTabSz="1031352" rtl="0" eaLnBrk="1" latinLnBrk="0" hangingPunct="1">
                <a:defRPr sz="2000" kern="1200">
                  <a:solidFill>
                    <a:schemeClr val="lt1"/>
                  </a:solidFill>
                  <a:latin typeface="+mn-lt"/>
                  <a:ea typeface="+mn-ea"/>
                  <a:cs typeface="+mn-cs"/>
                </a:defRPr>
              </a:lvl9pPr>
            </a:lstStyle>
            <a:p>
              <a:pPr algn="ctr" defTabSz="859277">
                <a:defRPr/>
              </a:pPr>
              <a:endParaRPr lang="en-GB" sz="1200" dirty="0" err="1">
                <a:solidFill>
                  <a:srgbClr val="FFFFFF"/>
                </a:solidFill>
                <a:latin typeface="Georgia" pitchFamily="18" charset="0"/>
              </a:endParaRPr>
            </a:p>
          </p:txBody>
        </p:sp>
      </p:grpSp>
      <p:grpSp>
        <p:nvGrpSpPr>
          <p:cNvPr id="15" name="Group 14"/>
          <p:cNvGrpSpPr>
            <a:grpSpLocks/>
          </p:cNvGrpSpPr>
          <p:nvPr/>
        </p:nvGrpSpPr>
        <p:grpSpPr bwMode="auto">
          <a:xfrm>
            <a:off x="4537042" y="2755764"/>
            <a:ext cx="3028728" cy="947873"/>
            <a:chOff x="6532162" y="2300981"/>
            <a:chExt cx="1489378" cy="630838"/>
          </a:xfrm>
          <a:solidFill>
            <a:srgbClr val="EB8C00"/>
          </a:solidFill>
        </p:grpSpPr>
        <p:sp>
          <p:nvSpPr>
            <p:cNvPr id="16" name="Rectangle 15"/>
            <p:cNvSpPr/>
            <p:nvPr/>
          </p:nvSpPr>
          <p:spPr bwMode="ltGray">
            <a:xfrm>
              <a:off x="6620835" y="2300981"/>
              <a:ext cx="1400705" cy="624499"/>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defPPr>
                <a:defRPr lang="en-US"/>
              </a:defPPr>
              <a:lvl1pPr marL="0" algn="l" defTabSz="1031352" rtl="0" eaLnBrk="1" latinLnBrk="0" hangingPunct="1">
                <a:defRPr sz="2000" kern="1200">
                  <a:solidFill>
                    <a:schemeClr val="lt1"/>
                  </a:solidFill>
                  <a:latin typeface="+mn-lt"/>
                  <a:ea typeface="+mn-ea"/>
                  <a:cs typeface="+mn-cs"/>
                </a:defRPr>
              </a:lvl1pPr>
              <a:lvl2pPr marL="515676" algn="l" defTabSz="1031352" rtl="0" eaLnBrk="1" latinLnBrk="0" hangingPunct="1">
                <a:defRPr sz="2000" kern="1200">
                  <a:solidFill>
                    <a:schemeClr val="lt1"/>
                  </a:solidFill>
                  <a:latin typeface="+mn-lt"/>
                  <a:ea typeface="+mn-ea"/>
                  <a:cs typeface="+mn-cs"/>
                </a:defRPr>
              </a:lvl2pPr>
              <a:lvl3pPr marL="1031352" algn="l" defTabSz="1031352" rtl="0" eaLnBrk="1" latinLnBrk="0" hangingPunct="1">
                <a:defRPr sz="2000" kern="1200">
                  <a:solidFill>
                    <a:schemeClr val="lt1"/>
                  </a:solidFill>
                  <a:latin typeface="+mn-lt"/>
                  <a:ea typeface="+mn-ea"/>
                  <a:cs typeface="+mn-cs"/>
                </a:defRPr>
              </a:lvl3pPr>
              <a:lvl4pPr marL="1547028" algn="l" defTabSz="1031352" rtl="0" eaLnBrk="1" latinLnBrk="0" hangingPunct="1">
                <a:defRPr sz="2000" kern="1200">
                  <a:solidFill>
                    <a:schemeClr val="lt1"/>
                  </a:solidFill>
                  <a:latin typeface="+mn-lt"/>
                  <a:ea typeface="+mn-ea"/>
                  <a:cs typeface="+mn-cs"/>
                </a:defRPr>
              </a:lvl4pPr>
              <a:lvl5pPr marL="2062704" algn="l" defTabSz="1031352" rtl="0" eaLnBrk="1" latinLnBrk="0" hangingPunct="1">
                <a:defRPr sz="2000" kern="1200">
                  <a:solidFill>
                    <a:schemeClr val="lt1"/>
                  </a:solidFill>
                  <a:latin typeface="+mn-lt"/>
                  <a:ea typeface="+mn-ea"/>
                  <a:cs typeface="+mn-cs"/>
                </a:defRPr>
              </a:lvl5pPr>
              <a:lvl6pPr marL="2578379" algn="l" defTabSz="1031352" rtl="0" eaLnBrk="1" latinLnBrk="0" hangingPunct="1">
                <a:defRPr sz="2000" kern="1200">
                  <a:solidFill>
                    <a:schemeClr val="lt1"/>
                  </a:solidFill>
                  <a:latin typeface="+mn-lt"/>
                  <a:ea typeface="+mn-ea"/>
                  <a:cs typeface="+mn-cs"/>
                </a:defRPr>
              </a:lvl6pPr>
              <a:lvl7pPr marL="3094055" algn="l" defTabSz="1031352" rtl="0" eaLnBrk="1" latinLnBrk="0" hangingPunct="1">
                <a:defRPr sz="2000" kern="1200">
                  <a:solidFill>
                    <a:schemeClr val="lt1"/>
                  </a:solidFill>
                  <a:latin typeface="+mn-lt"/>
                  <a:ea typeface="+mn-ea"/>
                  <a:cs typeface="+mn-cs"/>
                </a:defRPr>
              </a:lvl7pPr>
              <a:lvl8pPr marL="3609731" algn="l" defTabSz="1031352" rtl="0" eaLnBrk="1" latinLnBrk="0" hangingPunct="1">
                <a:defRPr sz="2000" kern="1200">
                  <a:solidFill>
                    <a:schemeClr val="lt1"/>
                  </a:solidFill>
                  <a:latin typeface="+mn-lt"/>
                  <a:ea typeface="+mn-ea"/>
                  <a:cs typeface="+mn-cs"/>
                </a:defRPr>
              </a:lvl8pPr>
              <a:lvl9pPr marL="4125407" algn="l" defTabSz="1031352" rtl="0" eaLnBrk="1" latinLnBrk="0" hangingPunct="1">
                <a:defRPr sz="2000" kern="1200">
                  <a:solidFill>
                    <a:schemeClr val="lt1"/>
                  </a:solidFill>
                  <a:latin typeface="+mn-lt"/>
                  <a:ea typeface="+mn-ea"/>
                  <a:cs typeface="+mn-cs"/>
                </a:defRPr>
              </a:lvl9pPr>
            </a:lstStyle>
            <a:p>
              <a:pPr>
                <a:spcAft>
                  <a:spcPts val="600"/>
                </a:spcAft>
                <a:buClr>
                  <a:schemeClr val="tx1"/>
                </a:buClr>
                <a:defRPr/>
              </a:pPr>
              <a:r>
                <a:rPr lang="en-US" sz="2800" b="1" i="1" dirty="0">
                  <a:solidFill>
                    <a:schemeClr val="bg1"/>
                  </a:solidFill>
                  <a:latin typeface="Georgia"/>
                </a:rPr>
                <a:t>6 times</a:t>
              </a:r>
            </a:p>
            <a:p>
              <a:pPr>
                <a:spcAft>
                  <a:spcPts val="600"/>
                </a:spcAft>
                <a:buClr>
                  <a:schemeClr val="tx1"/>
                </a:buClr>
                <a:defRPr/>
              </a:pPr>
              <a:r>
                <a:rPr lang="en-US" sz="1600" dirty="0" smtClean="0">
                  <a:solidFill>
                    <a:srgbClr val="FFFFFF"/>
                  </a:solidFill>
                  <a:latin typeface="Georgia"/>
                </a:rPr>
                <a:t>Issue</a:t>
              </a:r>
              <a:r>
                <a:rPr lang="en-US" sz="2400" dirty="0" smtClean="0">
                  <a:latin typeface="Arial" pitchFamily="34" charset="0"/>
                  <a:cs typeface="Arial" pitchFamily="34" charset="0"/>
                </a:rPr>
                <a:t> </a:t>
              </a:r>
              <a:r>
                <a:rPr lang="en-US" sz="1600" dirty="0" smtClean="0">
                  <a:solidFill>
                    <a:srgbClr val="FFFFFF"/>
                  </a:solidFill>
                  <a:latin typeface="Georgia"/>
                </a:rPr>
                <a:t>oversubscribed </a:t>
              </a:r>
            </a:p>
          </p:txBody>
        </p:sp>
        <p:sp>
          <p:nvSpPr>
            <p:cNvPr id="17" name="Rectangle 16"/>
            <p:cNvSpPr/>
            <p:nvPr/>
          </p:nvSpPr>
          <p:spPr bwMode="ltGray">
            <a:xfrm flipV="1">
              <a:off x="6532162" y="2901392"/>
              <a:ext cx="93357" cy="30427"/>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031352" rtl="0" eaLnBrk="1" latinLnBrk="0" hangingPunct="1">
                <a:defRPr sz="2000" kern="1200">
                  <a:solidFill>
                    <a:schemeClr val="lt1"/>
                  </a:solidFill>
                  <a:latin typeface="+mn-lt"/>
                  <a:ea typeface="+mn-ea"/>
                  <a:cs typeface="+mn-cs"/>
                </a:defRPr>
              </a:lvl1pPr>
              <a:lvl2pPr marL="515676" algn="l" defTabSz="1031352" rtl="0" eaLnBrk="1" latinLnBrk="0" hangingPunct="1">
                <a:defRPr sz="2000" kern="1200">
                  <a:solidFill>
                    <a:schemeClr val="lt1"/>
                  </a:solidFill>
                  <a:latin typeface="+mn-lt"/>
                  <a:ea typeface="+mn-ea"/>
                  <a:cs typeface="+mn-cs"/>
                </a:defRPr>
              </a:lvl2pPr>
              <a:lvl3pPr marL="1031352" algn="l" defTabSz="1031352" rtl="0" eaLnBrk="1" latinLnBrk="0" hangingPunct="1">
                <a:defRPr sz="2000" kern="1200">
                  <a:solidFill>
                    <a:schemeClr val="lt1"/>
                  </a:solidFill>
                  <a:latin typeface="+mn-lt"/>
                  <a:ea typeface="+mn-ea"/>
                  <a:cs typeface="+mn-cs"/>
                </a:defRPr>
              </a:lvl3pPr>
              <a:lvl4pPr marL="1547028" algn="l" defTabSz="1031352" rtl="0" eaLnBrk="1" latinLnBrk="0" hangingPunct="1">
                <a:defRPr sz="2000" kern="1200">
                  <a:solidFill>
                    <a:schemeClr val="lt1"/>
                  </a:solidFill>
                  <a:latin typeface="+mn-lt"/>
                  <a:ea typeface="+mn-ea"/>
                  <a:cs typeface="+mn-cs"/>
                </a:defRPr>
              </a:lvl4pPr>
              <a:lvl5pPr marL="2062704" algn="l" defTabSz="1031352" rtl="0" eaLnBrk="1" latinLnBrk="0" hangingPunct="1">
                <a:defRPr sz="2000" kern="1200">
                  <a:solidFill>
                    <a:schemeClr val="lt1"/>
                  </a:solidFill>
                  <a:latin typeface="+mn-lt"/>
                  <a:ea typeface="+mn-ea"/>
                  <a:cs typeface="+mn-cs"/>
                </a:defRPr>
              </a:lvl5pPr>
              <a:lvl6pPr marL="2578379" algn="l" defTabSz="1031352" rtl="0" eaLnBrk="1" latinLnBrk="0" hangingPunct="1">
                <a:defRPr sz="2000" kern="1200">
                  <a:solidFill>
                    <a:schemeClr val="lt1"/>
                  </a:solidFill>
                  <a:latin typeface="+mn-lt"/>
                  <a:ea typeface="+mn-ea"/>
                  <a:cs typeface="+mn-cs"/>
                </a:defRPr>
              </a:lvl6pPr>
              <a:lvl7pPr marL="3094055" algn="l" defTabSz="1031352" rtl="0" eaLnBrk="1" latinLnBrk="0" hangingPunct="1">
                <a:defRPr sz="2000" kern="1200">
                  <a:solidFill>
                    <a:schemeClr val="lt1"/>
                  </a:solidFill>
                  <a:latin typeface="+mn-lt"/>
                  <a:ea typeface="+mn-ea"/>
                  <a:cs typeface="+mn-cs"/>
                </a:defRPr>
              </a:lvl7pPr>
              <a:lvl8pPr marL="3609731" algn="l" defTabSz="1031352" rtl="0" eaLnBrk="1" latinLnBrk="0" hangingPunct="1">
                <a:defRPr sz="2000" kern="1200">
                  <a:solidFill>
                    <a:schemeClr val="lt1"/>
                  </a:solidFill>
                  <a:latin typeface="+mn-lt"/>
                  <a:ea typeface="+mn-ea"/>
                  <a:cs typeface="+mn-cs"/>
                </a:defRPr>
              </a:lvl8pPr>
              <a:lvl9pPr marL="4125407" algn="l" defTabSz="1031352" rtl="0" eaLnBrk="1" latinLnBrk="0" hangingPunct="1">
                <a:defRPr sz="2000" kern="1200">
                  <a:solidFill>
                    <a:schemeClr val="lt1"/>
                  </a:solidFill>
                  <a:latin typeface="+mn-lt"/>
                  <a:ea typeface="+mn-ea"/>
                  <a:cs typeface="+mn-cs"/>
                </a:defRPr>
              </a:lvl9pPr>
            </a:lstStyle>
            <a:p>
              <a:pPr algn="ctr" defTabSz="859277">
                <a:defRPr/>
              </a:pPr>
              <a:endParaRPr lang="en-GB" sz="1200" dirty="0" err="1">
                <a:solidFill>
                  <a:srgbClr val="FFFFFF"/>
                </a:solidFill>
                <a:latin typeface="Georgia" pitchFamily="18" charset="0"/>
              </a:endParaRPr>
            </a:p>
          </p:txBody>
        </p:sp>
      </p:grpSp>
      <p:grpSp>
        <p:nvGrpSpPr>
          <p:cNvPr id="21" name="Group 20"/>
          <p:cNvGrpSpPr>
            <a:grpSpLocks/>
          </p:cNvGrpSpPr>
          <p:nvPr/>
        </p:nvGrpSpPr>
        <p:grpSpPr bwMode="auto">
          <a:xfrm>
            <a:off x="4537042" y="3956273"/>
            <a:ext cx="3133165" cy="982341"/>
            <a:chOff x="4286661" y="3933058"/>
            <a:chExt cx="3828329" cy="1197954"/>
          </a:xfrm>
          <a:solidFill>
            <a:schemeClr val="accent6">
              <a:lumMod val="50000"/>
            </a:schemeClr>
          </a:solidFill>
        </p:grpSpPr>
        <p:sp>
          <p:nvSpPr>
            <p:cNvPr id="22" name="Rectangle 21"/>
            <p:cNvSpPr/>
            <p:nvPr/>
          </p:nvSpPr>
          <p:spPr bwMode="ltGray">
            <a:xfrm>
              <a:off x="4500184" y="3933058"/>
              <a:ext cx="3614806" cy="1139888"/>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defPPr>
                <a:defRPr lang="en-US"/>
              </a:defPPr>
              <a:lvl1pPr marL="0" algn="l" defTabSz="1031352" rtl="0" eaLnBrk="1" latinLnBrk="0" hangingPunct="1">
                <a:defRPr sz="2000" kern="1200">
                  <a:solidFill>
                    <a:schemeClr val="lt1"/>
                  </a:solidFill>
                  <a:latin typeface="+mn-lt"/>
                  <a:ea typeface="+mn-ea"/>
                  <a:cs typeface="+mn-cs"/>
                </a:defRPr>
              </a:lvl1pPr>
              <a:lvl2pPr marL="515676" algn="l" defTabSz="1031352" rtl="0" eaLnBrk="1" latinLnBrk="0" hangingPunct="1">
                <a:defRPr sz="2000" kern="1200">
                  <a:solidFill>
                    <a:schemeClr val="lt1"/>
                  </a:solidFill>
                  <a:latin typeface="+mn-lt"/>
                  <a:ea typeface="+mn-ea"/>
                  <a:cs typeface="+mn-cs"/>
                </a:defRPr>
              </a:lvl2pPr>
              <a:lvl3pPr marL="1031352" algn="l" defTabSz="1031352" rtl="0" eaLnBrk="1" latinLnBrk="0" hangingPunct="1">
                <a:defRPr sz="2000" kern="1200">
                  <a:solidFill>
                    <a:schemeClr val="lt1"/>
                  </a:solidFill>
                  <a:latin typeface="+mn-lt"/>
                  <a:ea typeface="+mn-ea"/>
                  <a:cs typeface="+mn-cs"/>
                </a:defRPr>
              </a:lvl3pPr>
              <a:lvl4pPr marL="1547028" algn="l" defTabSz="1031352" rtl="0" eaLnBrk="1" latinLnBrk="0" hangingPunct="1">
                <a:defRPr sz="2000" kern="1200">
                  <a:solidFill>
                    <a:schemeClr val="lt1"/>
                  </a:solidFill>
                  <a:latin typeface="+mn-lt"/>
                  <a:ea typeface="+mn-ea"/>
                  <a:cs typeface="+mn-cs"/>
                </a:defRPr>
              </a:lvl4pPr>
              <a:lvl5pPr marL="2062704" algn="l" defTabSz="1031352" rtl="0" eaLnBrk="1" latinLnBrk="0" hangingPunct="1">
                <a:defRPr sz="2000" kern="1200">
                  <a:solidFill>
                    <a:schemeClr val="lt1"/>
                  </a:solidFill>
                  <a:latin typeface="+mn-lt"/>
                  <a:ea typeface="+mn-ea"/>
                  <a:cs typeface="+mn-cs"/>
                </a:defRPr>
              </a:lvl5pPr>
              <a:lvl6pPr marL="2578379" algn="l" defTabSz="1031352" rtl="0" eaLnBrk="1" latinLnBrk="0" hangingPunct="1">
                <a:defRPr sz="2000" kern="1200">
                  <a:solidFill>
                    <a:schemeClr val="lt1"/>
                  </a:solidFill>
                  <a:latin typeface="+mn-lt"/>
                  <a:ea typeface="+mn-ea"/>
                  <a:cs typeface="+mn-cs"/>
                </a:defRPr>
              </a:lvl6pPr>
              <a:lvl7pPr marL="3094055" algn="l" defTabSz="1031352" rtl="0" eaLnBrk="1" latinLnBrk="0" hangingPunct="1">
                <a:defRPr sz="2000" kern="1200">
                  <a:solidFill>
                    <a:schemeClr val="lt1"/>
                  </a:solidFill>
                  <a:latin typeface="+mn-lt"/>
                  <a:ea typeface="+mn-ea"/>
                  <a:cs typeface="+mn-cs"/>
                </a:defRPr>
              </a:lvl7pPr>
              <a:lvl8pPr marL="3609731" algn="l" defTabSz="1031352" rtl="0" eaLnBrk="1" latinLnBrk="0" hangingPunct="1">
                <a:defRPr sz="2000" kern="1200">
                  <a:solidFill>
                    <a:schemeClr val="lt1"/>
                  </a:solidFill>
                  <a:latin typeface="+mn-lt"/>
                  <a:ea typeface="+mn-ea"/>
                  <a:cs typeface="+mn-cs"/>
                </a:defRPr>
              </a:lvl8pPr>
              <a:lvl9pPr marL="4125407" algn="l" defTabSz="1031352" rtl="0" eaLnBrk="1" latinLnBrk="0" hangingPunct="1">
                <a:defRPr sz="2000" kern="1200">
                  <a:solidFill>
                    <a:schemeClr val="lt1"/>
                  </a:solidFill>
                  <a:latin typeface="+mn-lt"/>
                  <a:ea typeface="+mn-ea"/>
                  <a:cs typeface="+mn-cs"/>
                </a:defRPr>
              </a:lvl9pPr>
            </a:lstStyle>
            <a:p>
              <a:pPr>
                <a:spcAft>
                  <a:spcPts val="600"/>
                </a:spcAft>
                <a:buClr>
                  <a:schemeClr val="tx1"/>
                </a:buClr>
                <a:defRPr/>
              </a:pPr>
              <a:r>
                <a:rPr lang="en-US" sz="2800" b="1" i="1" dirty="0" smtClean="0">
                  <a:solidFill>
                    <a:schemeClr val="bg1"/>
                  </a:solidFill>
                  <a:latin typeface="Georgia"/>
                </a:rPr>
                <a:t>10 Years</a:t>
              </a:r>
              <a:endParaRPr lang="en-US" sz="2800" b="1" i="1" dirty="0">
                <a:solidFill>
                  <a:schemeClr val="bg1"/>
                </a:solidFill>
                <a:latin typeface="Georgia"/>
              </a:endParaRPr>
            </a:p>
            <a:p>
              <a:pPr>
                <a:spcAft>
                  <a:spcPts val="600"/>
                </a:spcAft>
                <a:buClr>
                  <a:schemeClr val="tx1"/>
                </a:buClr>
                <a:defRPr/>
              </a:pPr>
              <a:r>
                <a:rPr lang="en-US" sz="1600" dirty="0">
                  <a:solidFill>
                    <a:srgbClr val="FFFFFF"/>
                  </a:solidFill>
                  <a:latin typeface="Georgia"/>
                </a:rPr>
                <a:t>Repayment period</a:t>
              </a:r>
              <a:endParaRPr lang="en-US" altLang="en-US" sz="1600" dirty="0">
                <a:solidFill>
                  <a:srgbClr val="FFFFFF"/>
                </a:solidFill>
                <a:latin typeface="Georgia"/>
              </a:endParaRPr>
            </a:p>
          </p:txBody>
        </p:sp>
        <p:sp>
          <p:nvSpPr>
            <p:cNvPr id="23" name="Rectangle 22"/>
            <p:cNvSpPr/>
            <p:nvPr/>
          </p:nvSpPr>
          <p:spPr bwMode="ltGray">
            <a:xfrm>
              <a:off x="4286661" y="5067532"/>
              <a:ext cx="222254" cy="6348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031352" rtl="0" eaLnBrk="1" latinLnBrk="0" hangingPunct="1">
                <a:defRPr sz="2000" kern="1200">
                  <a:solidFill>
                    <a:schemeClr val="lt1"/>
                  </a:solidFill>
                  <a:latin typeface="+mn-lt"/>
                  <a:ea typeface="+mn-ea"/>
                  <a:cs typeface="+mn-cs"/>
                </a:defRPr>
              </a:lvl1pPr>
              <a:lvl2pPr marL="515676" algn="l" defTabSz="1031352" rtl="0" eaLnBrk="1" latinLnBrk="0" hangingPunct="1">
                <a:defRPr sz="2000" kern="1200">
                  <a:solidFill>
                    <a:schemeClr val="lt1"/>
                  </a:solidFill>
                  <a:latin typeface="+mn-lt"/>
                  <a:ea typeface="+mn-ea"/>
                  <a:cs typeface="+mn-cs"/>
                </a:defRPr>
              </a:lvl2pPr>
              <a:lvl3pPr marL="1031352" algn="l" defTabSz="1031352" rtl="0" eaLnBrk="1" latinLnBrk="0" hangingPunct="1">
                <a:defRPr sz="2000" kern="1200">
                  <a:solidFill>
                    <a:schemeClr val="lt1"/>
                  </a:solidFill>
                  <a:latin typeface="+mn-lt"/>
                  <a:ea typeface="+mn-ea"/>
                  <a:cs typeface="+mn-cs"/>
                </a:defRPr>
              </a:lvl3pPr>
              <a:lvl4pPr marL="1547028" algn="l" defTabSz="1031352" rtl="0" eaLnBrk="1" latinLnBrk="0" hangingPunct="1">
                <a:defRPr sz="2000" kern="1200">
                  <a:solidFill>
                    <a:schemeClr val="lt1"/>
                  </a:solidFill>
                  <a:latin typeface="+mn-lt"/>
                  <a:ea typeface="+mn-ea"/>
                  <a:cs typeface="+mn-cs"/>
                </a:defRPr>
              </a:lvl4pPr>
              <a:lvl5pPr marL="2062704" algn="l" defTabSz="1031352" rtl="0" eaLnBrk="1" latinLnBrk="0" hangingPunct="1">
                <a:defRPr sz="2000" kern="1200">
                  <a:solidFill>
                    <a:schemeClr val="lt1"/>
                  </a:solidFill>
                  <a:latin typeface="+mn-lt"/>
                  <a:ea typeface="+mn-ea"/>
                  <a:cs typeface="+mn-cs"/>
                </a:defRPr>
              </a:lvl5pPr>
              <a:lvl6pPr marL="2578379" algn="l" defTabSz="1031352" rtl="0" eaLnBrk="1" latinLnBrk="0" hangingPunct="1">
                <a:defRPr sz="2000" kern="1200">
                  <a:solidFill>
                    <a:schemeClr val="lt1"/>
                  </a:solidFill>
                  <a:latin typeface="+mn-lt"/>
                  <a:ea typeface="+mn-ea"/>
                  <a:cs typeface="+mn-cs"/>
                </a:defRPr>
              </a:lvl6pPr>
              <a:lvl7pPr marL="3094055" algn="l" defTabSz="1031352" rtl="0" eaLnBrk="1" latinLnBrk="0" hangingPunct="1">
                <a:defRPr sz="2000" kern="1200">
                  <a:solidFill>
                    <a:schemeClr val="lt1"/>
                  </a:solidFill>
                  <a:latin typeface="+mn-lt"/>
                  <a:ea typeface="+mn-ea"/>
                  <a:cs typeface="+mn-cs"/>
                </a:defRPr>
              </a:lvl7pPr>
              <a:lvl8pPr marL="3609731" algn="l" defTabSz="1031352" rtl="0" eaLnBrk="1" latinLnBrk="0" hangingPunct="1">
                <a:defRPr sz="2000" kern="1200">
                  <a:solidFill>
                    <a:schemeClr val="lt1"/>
                  </a:solidFill>
                  <a:latin typeface="+mn-lt"/>
                  <a:ea typeface="+mn-ea"/>
                  <a:cs typeface="+mn-cs"/>
                </a:defRPr>
              </a:lvl8pPr>
              <a:lvl9pPr marL="4125407" algn="l" defTabSz="1031352" rtl="0" eaLnBrk="1" latinLnBrk="0" hangingPunct="1">
                <a:defRPr sz="2000" kern="1200">
                  <a:solidFill>
                    <a:schemeClr val="lt1"/>
                  </a:solidFill>
                  <a:latin typeface="+mn-lt"/>
                  <a:ea typeface="+mn-ea"/>
                  <a:cs typeface="+mn-cs"/>
                </a:defRPr>
              </a:lvl9pPr>
            </a:lstStyle>
            <a:p>
              <a:pPr algn="ctr" defTabSz="859277">
                <a:defRPr/>
              </a:pPr>
              <a:endParaRPr lang="en-GB" sz="1200" dirty="0" err="1">
                <a:solidFill>
                  <a:srgbClr val="FFFFFF"/>
                </a:solidFill>
                <a:latin typeface="Georgia" pitchFamily="18" charset="0"/>
              </a:endParaRPr>
            </a:p>
          </p:txBody>
        </p:sp>
      </p:grpSp>
      <p:graphicFrame>
        <p:nvGraphicFramePr>
          <p:cNvPr id="4" name="Diagram 3"/>
          <p:cNvGraphicFramePr/>
          <p:nvPr>
            <p:extLst>
              <p:ext uri="{D42A27DB-BD31-4B8C-83A1-F6EECF244321}">
                <p14:modId xmlns:p14="http://schemas.microsoft.com/office/powerpoint/2010/main" xmlns="" val="3672756965"/>
              </p:ext>
            </p:extLst>
          </p:nvPr>
        </p:nvGraphicFramePr>
        <p:xfrm>
          <a:off x="422270" y="5431279"/>
          <a:ext cx="8301935" cy="998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48454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altLang="en-US" sz="2400" b="1" dirty="0" smtClean="0">
                <a:solidFill>
                  <a:srgbClr val="C00000"/>
                </a:solidFill>
                <a:latin typeface="Georgia" panose="02040502050405020303" pitchFamily="18" charset="0"/>
              </a:rPr>
              <a:t>Pune City - Snapshot </a:t>
            </a:r>
            <a:endParaRPr lang="en-US" altLang="en-US" sz="2400" b="1" dirty="0">
              <a:solidFill>
                <a:srgbClr val="C00000"/>
              </a:solidFill>
              <a:latin typeface="Georgia" panose="02040502050405020303" pitchFamily="18" charset="0"/>
            </a:endParaRPr>
          </a:p>
        </p:txBody>
      </p:sp>
      <p:cxnSp>
        <p:nvCxnSpPr>
          <p:cNvPr id="11" name="Straight Connector 10"/>
          <p:cNvCxnSpPr/>
          <p:nvPr/>
        </p:nvCxnSpPr>
        <p:spPr>
          <a:xfrm flipV="1">
            <a:off x="1759869" y="1052511"/>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sp>
        <p:nvSpPr>
          <p:cNvPr id="28" name="Trapezoid 27"/>
          <p:cNvSpPr/>
          <p:nvPr/>
        </p:nvSpPr>
        <p:spPr>
          <a:xfrm rot="16200000">
            <a:off x="1759344" y="3192964"/>
            <a:ext cx="5526149" cy="518318"/>
          </a:xfrm>
          <a:prstGeom prst="trapezoid">
            <a:avLst>
              <a:gd name="adj" fmla="val 5463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37" dirty="0" err="1">
              <a:solidFill>
                <a:schemeClr val="tx1"/>
              </a:solidFill>
            </a:endParaRPr>
          </a:p>
        </p:txBody>
      </p:sp>
      <p:grpSp>
        <p:nvGrpSpPr>
          <p:cNvPr id="14" name="Group 4"/>
          <p:cNvGrpSpPr/>
          <p:nvPr/>
        </p:nvGrpSpPr>
        <p:grpSpPr>
          <a:xfrm>
            <a:off x="238386" y="1555912"/>
            <a:ext cx="8568063" cy="4672444"/>
            <a:chOff x="195632" y="964384"/>
            <a:chExt cx="8568063" cy="4672444"/>
          </a:xfrm>
        </p:grpSpPr>
        <p:pic>
          <p:nvPicPr>
            <p:cNvPr id="16" name="Picture 15" descr="Pune Map - revised"/>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95632" y="964384"/>
              <a:ext cx="4609282" cy="4672444"/>
            </a:xfrm>
            <a:prstGeom prst="rect">
              <a:avLst/>
            </a:prstGeom>
            <a:ln>
              <a:noFill/>
              <a:headEnd/>
              <a:tailEnd/>
            </a:ln>
          </p:spPr>
          <p:style>
            <a:lnRef idx="2">
              <a:schemeClr val="accent4"/>
            </a:lnRef>
            <a:fillRef idx="1">
              <a:schemeClr val="lt1"/>
            </a:fillRef>
            <a:effectRef idx="0">
              <a:schemeClr val="accent4"/>
            </a:effectRef>
            <a:fontRef idx="minor">
              <a:schemeClr val="dk1"/>
            </a:fontRef>
          </p:style>
        </p:pic>
        <p:sp>
          <p:nvSpPr>
            <p:cNvPr id="19" name="TextBox 18"/>
            <p:cNvSpPr txBox="1"/>
            <p:nvPr/>
          </p:nvSpPr>
          <p:spPr>
            <a:xfrm>
              <a:off x="4980488" y="1109669"/>
              <a:ext cx="3783207" cy="478395"/>
            </a:xfrm>
            <a:prstGeom prst="rect">
              <a:avLst/>
            </a:prstGeom>
            <a:gradFill flip="none" rotWithShape="1">
              <a:gsLst>
                <a:gs pos="0">
                  <a:schemeClr val="accent2"/>
                </a:gs>
                <a:gs pos="46000">
                  <a:schemeClr val="accent2">
                    <a:alpha val="50000"/>
                  </a:schemeClr>
                </a:gs>
                <a:gs pos="100000">
                  <a:schemeClr val="accent1"/>
                </a:gs>
              </a:gsLst>
              <a:lin ang="0" scaled="1"/>
              <a:tileRect/>
            </a:gradFill>
            <a:ln w="19050">
              <a:noFill/>
            </a:ln>
            <a:effectLst/>
          </p:spPr>
          <p:txBody>
            <a:bodyPr vert="horz" wrap="square" lIns="107995" tIns="54004" rIns="54004" bIns="54004" rtlCol="0" anchor="ctr" anchorCtr="0">
              <a:sp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pPr>
                <a:spcBef>
                  <a:spcPct val="50000"/>
                </a:spcBef>
                <a:buClr>
                  <a:srgbClr val="97291E"/>
                </a:buClr>
              </a:pPr>
              <a:r>
                <a:rPr lang="en-US" sz="2400" b="1" dirty="0">
                  <a:latin typeface="Georgia" panose="02040502050405020303" pitchFamily="18" charset="0"/>
                </a:rPr>
                <a:t>8</a:t>
              </a:r>
              <a:r>
                <a:rPr lang="en-US" sz="2400" b="1" baseline="30000" dirty="0">
                  <a:latin typeface="Georgia" panose="02040502050405020303" pitchFamily="18" charset="0"/>
                </a:rPr>
                <a:t>th</a:t>
              </a:r>
              <a:r>
                <a:rPr lang="en-US" sz="1500" b="1" dirty="0">
                  <a:latin typeface="Georgia" panose="02040502050405020303" pitchFamily="18" charset="0"/>
                </a:rPr>
                <a:t> </a:t>
              </a:r>
              <a:r>
                <a:rPr lang="en-US" sz="1300" dirty="0">
                  <a:latin typeface="Georgia" panose="02040502050405020303" pitchFamily="18" charset="0"/>
                </a:rPr>
                <a:t>– Most populous city of India</a:t>
              </a:r>
            </a:p>
          </p:txBody>
        </p:sp>
        <p:sp>
          <p:nvSpPr>
            <p:cNvPr id="29" name="TextBox 28"/>
            <p:cNvSpPr txBox="1"/>
            <p:nvPr/>
          </p:nvSpPr>
          <p:spPr>
            <a:xfrm>
              <a:off x="4954482" y="1846817"/>
              <a:ext cx="3783207" cy="663061"/>
            </a:xfrm>
            <a:prstGeom prst="rect">
              <a:avLst/>
            </a:prstGeom>
            <a:gradFill flip="none" rotWithShape="1">
              <a:gsLst>
                <a:gs pos="0">
                  <a:schemeClr val="accent2"/>
                </a:gs>
                <a:gs pos="46000">
                  <a:schemeClr val="accent2">
                    <a:alpha val="50000"/>
                  </a:schemeClr>
                </a:gs>
                <a:gs pos="100000">
                  <a:schemeClr val="accent1"/>
                </a:gs>
              </a:gsLst>
              <a:lin ang="0" scaled="1"/>
              <a:tileRect/>
            </a:gradFill>
            <a:ln w="19050">
              <a:noFill/>
            </a:ln>
            <a:effectLst/>
          </p:spPr>
          <p:txBody>
            <a:bodyPr vert="horz" wrap="square" lIns="107995" tIns="54004" rIns="54004" bIns="54004" rtlCol="0" anchor="ctr" anchorCtr="0">
              <a:sp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pPr>
                <a:spcBef>
                  <a:spcPct val="50000"/>
                </a:spcBef>
                <a:buClr>
                  <a:srgbClr val="97291E"/>
                </a:buClr>
              </a:pPr>
              <a:r>
                <a:rPr lang="en-US" sz="2400" b="1" dirty="0" smtClean="0">
                  <a:latin typeface="Georgia" panose="02040502050405020303" pitchFamily="18" charset="0"/>
                </a:rPr>
                <a:t>324</a:t>
              </a:r>
              <a:r>
                <a:rPr lang="en-US" sz="1800" b="1" dirty="0" smtClean="0">
                  <a:latin typeface="Georgia" panose="02040502050405020303" pitchFamily="18" charset="0"/>
                </a:rPr>
                <a:t>sq</a:t>
              </a:r>
              <a:r>
                <a:rPr lang="en-US" sz="1800" b="1" dirty="0">
                  <a:latin typeface="Georgia" panose="02040502050405020303" pitchFamily="18" charset="0"/>
                </a:rPr>
                <a:t>. km </a:t>
              </a:r>
              <a:r>
                <a:rPr lang="en-US" sz="1300" dirty="0">
                  <a:latin typeface="Georgia" panose="02040502050405020303" pitchFamily="18" charset="0"/>
                </a:rPr>
                <a:t>– Area under </a:t>
              </a:r>
              <a:r>
                <a:rPr lang="en-US" sz="1300" dirty="0" smtClean="0">
                  <a:latin typeface="Georgia" panose="02040502050405020303" pitchFamily="18" charset="0"/>
                </a:rPr>
                <a:t>PMC (</a:t>
              </a:r>
              <a:r>
                <a:rPr lang="en-US" sz="1200" dirty="0" smtClean="0">
                  <a:latin typeface="Georgia" panose="02040502050405020303" pitchFamily="18" charset="0"/>
                </a:rPr>
                <a:t>recently 11 villages has been merged)</a:t>
              </a:r>
              <a:endParaRPr lang="en-US" sz="1300" dirty="0">
                <a:latin typeface="Georgia" panose="02040502050405020303" pitchFamily="18" charset="0"/>
              </a:endParaRPr>
            </a:p>
          </p:txBody>
        </p:sp>
        <p:sp>
          <p:nvSpPr>
            <p:cNvPr id="30" name="TextBox 29"/>
            <p:cNvSpPr txBox="1"/>
            <p:nvPr/>
          </p:nvSpPr>
          <p:spPr>
            <a:xfrm>
              <a:off x="4954482" y="2768631"/>
              <a:ext cx="3783207" cy="478395"/>
            </a:xfrm>
            <a:prstGeom prst="rect">
              <a:avLst/>
            </a:prstGeom>
            <a:gradFill flip="none" rotWithShape="1">
              <a:gsLst>
                <a:gs pos="0">
                  <a:schemeClr val="accent2"/>
                </a:gs>
                <a:gs pos="46000">
                  <a:schemeClr val="accent2">
                    <a:alpha val="50000"/>
                  </a:schemeClr>
                </a:gs>
                <a:gs pos="100000">
                  <a:schemeClr val="accent1"/>
                </a:gs>
              </a:gsLst>
              <a:lin ang="0" scaled="1"/>
              <a:tileRect/>
            </a:gradFill>
            <a:ln w="19050">
              <a:noFill/>
            </a:ln>
            <a:effectLst/>
          </p:spPr>
          <p:txBody>
            <a:bodyPr vert="horz" wrap="square" lIns="107995" tIns="54004" rIns="54004" bIns="54004" rtlCol="0" anchor="ctr" anchorCtr="0">
              <a:sp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pPr>
                <a:spcBef>
                  <a:spcPct val="50000"/>
                </a:spcBef>
                <a:buClr>
                  <a:srgbClr val="97291E"/>
                </a:buClr>
              </a:pPr>
              <a:r>
                <a:rPr lang="en-US" sz="2400" b="1" dirty="0" smtClean="0">
                  <a:latin typeface="Georgia" panose="02040502050405020303" pitchFamily="18" charset="0"/>
                </a:rPr>
                <a:t>4</a:t>
              </a:r>
              <a:r>
                <a:rPr lang="en-US" sz="2100" b="1" dirty="0" smtClean="0">
                  <a:latin typeface="Georgia" panose="02040502050405020303" pitchFamily="18" charset="0"/>
                </a:rPr>
                <a:t> </a:t>
              </a:r>
              <a:r>
                <a:rPr lang="en-US" sz="2100" b="1" dirty="0">
                  <a:latin typeface="Georgia" panose="02040502050405020303" pitchFamily="18" charset="0"/>
                </a:rPr>
                <a:t>million</a:t>
              </a:r>
              <a:r>
                <a:rPr lang="en-US" sz="2100" dirty="0">
                  <a:latin typeface="Georgia" panose="02040502050405020303" pitchFamily="18" charset="0"/>
                </a:rPr>
                <a:t> </a:t>
              </a:r>
              <a:r>
                <a:rPr lang="en-US" sz="1300" dirty="0">
                  <a:latin typeface="Georgia" panose="02040502050405020303" pitchFamily="18" charset="0"/>
                </a:rPr>
                <a:t>– Population of </a:t>
              </a:r>
              <a:r>
                <a:rPr lang="en-US" sz="1300" dirty="0" smtClean="0">
                  <a:latin typeface="Georgia" panose="02040502050405020303" pitchFamily="18" charset="0"/>
                </a:rPr>
                <a:t>PMC</a:t>
              </a:r>
              <a:endParaRPr lang="en-US" sz="1300" dirty="0">
                <a:latin typeface="Georgia" panose="02040502050405020303" pitchFamily="18" charset="0"/>
              </a:endParaRPr>
            </a:p>
          </p:txBody>
        </p:sp>
        <p:sp>
          <p:nvSpPr>
            <p:cNvPr id="31" name="TextBox 30"/>
            <p:cNvSpPr txBox="1"/>
            <p:nvPr/>
          </p:nvSpPr>
          <p:spPr>
            <a:xfrm>
              <a:off x="4954481" y="3505779"/>
              <a:ext cx="3783207" cy="478395"/>
            </a:xfrm>
            <a:prstGeom prst="rect">
              <a:avLst/>
            </a:prstGeom>
            <a:gradFill flip="none" rotWithShape="1">
              <a:gsLst>
                <a:gs pos="0">
                  <a:schemeClr val="accent2"/>
                </a:gs>
                <a:gs pos="46000">
                  <a:schemeClr val="accent2">
                    <a:alpha val="50000"/>
                  </a:schemeClr>
                </a:gs>
                <a:gs pos="100000">
                  <a:schemeClr val="accent1"/>
                </a:gs>
              </a:gsLst>
              <a:lin ang="0" scaled="1"/>
              <a:tileRect/>
            </a:gradFill>
            <a:ln w="19050">
              <a:noFill/>
            </a:ln>
            <a:effectLst/>
          </p:spPr>
          <p:txBody>
            <a:bodyPr vert="horz" wrap="square" lIns="107995" tIns="54004" rIns="54004" bIns="54004" rtlCol="0" anchor="ctr" anchorCtr="0">
              <a:sp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pPr>
                <a:spcBef>
                  <a:spcPct val="50000"/>
                </a:spcBef>
                <a:buClr>
                  <a:srgbClr val="97291E"/>
                </a:buClr>
              </a:pPr>
              <a:r>
                <a:rPr lang="en-US" sz="2400" b="1" dirty="0">
                  <a:latin typeface="Georgia" panose="02040502050405020303" pitchFamily="18" charset="0"/>
                </a:rPr>
                <a:t>46,17,773</a:t>
              </a:r>
              <a:r>
                <a:rPr lang="en-US" sz="1900" b="1" dirty="0">
                  <a:latin typeface="Georgia" panose="02040502050405020303" pitchFamily="18" charset="0"/>
                </a:rPr>
                <a:t> </a:t>
              </a:r>
              <a:r>
                <a:rPr lang="en-US" sz="1300" dirty="0">
                  <a:latin typeface="Georgia" panose="02040502050405020303" pitchFamily="18" charset="0"/>
                </a:rPr>
                <a:t>– Vehicles registered</a:t>
              </a:r>
              <a:r>
                <a:rPr lang="en-US" sz="1300" baseline="30000" dirty="0">
                  <a:latin typeface="Georgia" panose="02040502050405020303" pitchFamily="18" charset="0"/>
                </a:rPr>
                <a:t>2</a:t>
              </a:r>
              <a:endParaRPr lang="en-US" sz="1300" dirty="0">
                <a:latin typeface="Georgia" panose="02040502050405020303" pitchFamily="18" charset="0"/>
              </a:endParaRPr>
            </a:p>
          </p:txBody>
        </p:sp>
        <p:sp>
          <p:nvSpPr>
            <p:cNvPr id="32" name="TextBox 31"/>
            <p:cNvSpPr txBox="1"/>
            <p:nvPr/>
          </p:nvSpPr>
          <p:spPr>
            <a:xfrm>
              <a:off x="4954482" y="4157437"/>
              <a:ext cx="3783207" cy="678449"/>
            </a:xfrm>
            <a:prstGeom prst="rect">
              <a:avLst/>
            </a:prstGeom>
            <a:gradFill flip="none" rotWithShape="1">
              <a:gsLst>
                <a:gs pos="0">
                  <a:schemeClr val="accent2"/>
                </a:gs>
                <a:gs pos="46000">
                  <a:schemeClr val="accent2">
                    <a:alpha val="50000"/>
                  </a:schemeClr>
                </a:gs>
                <a:gs pos="100000">
                  <a:schemeClr val="accent1"/>
                </a:gs>
              </a:gsLst>
              <a:lin ang="0" scaled="1"/>
              <a:tileRect/>
            </a:gradFill>
            <a:ln w="19050">
              <a:noFill/>
            </a:ln>
            <a:effectLst/>
          </p:spPr>
          <p:txBody>
            <a:bodyPr vert="horz" wrap="square" lIns="107995" tIns="54004" rIns="54004" bIns="54004" rtlCol="0" anchor="ctr" anchorCtr="0">
              <a:sp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pPr>
                <a:spcBef>
                  <a:spcPct val="50000"/>
                </a:spcBef>
                <a:buClr>
                  <a:srgbClr val="97291E"/>
                </a:buClr>
              </a:pPr>
              <a:r>
                <a:rPr lang="en-US" sz="2400" b="1" dirty="0">
                  <a:latin typeface="Georgia" panose="02040502050405020303" pitchFamily="18" charset="0"/>
                </a:rPr>
                <a:t>500–600</a:t>
              </a:r>
              <a:r>
                <a:rPr lang="en-US" sz="1800" b="1" dirty="0">
                  <a:latin typeface="Georgia" panose="02040502050405020303" pitchFamily="18" charset="0"/>
                </a:rPr>
                <a:t> per day </a:t>
              </a:r>
              <a:r>
                <a:rPr lang="en-US" sz="1300" dirty="0">
                  <a:latin typeface="Georgia" panose="02040502050405020303" pitchFamily="18" charset="0"/>
                </a:rPr>
                <a:t>– New cars registered</a:t>
              </a:r>
            </a:p>
          </p:txBody>
        </p:sp>
        <p:sp>
          <p:nvSpPr>
            <p:cNvPr id="33" name="TextBox 32"/>
            <p:cNvSpPr txBox="1"/>
            <p:nvPr/>
          </p:nvSpPr>
          <p:spPr>
            <a:xfrm>
              <a:off x="4980488" y="5050712"/>
              <a:ext cx="3783207" cy="586116"/>
            </a:xfrm>
            <a:prstGeom prst="rect">
              <a:avLst/>
            </a:prstGeom>
            <a:gradFill flip="none" rotWithShape="1">
              <a:gsLst>
                <a:gs pos="0">
                  <a:schemeClr val="accent2"/>
                </a:gs>
                <a:gs pos="46000">
                  <a:schemeClr val="accent2">
                    <a:alpha val="50000"/>
                  </a:schemeClr>
                </a:gs>
                <a:gs pos="100000">
                  <a:schemeClr val="accent1"/>
                </a:gs>
              </a:gsLst>
              <a:lin ang="0" scaled="1"/>
              <a:tileRect/>
            </a:gradFill>
            <a:ln w="19050">
              <a:noFill/>
            </a:ln>
            <a:effectLst/>
          </p:spPr>
          <p:txBody>
            <a:bodyPr vert="horz" wrap="square" lIns="107995" tIns="54004" rIns="54004" bIns="54004" rtlCol="0" anchor="ctr" anchorCtr="0">
              <a:sp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pPr>
                <a:spcBef>
                  <a:spcPct val="50000"/>
                </a:spcBef>
                <a:buClr>
                  <a:srgbClr val="97291E"/>
                </a:buClr>
              </a:pPr>
              <a:r>
                <a:rPr lang="en-US" sz="1800" b="1" dirty="0" smtClean="0">
                  <a:latin typeface="Georgia" panose="02040502050405020303" pitchFamily="18" charset="0"/>
                </a:rPr>
                <a:t>69 billion USD</a:t>
              </a:r>
              <a:r>
                <a:rPr lang="en-US" sz="1300" dirty="0" smtClean="0">
                  <a:latin typeface="Georgia" panose="02040502050405020303" pitchFamily="18" charset="0"/>
                </a:rPr>
                <a:t>– GDP </a:t>
              </a:r>
              <a:r>
                <a:rPr lang="en-US" sz="1300" dirty="0">
                  <a:latin typeface="Georgia" panose="02040502050405020303" pitchFamily="18" charset="0"/>
                </a:rPr>
                <a:t>of Pune city (5</a:t>
              </a:r>
              <a:r>
                <a:rPr lang="en-US" sz="1300" baseline="30000" dirty="0">
                  <a:latin typeface="Georgia" panose="02040502050405020303" pitchFamily="18" charset="0"/>
                </a:rPr>
                <a:t>th</a:t>
              </a:r>
              <a:r>
                <a:rPr lang="en-US" sz="1300" dirty="0">
                  <a:latin typeface="Georgia" panose="02040502050405020303" pitchFamily="18" charset="0"/>
                </a:rPr>
                <a:t> highest in country) </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dirty="0">
                <a:solidFill>
                  <a:schemeClr val="accent5"/>
                </a:solidFill>
              </a:rPr>
              <a:t>Disclosures and Compliance </a:t>
            </a:r>
            <a:r>
              <a:rPr lang="en-US" dirty="0" smtClean="0">
                <a:solidFill>
                  <a:schemeClr val="accent5"/>
                </a:solidFill>
              </a:rPr>
              <a:t>requirements (1/2) </a:t>
            </a:r>
            <a:endParaRPr lang="en-US" dirty="0">
              <a:solidFill>
                <a:schemeClr val="accent5"/>
              </a:solidFill>
            </a:endParaRPr>
          </a:p>
        </p:txBody>
      </p:sp>
      <p:cxnSp>
        <p:nvCxnSpPr>
          <p:cNvPr id="11" name="Straight Connector 10"/>
          <p:cNvCxnSpPr/>
          <p:nvPr/>
        </p:nvCxnSpPr>
        <p:spPr>
          <a:xfrm flipV="1">
            <a:off x="1760762" y="1205923"/>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466724" y="1552486"/>
            <a:ext cx="8257481" cy="584775"/>
          </a:xfrm>
          <a:prstGeom prst="rect">
            <a:avLst/>
          </a:prstGeom>
        </p:spPr>
        <p:txBody>
          <a:bodyPr wrap="square">
            <a:spAutoFit/>
          </a:bodyPr>
          <a:lstStyle/>
          <a:p>
            <a:r>
              <a:rPr lang="en-US" sz="1600" b="1" dirty="0">
                <a:latin typeface="+mj-lt"/>
              </a:rPr>
              <a:t>According to Circular issued by SEBI in June 2017 for issuance of Municipal </a:t>
            </a:r>
            <a:r>
              <a:rPr lang="en-US" sz="1600" b="1" dirty="0" smtClean="0">
                <a:latin typeface="+mj-lt"/>
              </a:rPr>
              <a:t>Bonds</a:t>
            </a:r>
            <a:endParaRPr lang="en-US" sz="1600" b="1" dirty="0">
              <a:latin typeface="+mj-lt"/>
            </a:endParaRPr>
          </a:p>
        </p:txBody>
      </p:sp>
      <p:graphicFrame>
        <p:nvGraphicFramePr>
          <p:cNvPr id="12" name="Content Placeholder 4"/>
          <p:cNvGraphicFramePr>
            <a:graphicFrameLocks noGrp="1"/>
          </p:cNvGraphicFramePr>
          <p:nvPr>
            <p:ph idx="4294967295"/>
            <p:extLst>
              <p:ext uri="{D42A27DB-BD31-4B8C-83A1-F6EECF244321}">
                <p14:modId xmlns:p14="http://schemas.microsoft.com/office/powerpoint/2010/main" xmlns="" val="3193401345"/>
              </p:ext>
            </p:extLst>
          </p:nvPr>
        </p:nvGraphicFramePr>
        <p:xfrm>
          <a:off x="771525" y="2243455"/>
          <a:ext cx="7499349" cy="375320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 val="20000"/>
                    </a:ext>
                  </a:extLst>
                </a:gridCol>
                <a:gridCol w="4219575">
                  <a:extLst>
                    <a:ext uri="{9D8B030D-6E8A-4147-A177-3AD203B41FA5}">
                      <a16:colId xmlns:a16="http://schemas.microsoft.com/office/drawing/2014/main" xmlns="" val="20001"/>
                    </a:ext>
                  </a:extLst>
                </a:gridCol>
                <a:gridCol w="2060574">
                  <a:extLst>
                    <a:ext uri="{9D8B030D-6E8A-4147-A177-3AD203B41FA5}">
                      <a16:colId xmlns:a16="http://schemas.microsoft.com/office/drawing/2014/main" xmlns="" val="20002"/>
                    </a:ext>
                  </a:extLst>
                </a:gridCol>
              </a:tblGrid>
              <a:tr h="275462">
                <a:tc>
                  <a:txBody>
                    <a:bodyPr/>
                    <a:lstStyle/>
                    <a:p>
                      <a:r>
                        <a:rPr lang="en-US" sz="1400" dirty="0" smtClean="0">
                          <a:latin typeface="+mj-lt"/>
                        </a:rPr>
                        <a:t>Period</a:t>
                      </a:r>
                      <a:endParaRPr lang="en-US" sz="1400" dirty="0">
                        <a:latin typeface="+mj-lt"/>
                      </a:endParaRPr>
                    </a:p>
                  </a:txBody>
                  <a:tcPr/>
                </a:tc>
                <a:tc>
                  <a:txBody>
                    <a:bodyPr/>
                    <a:lstStyle/>
                    <a:p>
                      <a:r>
                        <a:rPr lang="en-US" sz="1400" dirty="0" smtClean="0">
                          <a:latin typeface="+mj-lt"/>
                        </a:rPr>
                        <a:t>Compliance</a:t>
                      </a:r>
                      <a:r>
                        <a:rPr lang="en-US" sz="1400" baseline="0" dirty="0" smtClean="0">
                          <a:latin typeface="+mj-lt"/>
                        </a:rPr>
                        <a:t> Task</a:t>
                      </a:r>
                      <a:endParaRPr lang="en-US" sz="1400" dirty="0">
                        <a:latin typeface="+mj-lt"/>
                      </a:endParaRPr>
                    </a:p>
                  </a:txBody>
                  <a:tcPr/>
                </a:tc>
                <a:tc>
                  <a:txBody>
                    <a:bodyPr/>
                    <a:lstStyle/>
                    <a:p>
                      <a:r>
                        <a:rPr lang="en-US" sz="1400" dirty="0" smtClean="0">
                          <a:latin typeface="+mj-lt"/>
                        </a:rPr>
                        <a:t>To whom </a:t>
                      </a:r>
                      <a:endParaRPr lang="en-US" sz="1400" dirty="0">
                        <a:latin typeface="+mj-lt"/>
                      </a:endParaRPr>
                    </a:p>
                  </a:txBody>
                  <a:tcPr/>
                </a:tc>
                <a:extLst>
                  <a:ext uri="{0D108BD9-81ED-4DB2-BD59-A6C34878D82A}">
                    <a16:rowId xmlns:a16="http://schemas.microsoft.com/office/drawing/2014/main" xmlns="" val="10000"/>
                  </a:ext>
                </a:extLst>
              </a:tr>
              <a:tr h="679222">
                <a:tc>
                  <a:txBody>
                    <a:bodyPr/>
                    <a:lstStyle/>
                    <a:p>
                      <a:r>
                        <a:rPr lang="en-US" sz="1400" dirty="0" smtClean="0">
                          <a:latin typeface="+mj-lt"/>
                        </a:rPr>
                        <a:t>Yearly</a:t>
                      </a:r>
                      <a:endParaRPr lang="en-US" sz="1400" dirty="0">
                        <a:latin typeface="+mj-lt"/>
                      </a:endParaRPr>
                    </a:p>
                  </a:txBody>
                  <a:tcPr anchor="ctr"/>
                </a:tc>
                <a:tc>
                  <a:txBody>
                    <a:bodyPr/>
                    <a:lstStyle/>
                    <a:p>
                      <a:pPr marL="285750" indent="-285750" algn="l" defTabSz="914400" rtl="0" eaLnBrk="1" latinLnBrk="0" hangingPunct="1">
                        <a:buFont typeface="Arial" panose="020B0604020202020204" pitchFamily="34" charset="0"/>
                        <a:buChar char="•"/>
                      </a:pPr>
                      <a:r>
                        <a:rPr lang="en-US" sz="1400" kern="1200" dirty="0" smtClean="0">
                          <a:solidFill>
                            <a:schemeClr val="dk1"/>
                          </a:solidFill>
                          <a:latin typeface="+mj-lt"/>
                          <a:ea typeface="+mn-ea"/>
                          <a:cs typeface="+mn-cs"/>
                        </a:rPr>
                        <a:t>Annual Audited financial –results (within 6 months from the end of Financial Year)</a:t>
                      </a:r>
                    </a:p>
                  </a:txBody>
                  <a:tcPr anchor="ctr"/>
                </a:tc>
                <a:tc>
                  <a:txBody>
                    <a:bodyPr/>
                    <a:lstStyle/>
                    <a:p>
                      <a:r>
                        <a:rPr lang="en-US" sz="1400" dirty="0" smtClean="0">
                          <a:latin typeface="+mj-lt"/>
                          <a:cs typeface="Arial" pitchFamily="34" charset="0"/>
                        </a:rPr>
                        <a:t>Bombay Stock Exchange &amp; Trustee to</a:t>
                      </a:r>
                      <a:r>
                        <a:rPr lang="en-US" sz="1400" baseline="0" dirty="0" smtClean="0">
                          <a:latin typeface="+mj-lt"/>
                          <a:cs typeface="Arial" pitchFamily="34" charset="0"/>
                        </a:rPr>
                        <a:t> </a:t>
                      </a:r>
                      <a:r>
                        <a:rPr lang="en-US" sz="1400" dirty="0" smtClean="0">
                          <a:latin typeface="+mj-lt"/>
                          <a:cs typeface="Arial" pitchFamily="34" charset="0"/>
                        </a:rPr>
                        <a:t> Municipal Bonds.</a:t>
                      </a:r>
                      <a:endParaRPr lang="en-US" sz="1400" dirty="0">
                        <a:latin typeface="+mj-lt"/>
                      </a:endParaRPr>
                    </a:p>
                  </a:txBody>
                  <a:tcPr anchor="ctr"/>
                </a:tc>
                <a:extLst>
                  <a:ext uri="{0D108BD9-81ED-4DB2-BD59-A6C34878D82A}">
                    <a16:rowId xmlns:a16="http://schemas.microsoft.com/office/drawing/2014/main" xmlns="" val="10001"/>
                  </a:ext>
                </a:extLst>
              </a:tr>
              <a:tr h="2716886">
                <a:tc>
                  <a:txBody>
                    <a:bodyPr/>
                    <a:lstStyle/>
                    <a:p>
                      <a:r>
                        <a:rPr lang="en-US" sz="1400" dirty="0" smtClean="0">
                          <a:latin typeface="+mj-lt"/>
                        </a:rPr>
                        <a:t>Half yearly</a:t>
                      </a:r>
                      <a:endParaRPr lang="en-US" sz="1400" dirty="0">
                        <a:latin typeface="+mj-lt"/>
                      </a:endParaRPr>
                    </a:p>
                  </a:txBody>
                  <a:tcPr anchor="ctr"/>
                </a:tc>
                <a:tc>
                  <a:txBody>
                    <a:bodyPr/>
                    <a:lstStyle/>
                    <a:p>
                      <a:pPr marL="285750" indent="-285750" algn="just">
                        <a:buFont typeface="Arial" panose="020B0604020202020204" pitchFamily="34" charset="0"/>
                        <a:buChar char="•"/>
                      </a:pPr>
                      <a:r>
                        <a:rPr lang="en-US" sz="1400" dirty="0" smtClean="0">
                          <a:latin typeface="+mj-lt"/>
                        </a:rPr>
                        <a:t>Unaudited financial results with 3 months from end of</a:t>
                      </a:r>
                      <a:r>
                        <a:rPr lang="en-US" sz="1400" baseline="0" dirty="0" smtClean="0">
                          <a:latin typeface="+mj-lt"/>
                        </a:rPr>
                        <a:t> the half year</a:t>
                      </a:r>
                      <a:r>
                        <a:rPr lang="en-US" sz="1400" dirty="0" smtClean="0">
                          <a:latin typeface="+mj-lt"/>
                        </a:rPr>
                        <a:t> </a:t>
                      </a:r>
                    </a:p>
                    <a:p>
                      <a:pPr marL="285750" indent="-285750" algn="just">
                        <a:buFont typeface="Arial" panose="020B0604020202020204" pitchFamily="34" charset="0"/>
                        <a:buChar char="•"/>
                      </a:pPr>
                      <a:r>
                        <a:rPr lang="en-US" sz="1400" dirty="0" smtClean="0">
                          <a:latin typeface="+mj-lt"/>
                        </a:rPr>
                        <a:t>Utilization</a:t>
                      </a:r>
                      <a:r>
                        <a:rPr lang="en-US" sz="1400" baseline="0" dirty="0" smtClean="0">
                          <a:latin typeface="+mj-lt"/>
                        </a:rPr>
                        <a:t> of Funds – Certificates from Chartered Accountant</a:t>
                      </a:r>
                    </a:p>
                    <a:p>
                      <a:pPr marL="285750" indent="-285750" algn="just">
                        <a:buFont typeface="Arial" panose="020B0604020202020204" pitchFamily="34" charset="0"/>
                        <a:buChar char="•"/>
                      </a:pPr>
                      <a:r>
                        <a:rPr lang="en-US" sz="1400" baseline="0" dirty="0" smtClean="0">
                          <a:latin typeface="+mj-lt"/>
                        </a:rPr>
                        <a:t>Important ratios like Debt Equity Ratios, Interest service coverage ratio etc.</a:t>
                      </a:r>
                    </a:p>
                    <a:p>
                      <a:pPr marL="285750" indent="-285750" algn="just">
                        <a:buFont typeface="Arial" panose="020B0604020202020204" pitchFamily="34" charset="0"/>
                        <a:buChar char="•"/>
                      </a:pPr>
                      <a:r>
                        <a:rPr lang="en-US" sz="1400" baseline="0" dirty="0" smtClean="0">
                          <a:latin typeface="+mj-lt"/>
                        </a:rPr>
                        <a:t>Maintenance of Asset cover, Credit enhancement facilities and Investors grievances and </a:t>
                      </a:r>
                      <a:r>
                        <a:rPr lang="en-US" sz="1400" baseline="0" dirty="0" err="1" smtClean="0">
                          <a:latin typeface="+mj-lt"/>
                        </a:rPr>
                        <a:t>redressal</a:t>
                      </a:r>
                      <a:endParaRPr lang="en-US" sz="1400" baseline="0" dirty="0" smtClean="0">
                        <a:latin typeface="+mj-lt"/>
                      </a:endParaRPr>
                    </a:p>
                    <a:p>
                      <a:pPr marL="285750" indent="-285750" algn="just">
                        <a:buFont typeface="Arial" panose="020B0604020202020204" pitchFamily="34" charset="0"/>
                        <a:buChar char="•"/>
                      </a:pPr>
                      <a:r>
                        <a:rPr lang="en-US" sz="1400" baseline="0" dirty="0" smtClean="0">
                          <a:latin typeface="+mj-lt"/>
                        </a:rPr>
                        <a:t>Bank certificates to timely servicing of Debts( CA Certificates)</a:t>
                      </a:r>
                    </a:p>
                    <a:p>
                      <a:pPr>
                        <a:buFont typeface="Arial" pitchFamily="34" charset="0"/>
                        <a:buChar char="•"/>
                      </a:pPr>
                      <a:endParaRPr lang="en-US" sz="1400" dirty="0">
                        <a:latin typeface="+mj-lt"/>
                      </a:endParaRPr>
                    </a:p>
                  </a:txBody>
                  <a:tcPr anchor="ctr"/>
                </a:tc>
                <a:tc>
                  <a:txBody>
                    <a:bodyPr/>
                    <a:lstStyle/>
                    <a:p>
                      <a:r>
                        <a:rPr lang="en-US" sz="1400" dirty="0" smtClean="0">
                          <a:latin typeface="+mj-lt"/>
                          <a:cs typeface="Arial" pitchFamily="34" charset="0"/>
                        </a:rPr>
                        <a:t>Bombay Stock Exchange &amp; Trustee to  Municipal Bonds.</a:t>
                      </a:r>
                      <a:endParaRPr lang="en-US" sz="1400" dirty="0">
                        <a:latin typeface="+mj-lt"/>
                      </a:endParaRPr>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74433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dirty="0">
                <a:solidFill>
                  <a:schemeClr val="accent5"/>
                </a:solidFill>
              </a:rPr>
              <a:t>Disclosures and Compliance </a:t>
            </a:r>
            <a:r>
              <a:rPr lang="en-US" dirty="0" smtClean="0">
                <a:solidFill>
                  <a:schemeClr val="accent5"/>
                </a:solidFill>
              </a:rPr>
              <a:t>requirements (2/2) </a:t>
            </a:r>
            <a:endParaRPr lang="en-US" dirty="0">
              <a:solidFill>
                <a:schemeClr val="accent5"/>
              </a:solidFill>
            </a:endParaRPr>
          </a:p>
        </p:txBody>
      </p:sp>
      <p:cxnSp>
        <p:nvCxnSpPr>
          <p:cNvPr id="11" name="Straight Connector 10"/>
          <p:cNvCxnSpPr/>
          <p:nvPr/>
        </p:nvCxnSpPr>
        <p:spPr>
          <a:xfrm flipV="1">
            <a:off x="1760762" y="1205923"/>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466724" y="1552486"/>
            <a:ext cx="8257481" cy="584775"/>
          </a:xfrm>
          <a:prstGeom prst="rect">
            <a:avLst/>
          </a:prstGeom>
        </p:spPr>
        <p:txBody>
          <a:bodyPr wrap="square">
            <a:spAutoFit/>
          </a:bodyPr>
          <a:lstStyle/>
          <a:p>
            <a:r>
              <a:rPr lang="en-US" sz="1600" b="1" dirty="0">
                <a:latin typeface="+mj-lt"/>
              </a:rPr>
              <a:t>According to Circular issued by SEBI in June 2017 for issuance of Municipal </a:t>
            </a:r>
            <a:r>
              <a:rPr lang="en-US" sz="1600" b="1" dirty="0" smtClean="0">
                <a:latin typeface="+mj-lt"/>
              </a:rPr>
              <a:t>Bonds</a:t>
            </a:r>
            <a:endParaRPr lang="en-US" sz="1600" b="1" dirty="0">
              <a:latin typeface="+mj-lt"/>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1325785542"/>
              </p:ext>
            </p:extLst>
          </p:nvPr>
        </p:nvGraphicFramePr>
        <p:xfrm>
          <a:off x="695325" y="2324100"/>
          <a:ext cx="7820025" cy="3962400"/>
        </p:xfrm>
        <a:graphic>
          <a:graphicData uri="http://schemas.openxmlformats.org/drawingml/2006/table">
            <a:tbl>
              <a:tblPr firstRow="1" bandRow="1">
                <a:tableStyleId>{5C22544A-7EE6-4342-B048-85BDC9FD1C3A}</a:tableStyleId>
              </a:tblPr>
              <a:tblGrid>
                <a:gridCol w="1350792">
                  <a:extLst>
                    <a:ext uri="{9D8B030D-6E8A-4147-A177-3AD203B41FA5}">
                      <a16:colId xmlns:a16="http://schemas.microsoft.com/office/drawing/2014/main" xmlns="" val="20000"/>
                    </a:ext>
                  </a:extLst>
                </a:gridCol>
                <a:gridCol w="4221333">
                  <a:extLst>
                    <a:ext uri="{9D8B030D-6E8A-4147-A177-3AD203B41FA5}">
                      <a16:colId xmlns:a16="http://schemas.microsoft.com/office/drawing/2014/main" xmlns="" val="20001"/>
                    </a:ext>
                  </a:extLst>
                </a:gridCol>
                <a:gridCol w="2247900">
                  <a:extLst>
                    <a:ext uri="{9D8B030D-6E8A-4147-A177-3AD203B41FA5}">
                      <a16:colId xmlns:a16="http://schemas.microsoft.com/office/drawing/2014/main" xmlns="" val="20002"/>
                    </a:ext>
                  </a:extLst>
                </a:gridCol>
              </a:tblGrid>
              <a:tr h="429800">
                <a:tc>
                  <a:txBody>
                    <a:bodyPr/>
                    <a:lstStyle/>
                    <a:p>
                      <a:r>
                        <a:rPr lang="en-US" sz="1400" dirty="0" smtClean="0">
                          <a:latin typeface="+mj-lt"/>
                        </a:rPr>
                        <a:t>Period</a:t>
                      </a:r>
                      <a:endParaRPr lang="en-US" sz="1400" dirty="0">
                        <a:latin typeface="+mj-lt"/>
                      </a:endParaRPr>
                    </a:p>
                  </a:txBody>
                  <a:tcPr/>
                </a:tc>
                <a:tc>
                  <a:txBody>
                    <a:bodyPr/>
                    <a:lstStyle/>
                    <a:p>
                      <a:r>
                        <a:rPr lang="en-US" sz="1400" dirty="0" smtClean="0">
                          <a:latin typeface="+mj-lt"/>
                        </a:rPr>
                        <a:t>Compliance</a:t>
                      </a:r>
                      <a:r>
                        <a:rPr lang="en-US" sz="1400" baseline="0" dirty="0" smtClean="0">
                          <a:latin typeface="+mj-lt"/>
                        </a:rPr>
                        <a:t> Task</a:t>
                      </a:r>
                      <a:endParaRPr lang="en-US" sz="1400" dirty="0">
                        <a:latin typeface="+mj-lt"/>
                      </a:endParaRPr>
                    </a:p>
                  </a:txBody>
                  <a:tcPr/>
                </a:tc>
                <a:tc>
                  <a:txBody>
                    <a:bodyPr/>
                    <a:lstStyle/>
                    <a:p>
                      <a:r>
                        <a:rPr lang="en-US" sz="1400" dirty="0" smtClean="0">
                          <a:latin typeface="+mj-lt"/>
                        </a:rPr>
                        <a:t>To whom </a:t>
                      </a:r>
                      <a:endParaRPr lang="en-US" sz="1400" dirty="0">
                        <a:latin typeface="+mj-lt"/>
                      </a:endParaRPr>
                    </a:p>
                  </a:txBody>
                  <a:tcPr/>
                </a:tc>
                <a:extLst>
                  <a:ext uri="{0D108BD9-81ED-4DB2-BD59-A6C34878D82A}">
                    <a16:rowId xmlns:a16="http://schemas.microsoft.com/office/drawing/2014/main" xmlns="" val="10000"/>
                  </a:ext>
                </a:extLst>
              </a:tr>
              <a:tr h="1095106">
                <a:tc>
                  <a:txBody>
                    <a:bodyPr/>
                    <a:lstStyle/>
                    <a:p>
                      <a:r>
                        <a:rPr lang="en-US" sz="1400" dirty="0" smtClean="0">
                          <a:latin typeface="+mj-lt"/>
                        </a:rPr>
                        <a:t>Quarterly</a:t>
                      </a:r>
                      <a:r>
                        <a:rPr lang="en-US" sz="1400" baseline="0" dirty="0" smtClean="0">
                          <a:latin typeface="+mj-lt"/>
                        </a:rPr>
                        <a:t> </a:t>
                      </a:r>
                      <a:endParaRPr lang="en-US" sz="1400" dirty="0">
                        <a:latin typeface="+mj-lt"/>
                      </a:endParaRPr>
                    </a:p>
                  </a:txBody>
                  <a:tcPr anchor="ctr"/>
                </a:tc>
                <a:tc>
                  <a:txBody>
                    <a:bodyPr/>
                    <a:lstStyle/>
                    <a:p>
                      <a:pPr marL="285750" indent="-285750" algn="just" defTabSz="914400" rtl="0" eaLnBrk="1" latinLnBrk="0" hangingPunct="1">
                        <a:buFont typeface="Arial" panose="020B0604020202020204" pitchFamily="34" charset="0"/>
                        <a:buChar char="•"/>
                      </a:pPr>
                      <a:r>
                        <a:rPr lang="en-US" sz="1400" kern="1200" dirty="0" smtClean="0">
                          <a:solidFill>
                            <a:schemeClr val="dk1"/>
                          </a:solidFill>
                          <a:latin typeface="+mj-lt"/>
                          <a:ea typeface="+mn-ea"/>
                          <a:cs typeface="+mn-cs"/>
                        </a:rPr>
                        <a:t>Maintain 100% asset cover sufficient to discharge principal amount.</a:t>
                      </a:r>
                    </a:p>
                    <a:p>
                      <a:pPr marL="285750" indent="-285750" algn="just" defTabSz="914400" rtl="0" eaLnBrk="1" latinLnBrk="0" hangingPunct="1">
                        <a:buFont typeface="Arial" panose="020B0604020202020204" pitchFamily="34" charset="0"/>
                        <a:buChar char="•"/>
                      </a:pPr>
                      <a:r>
                        <a:rPr lang="en-US" sz="1400" kern="1200" dirty="0" smtClean="0">
                          <a:solidFill>
                            <a:schemeClr val="dk1"/>
                          </a:solidFill>
                          <a:latin typeface="+mj-lt"/>
                          <a:ea typeface="+mn-ea"/>
                          <a:cs typeface="+mn-cs"/>
                        </a:rPr>
                        <a:t>As per regulation 16 of listing obligation disclosure regulation (LODR)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j-lt"/>
                          <a:cs typeface="Arial" pitchFamily="34" charset="0"/>
                        </a:rPr>
                        <a:t>Bombay Stock Exchange &amp; Trustee to</a:t>
                      </a:r>
                      <a:r>
                        <a:rPr lang="en-US" sz="1400" baseline="0" dirty="0" smtClean="0">
                          <a:latin typeface="+mj-lt"/>
                          <a:cs typeface="Arial" pitchFamily="34" charset="0"/>
                        </a:rPr>
                        <a:t> </a:t>
                      </a:r>
                      <a:r>
                        <a:rPr lang="en-US" sz="1400" dirty="0" smtClean="0">
                          <a:latin typeface="+mj-lt"/>
                          <a:cs typeface="Arial" pitchFamily="34" charset="0"/>
                        </a:rPr>
                        <a:t> Municipal Bonds.</a:t>
                      </a:r>
                      <a:endParaRPr lang="en-US" sz="1400" dirty="0" smtClean="0">
                        <a:latin typeface="+mj-lt"/>
                      </a:endParaRPr>
                    </a:p>
                    <a:p>
                      <a:endParaRPr lang="en-US" sz="1400" dirty="0">
                        <a:latin typeface="+mj-lt"/>
                      </a:endParaRPr>
                    </a:p>
                  </a:txBody>
                  <a:tcPr anchor="ctr"/>
                </a:tc>
                <a:extLst>
                  <a:ext uri="{0D108BD9-81ED-4DB2-BD59-A6C34878D82A}">
                    <a16:rowId xmlns:a16="http://schemas.microsoft.com/office/drawing/2014/main" xmlns="" val="10001"/>
                  </a:ext>
                </a:extLst>
              </a:tr>
              <a:tr h="1095106">
                <a:tc>
                  <a:txBody>
                    <a:bodyPr/>
                    <a:lstStyle/>
                    <a:p>
                      <a:r>
                        <a:rPr lang="en-US" sz="1400" dirty="0" smtClean="0">
                          <a:latin typeface="+mj-lt"/>
                        </a:rPr>
                        <a:t>Periodic</a:t>
                      </a:r>
                      <a:endParaRPr lang="en-US" sz="1400" dirty="0">
                        <a:latin typeface="+mj-lt"/>
                      </a:endParaRPr>
                    </a:p>
                  </a:txBody>
                  <a:tcPr anchor="ctr"/>
                </a:tc>
                <a:tc>
                  <a:txBody>
                    <a:bodyPr/>
                    <a:lstStyle/>
                    <a:p>
                      <a:pPr marL="285750" indent="-285750" algn="just" defTabSz="914400" rtl="0" eaLnBrk="1" latinLnBrk="0" hangingPunct="1">
                        <a:buFont typeface="Arial" panose="020B0604020202020204" pitchFamily="34" charset="0"/>
                        <a:buChar char="•"/>
                      </a:pPr>
                      <a:r>
                        <a:rPr lang="en-US" sz="1400" kern="1200" dirty="0" smtClean="0">
                          <a:solidFill>
                            <a:schemeClr val="dk1"/>
                          </a:solidFill>
                          <a:latin typeface="+mj-lt"/>
                          <a:ea typeface="+mn-ea"/>
                          <a:cs typeface="+mn-cs"/>
                        </a:rPr>
                        <a:t>Certificate stating timely payment of Interest or Principal </a:t>
                      </a:r>
                    </a:p>
                    <a:p>
                      <a:pPr marL="285750" indent="-285750" algn="just" defTabSz="914400" rtl="0" eaLnBrk="1" latinLnBrk="0" hangingPunct="1">
                        <a:buFont typeface="Arial" panose="020B0604020202020204" pitchFamily="34" charset="0"/>
                        <a:buChar char="•"/>
                      </a:pPr>
                      <a:r>
                        <a:rPr lang="en-US" sz="1400" kern="1200" dirty="0" smtClean="0">
                          <a:solidFill>
                            <a:schemeClr val="dk1"/>
                          </a:solidFill>
                          <a:latin typeface="+mj-lt"/>
                          <a:ea typeface="+mn-ea"/>
                          <a:cs typeface="+mn-cs"/>
                        </a:rPr>
                        <a:t>Fix up of record debt for payment of interest to the holder of debt.</a:t>
                      </a:r>
                      <a:endParaRPr lang="en-US" sz="1400" kern="1200" dirty="0">
                        <a:solidFill>
                          <a:schemeClr val="dk1"/>
                        </a:solidFill>
                        <a:latin typeface="+mj-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j-lt"/>
                          <a:cs typeface="Arial" pitchFamily="34" charset="0"/>
                        </a:rPr>
                        <a:t>Bombay Stock Exchange &amp; Trustee to</a:t>
                      </a:r>
                      <a:r>
                        <a:rPr lang="en-US" sz="1400" baseline="0" dirty="0" smtClean="0">
                          <a:latin typeface="+mj-lt"/>
                          <a:cs typeface="Arial" pitchFamily="34" charset="0"/>
                        </a:rPr>
                        <a:t> </a:t>
                      </a:r>
                      <a:r>
                        <a:rPr lang="en-US" sz="1400" dirty="0" smtClean="0">
                          <a:latin typeface="+mj-lt"/>
                          <a:cs typeface="Arial" pitchFamily="34" charset="0"/>
                        </a:rPr>
                        <a:t> Municipal Bonds.</a:t>
                      </a:r>
                      <a:endParaRPr lang="en-US" sz="1400" dirty="0" smtClean="0">
                        <a:latin typeface="+mj-lt"/>
                      </a:endParaRPr>
                    </a:p>
                    <a:p>
                      <a:endParaRPr lang="en-US" sz="1400" dirty="0">
                        <a:latin typeface="+mj-lt"/>
                      </a:endParaRPr>
                    </a:p>
                  </a:txBody>
                  <a:tcPr anchor="ctr"/>
                </a:tc>
                <a:extLst>
                  <a:ext uri="{0D108BD9-81ED-4DB2-BD59-A6C34878D82A}">
                    <a16:rowId xmlns:a16="http://schemas.microsoft.com/office/drawing/2014/main" xmlns="" val="10002"/>
                  </a:ext>
                </a:extLst>
              </a:tr>
              <a:tr h="1342388">
                <a:tc>
                  <a:txBody>
                    <a:bodyPr/>
                    <a:lstStyle/>
                    <a:p>
                      <a:r>
                        <a:rPr lang="en-US" sz="1400" dirty="0" smtClean="0">
                          <a:latin typeface="+mj-lt"/>
                        </a:rPr>
                        <a:t>Continuous </a:t>
                      </a:r>
                      <a:endParaRPr lang="en-US" sz="1400" dirty="0">
                        <a:latin typeface="+mj-lt"/>
                      </a:endParaRPr>
                    </a:p>
                  </a:txBody>
                  <a:tcPr anchor="ctr"/>
                </a:tc>
                <a:tc>
                  <a:txBody>
                    <a:bodyPr/>
                    <a:lstStyle/>
                    <a:p>
                      <a:pPr marL="285750" indent="-285750" algn="just" defTabSz="914400" rtl="0" eaLnBrk="1" latinLnBrk="0" hangingPunct="1">
                        <a:buFont typeface="Arial" panose="020B0604020202020204" pitchFamily="34" charset="0"/>
                        <a:buChar char="•"/>
                      </a:pPr>
                      <a:r>
                        <a:rPr lang="en-US" sz="1400" kern="1200" dirty="0" smtClean="0">
                          <a:solidFill>
                            <a:schemeClr val="dk1"/>
                          </a:solidFill>
                          <a:latin typeface="+mj-lt"/>
                          <a:ea typeface="+mn-ea"/>
                          <a:cs typeface="+mn-cs"/>
                        </a:rPr>
                        <a:t>Registration on SCORES platform of SEBI and continuous monitoring of grievances.</a:t>
                      </a:r>
                    </a:p>
                    <a:p>
                      <a:pPr marL="285750" indent="-285750" algn="just" defTabSz="914400" rtl="0" eaLnBrk="1" latinLnBrk="0" hangingPunct="1">
                        <a:buFont typeface="Arial" panose="020B0604020202020204" pitchFamily="34" charset="0"/>
                        <a:buChar char="•"/>
                      </a:pPr>
                      <a:r>
                        <a:rPr lang="en-US" sz="1400" kern="1200" dirty="0" smtClean="0">
                          <a:solidFill>
                            <a:schemeClr val="dk1"/>
                          </a:solidFill>
                          <a:latin typeface="+mj-lt"/>
                          <a:ea typeface="+mn-ea"/>
                          <a:cs typeface="+mn-cs"/>
                        </a:rPr>
                        <a:t>Appointment of compliance officer to ensure compliance with SEBI request to continuous disclosure.</a:t>
                      </a:r>
                      <a:endParaRPr lang="en-US" sz="1400" kern="1200" dirty="0">
                        <a:solidFill>
                          <a:schemeClr val="dk1"/>
                        </a:solidFill>
                        <a:latin typeface="+mj-lt"/>
                        <a:ea typeface="+mn-ea"/>
                        <a:cs typeface="+mn-cs"/>
                      </a:endParaRPr>
                    </a:p>
                  </a:txBody>
                  <a:tcPr anchor="ctr"/>
                </a:tc>
                <a:tc>
                  <a:txBody>
                    <a:bodyPr/>
                    <a:lstStyle/>
                    <a:p>
                      <a:r>
                        <a:rPr lang="en-US" sz="1400" dirty="0" smtClean="0">
                          <a:latin typeface="+mj-lt"/>
                        </a:rPr>
                        <a:t>SEBI </a:t>
                      </a:r>
                      <a:endParaRPr lang="en-US" sz="1400" dirty="0">
                        <a:latin typeface="+mj-lt"/>
                      </a:endParaRP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400079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altLang="en-US" dirty="0" smtClean="0">
                <a:solidFill>
                  <a:schemeClr val="accent5"/>
                </a:solidFill>
              </a:rPr>
              <a:t>Snapshots - </a:t>
            </a:r>
            <a:r>
              <a:rPr lang="en-US" dirty="0">
                <a:solidFill>
                  <a:schemeClr val="accent5"/>
                </a:solidFill>
              </a:rPr>
              <a:t>Listing on Stock Exchange</a:t>
            </a:r>
            <a:endParaRPr lang="en-US" altLang="en-US" dirty="0">
              <a:solidFill>
                <a:schemeClr val="accent5"/>
              </a:solidFill>
            </a:endParaRPr>
          </a:p>
        </p:txBody>
      </p:sp>
      <p:cxnSp>
        <p:nvCxnSpPr>
          <p:cNvPr id="11" name="Straight Connector 10"/>
          <p:cNvCxnSpPr/>
          <p:nvPr/>
        </p:nvCxnSpPr>
        <p:spPr>
          <a:xfrm flipV="1">
            <a:off x="1759869" y="1052511"/>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5117" y="1487805"/>
            <a:ext cx="3121152" cy="2072640"/>
          </a:xfrm>
          <a:prstGeom prst="rect">
            <a:avLst/>
          </a:prstGeom>
          <a:ln>
            <a:noFill/>
          </a:ln>
          <a:effectLst>
            <a:softEdge rad="112500"/>
          </a:effectLst>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03563" y="4760594"/>
            <a:ext cx="2819750" cy="1872490"/>
          </a:xfrm>
          <a:prstGeom prst="rect">
            <a:avLst/>
          </a:prstGeom>
          <a:ln>
            <a:noFill/>
          </a:ln>
          <a:effectLst>
            <a:softEdge rad="112500"/>
          </a:effectLst>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36269" y="2804611"/>
            <a:ext cx="2945481" cy="1955983"/>
          </a:xfrm>
          <a:prstGeom prst="rect">
            <a:avLst/>
          </a:prstGeom>
          <a:ln>
            <a:noFill/>
          </a:ln>
          <a:effectLst>
            <a:softEdge rad="112500"/>
          </a:effectLst>
        </p:spPr>
      </p:pic>
    </p:spTree>
    <p:extLst>
      <p:ext uri="{BB962C8B-B14F-4D97-AF65-F5344CB8AC3E}">
        <p14:creationId xmlns:p14="http://schemas.microsoft.com/office/powerpoint/2010/main" xmlns="" val="1408509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altLang="en-US" dirty="0" smtClean="0">
                <a:solidFill>
                  <a:schemeClr val="accent5"/>
                </a:solidFill>
              </a:rPr>
              <a:t>Rewards &amp; Recognitions</a:t>
            </a:r>
            <a:endParaRPr lang="en-US" altLang="en-US" dirty="0">
              <a:solidFill>
                <a:schemeClr val="accent5"/>
              </a:solidFill>
            </a:endParaRPr>
          </a:p>
        </p:txBody>
      </p:sp>
      <p:cxnSp>
        <p:nvCxnSpPr>
          <p:cNvPr id="11" name="Straight Connector 10"/>
          <p:cNvCxnSpPr/>
          <p:nvPr/>
        </p:nvCxnSpPr>
        <p:spPr>
          <a:xfrm flipV="1">
            <a:off x="1759869" y="1052511"/>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pic>
        <p:nvPicPr>
          <p:cNvPr id="5" name="Picture 4" descr="skoch_awar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4419" y="1739719"/>
            <a:ext cx="2701255" cy="3802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5064432" y="5173079"/>
            <a:ext cx="2636360" cy="738664"/>
          </a:xfrm>
          <a:prstGeom prst="rect">
            <a:avLst/>
          </a:prstGeom>
        </p:spPr>
        <p:txBody>
          <a:bodyPr wrap="square">
            <a:spAutoFit/>
          </a:bodyPr>
          <a:lstStyle/>
          <a:p>
            <a:pPr algn="ctr" defTabSz="914108">
              <a:lnSpc>
                <a:spcPct val="150000"/>
              </a:lnSpc>
              <a:defRPr/>
            </a:pPr>
            <a:r>
              <a:rPr lang="en-US" sz="1400" i="1" dirty="0" smtClean="0">
                <a:latin typeface="Georgia" panose="02040502050405020303" pitchFamily="18" charset="0"/>
              </a:rPr>
              <a:t>Token of Appreciation to Honorary Members </a:t>
            </a:r>
            <a:endParaRPr lang="en-US" sz="1400" i="1" dirty="0">
              <a:latin typeface="Georgia" panose="02040502050405020303" pitchFamily="18" charset="0"/>
            </a:endParaRPr>
          </a:p>
        </p:txBody>
      </p:sp>
      <p:pic>
        <p:nvPicPr>
          <p:cNvPr id="7" name="Picture 6" descr="bond_award.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32759" y="2320811"/>
            <a:ext cx="3569634" cy="2640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819427" y="5657671"/>
            <a:ext cx="2676248" cy="699422"/>
          </a:xfrm>
          <a:prstGeom prst="rect">
            <a:avLst/>
          </a:prstGeom>
        </p:spPr>
        <p:txBody>
          <a:bodyPr wrap="square">
            <a:spAutoFit/>
          </a:bodyPr>
          <a:lstStyle/>
          <a:p>
            <a:pPr algn="ctr" defTabSz="914108">
              <a:lnSpc>
                <a:spcPct val="150000"/>
              </a:lnSpc>
              <a:defRPr/>
            </a:pPr>
            <a:r>
              <a:rPr lang="en-US" sz="1400" i="1" dirty="0" err="1" smtClean="0">
                <a:latin typeface="Georgia" panose="02040502050405020303" pitchFamily="18" charset="0"/>
              </a:rPr>
              <a:t>Skoch</a:t>
            </a:r>
            <a:r>
              <a:rPr lang="en-US" sz="1400" i="1" dirty="0" smtClean="0">
                <a:latin typeface="Georgia" panose="02040502050405020303" pitchFamily="18" charset="0"/>
              </a:rPr>
              <a:t> Order of Merit “Gold” Award  – June, 2018 </a:t>
            </a:r>
            <a:endParaRPr lang="en-US" sz="1400" i="1" dirty="0">
              <a:latin typeface="Georgia" panose="02040502050405020303" pitchFamily="18" charset="0"/>
            </a:endParaRPr>
          </a:p>
        </p:txBody>
      </p:sp>
    </p:spTree>
    <p:extLst>
      <p:ext uri="{BB962C8B-B14F-4D97-AF65-F5344CB8AC3E}">
        <p14:creationId xmlns:p14="http://schemas.microsoft.com/office/powerpoint/2010/main" xmlns="" val="664807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761" y="3283861"/>
            <a:ext cx="5088195" cy="887884"/>
          </a:xfrm>
        </p:spPr>
        <p:txBody>
          <a:bodyPr/>
          <a:lstStyle/>
          <a:p>
            <a:r>
              <a:rPr lang="en-US" sz="4400" dirty="0" smtClean="0">
                <a:solidFill>
                  <a:srgbClr val="C00000"/>
                </a:solidFill>
              </a:rPr>
              <a:t>Thanks!!!</a:t>
            </a:r>
            <a:endParaRPr lang="en-US" sz="4400" dirty="0">
              <a:solidFill>
                <a:srgbClr val="C00000"/>
              </a:solidFill>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47008" y="1648234"/>
            <a:ext cx="3015942" cy="30159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9681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altLang="en-US" sz="2400" b="1" dirty="0" smtClean="0">
                <a:solidFill>
                  <a:srgbClr val="C00000"/>
                </a:solidFill>
                <a:latin typeface="Georgia" panose="02040502050405020303" pitchFamily="18" charset="0"/>
              </a:rPr>
              <a:t>Pune City - Strengths </a:t>
            </a:r>
            <a:endParaRPr lang="en-US" altLang="en-US" sz="2400" b="1" dirty="0">
              <a:solidFill>
                <a:srgbClr val="C00000"/>
              </a:solidFill>
              <a:latin typeface="Georgia" panose="02040502050405020303" pitchFamily="18" charset="0"/>
            </a:endParaRPr>
          </a:p>
        </p:txBody>
      </p:sp>
      <p:cxnSp>
        <p:nvCxnSpPr>
          <p:cNvPr id="11" name="Straight Connector 10"/>
          <p:cNvCxnSpPr/>
          <p:nvPr/>
        </p:nvCxnSpPr>
        <p:spPr>
          <a:xfrm flipV="1">
            <a:off x="1759869" y="1052511"/>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sp>
        <p:nvSpPr>
          <p:cNvPr id="28" name="Trapezoid 27"/>
          <p:cNvSpPr/>
          <p:nvPr/>
        </p:nvSpPr>
        <p:spPr>
          <a:xfrm rot="16200000">
            <a:off x="1759344" y="3192964"/>
            <a:ext cx="5526149" cy="518318"/>
          </a:xfrm>
          <a:prstGeom prst="trapezoid">
            <a:avLst>
              <a:gd name="adj" fmla="val 5463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37" dirty="0" err="1">
              <a:solidFill>
                <a:schemeClr val="tx1"/>
              </a:solidFill>
            </a:endParaRPr>
          </a:p>
        </p:txBody>
      </p:sp>
      <p:sp>
        <p:nvSpPr>
          <p:cNvPr id="15" name="Slide Number Placeholder 1"/>
          <p:cNvSpPr txBox="1">
            <a:spLocks/>
          </p:cNvSpPr>
          <p:nvPr/>
        </p:nvSpPr>
        <p:spPr>
          <a:xfrm>
            <a:off x="8618273" y="6701185"/>
            <a:ext cx="70532" cy="153888"/>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2FC70A14-F209-43D8-A8B8-940D39170CB1}" type="slidenum">
              <a:rPr lang="en-US" sz="1400" smtClean="0">
                <a:latin typeface="Georgia" panose="02040502050405020303" pitchFamily="18" charset="0"/>
              </a:rPr>
              <a:pPr/>
              <a:t>3</a:t>
            </a:fld>
            <a:endParaRPr lang="en-US" sz="1400">
              <a:latin typeface="Georgia" panose="02040502050405020303" pitchFamily="18" charset="0"/>
            </a:endParaRPr>
          </a:p>
        </p:txBody>
      </p:sp>
      <p:sp>
        <p:nvSpPr>
          <p:cNvPr id="21" name="TextBox 20"/>
          <p:cNvSpPr txBox="1">
            <a:spLocks/>
          </p:cNvSpPr>
          <p:nvPr/>
        </p:nvSpPr>
        <p:spPr>
          <a:xfrm>
            <a:off x="354684" y="5522821"/>
            <a:ext cx="1391533" cy="1252395"/>
          </a:xfrm>
          <a:prstGeom prst="rect">
            <a:avLst/>
          </a:prstGeom>
          <a:solidFill>
            <a:schemeClr val="accent2"/>
          </a:solidFill>
          <a:ln>
            <a:solidFill>
              <a:schemeClr val="accent2"/>
            </a:solidFill>
          </a:ln>
        </p:spPr>
        <p:txBody>
          <a:bodyPr vert="horz" wrap="square" lIns="71999" tIns="71999" rIns="71999" bIns="7199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r>
              <a:rPr lang="en-GB" sz="1400" b="1" dirty="0">
                <a:latin typeface="Georgia" panose="02040502050405020303" pitchFamily="18" charset="0"/>
              </a:rPr>
              <a:t>Cultural </a:t>
            </a:r>
            <a:r>
              <a:rPr lang="en-GB" sz="1400" b="1" dirty="0" smtClean="0">
                <a:latin typeface="Georgia" panose="02040502050405020303" pitchFamily="18" charset="0"/>
              </a:rPr>
              <a:t>and natural strengths</a:t>
            </a:r>
            <a:endParaRPr lang="en-GB" sz="1400" b="1" dirty="0">
              <a:latin typeface="Georgia" panose="02040502050405020303" pitchFamily="18" charset="0"/>
            </a:endParaRPr>
          </a:p>
        </p:txBody>
      </p:sp>
      <p:grpSp>
        <p:nvGrpSpPr>
          <p:cNvPr id="2" name="Group 1"/>
          <p:cNvGrpSpPr/>
          <p:nvPr/>
        </p:nvGrpSpPr>
        <p:grpSpPr>
          <a:xfrm>
            <a:off x="354684" y="1330077"/>
            <a:ext cx="8368629" cy="2851521"/>
            <a:chOff x="354684" y="1281575"/>
            <a:chExt cx="8591371" cy="3044322"/>
          </a:xfrm>
        </p:grpSpPr>
        <p:sp>
          <p:nvSpPr>
            <p:cNvPr id="17" name="TextBox 16"/>
            <p:cNvSpPr txBox="1"/>
            <p:nvPr/>
          </p:nvSpPr>
          <p:spPr>
            <a:xfrm>
              <a:off x="354684" y="1362034"/>
              <a:ext cx="1428570" cy="2893164"/>
            </a:xfrm>
            <a:prstGeom prst="rect">
              <a:avLst/>
            </a:prstGeom>
            <a:solidFill>
              <a:schemeClr val="accent2"/>
            </a:solidFill>
            <a:ln>
              <a:solidFill>
                <a:schemeClr val="accent2"/>
              </a:solidFill>
            </a:ln>
          </p:spPr>
          <p:txBody>
            <a:bodyPr vert="horz" wrap="square" lIns="71999" tIns="71999" rIns="71999" bIns="7199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r>
                <a:rPr lang="en-GB" sz="1400" b="1" dirty="0">
                  <a:latin typeface="Georgia" panose="02040502050405020303" pitchFamily="18" charset="0"/>
                </a:rPr>
                <a:t>Economic strength </a:t>
              </a:r>
            </a:p>
          </p:txBody>
        </p:sp>
        <p:grpSp>
          <p:nvGrpSpPr>
            <p:cNvPr id="23" name="Group 22"/>
            <p:cNvGrpSpPr/>
            <p:nvPr/>
          </p:nvGrpSpPr>
          <p:grpSpPr>
            <a:xfrm>
              <a:off x="1866328" y="1281575"/>
              <a:ext cx="7079727" cy="600420"/>
              <a:chOff x="1690889" y="768114"/>
              <a:chExt cx="10034386" cy="556673"/>
            </a:xfrm>
          </p:grpSpPr>
          <p:sp>
            <p:nvSpPr>
              <p:cNvPr id="24" name="TextBox 23"/>
              <p:cNvSpPr txBox="1"/>
              <p:nvPr/>
            </p:nvSpPr>
            <p:spPr>
              <a:xfrm>
                <a:off x="1690889" y="768114"/>
                <a:ext cx="10034386" cy="556673"/>
              </a:xfrm>
              <a:prstGeom prst="rect">
                <a:avLst/>
              </a:prstGeom>
              <a:solidFill>
                <a:schemeClr val="accent1"/>
              </a:solidFill>
              <a:ln>
                <a:noFill/>
              </a:ln>
            </p:spPr>
            <p:txBody>
              <a:bodyPr vert="horz" wrap="square" lIns="822960" tIns="72009" rIns="72009" bIns="7200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r>
                  <a:rPr lang="en-US" sz="1400" b="1" dirty="0">
                    <a:solidFill>
                      <a:schemeClr val="bg2"/>
                    </a:solidFill>
                    <a:latin typeface="Georgia" panose="02040502050405020303" pitchFamily="18" charset="0"/>
                  </a:rPr>
                  <a:t>Presence of top IT/ITES companies – 2</a:t>
                </a:r>
                <a:r>
                  <a:rPr lang="en-US" sz="1400" b="1" baseline="30000" dirty="0">
                    <a:solidFill>
                      <a:schemeClr val="bg2"/>
                    </a:solidFill>
                    <a:latin typeface="Georgia" panose="02040502050405020303" pitchFamily="18" charset="0"/>
                  </a:rPr>
                  <a:t>nd</a:t>
                </a:r>
                <a:r>
                  <a:rPr lang="en-US" sz="1400" b="1" dirty="0">
                    <a:solidFill>
                      <a:schemeClr val="bg2"/>
                    </a:solidFill>
                    <a:latin typeface="Georgia" panose="02040502050405020303" pitchFamily="18" charset="0"/>
                  </a:rPr>
                  <a:t> Largest center for IT / ITES exports in 2015</a:t>
                </a:r>
                <a:endParaRPr lang="en-GB" sz="1400" b="1" dirty="0">
                  <a:solidFill>
                    <a:schemeClr val="bg2"/>
                  </a:solidFill>
                  <a:latin typeface="Georgia" panose="02040502050405020303" pitchFamily="18" charset="0"/>
                </a:endParaRPr>
              </a:p>
            </p:txBody>
          </p:sp>
          <p:sp>
            <p:nvSpPr>
              <p:cNvPr id="25" name="TextBox 24"/>
              <p:cNvSpPr txBox="1"/>
              <p:nvPr/>
            </p:nvSpPr>
            <p:spPr>
              <a:xfrm>
                <a:off x="1754877" y="808037"/>
                <a:ext cx="654948" cy="476827"/>
              </a:xfrm>
              <a:prstGeom prst="rect">
                <a:avLst/>
              </a:prstGeom>
              <a:solidFill>
                <a:schemeClr val="bg1"/>
              </a:solidFill>
              <a:ln>
                <a:noFill/>
              </a:ln>
            </p:spPr>
            <p:txBody>
              <a:bodyPr vert="horz" wrap="square" lIns="72009" tIns="72009" rIns="72009" bIns="7200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endParaRPr lang="en-GB" sz="1400" b="1" dirty="0">
                  <a:solidFill>
                    <a:schemeClr val="bg2"/>
                  </a:solidFill>
                  <a:latin typeface="Georgia" panose="02040502050405020303" pitchFamily="18" charset="0"/>
                </a:endParaRPr>
              </a:p>
            </p:txBody>
          </p:sp>
          <p:pic>
            <p:nvPicPr>
              <p:cNvPr id="26" name="Picture 25"/>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xmlns=""/>
                  </a:ext>
                </a:extLst>
              </a:blip>
              <a:stretch>
                <a:fillRect/>
              </a:stretch>
            </p:blipFill>
            <p:spPr>
              <a:xfrm>
                <a:off x="1878611" y="842710"/>
                <a:ext cx="407480" cy="407481"/>
              </a:xfrm>
              <a:prstGeom prst="rect">
                <a:avLst/>
              </a:prstGeom>
            </p:spPr>
          </p:pic>
        </p:grpSp>
        <p:grpSp>
          <p:nvGrpSpPr>
            <p:cNvPr id="27" name="Group 26"/>
            <p:cNvGrpSpPr/>
            <p:nvPr/>
          </p:nvGrpSpPr>
          <p:grpSpPr>
            <a:xfrm>
              <a:off x="1866328" y="1892550"/>
              <a:ext cx="7079727" cy="600420"/>
              <a:chOff x="1690889" y="1379089"/>
              <a:chExt cx="10034386" cy="556673"/>
            </a:xfrm>
          </p:grpSpPr>
          <p:sp>
            <p:nvSpPr>
              <p:cNvPr id="34" name="TextBox 33"/>
              <p:cNvSpPr txBox="1"/>
              <p:nvPr/>
            </p:nvSpPr>
            <p:spPr>
              <a:xfrm>
                <a:off x="1690889" y="1379089"/>
                <a:ext cx="10034386" cy="556673"/>
              </a:xfrm>
              <a:prstGeom prst="rect">
                <a:avLst/>
              </a:prstGeom>
              <a:solidFill>
                <a:schemeClr val="accent1"/>
              </a:solidFill>
              <a:ln>
                <a:noFill/>
              </a:ln>
            </p:spPr>
            <p:txBody>
              <a:bodyPr vert="horz" wrap="square" lIns="822960" tIns="72009" rIns="72009" bIns="7200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r>
                  <a:rPr lang="en-US" sz="1400" b="1" dirty="0">
                    <a:solidFill>
                      <a:schemeClr val="bg2"/>
                    </a:solidFill>
                    <a:latin typeface="Georgia" panose="02040502050405020303" pitchFamily="18" charset="0"/>
                  </a:rPr>
                  <a:t>Strong manufacturing base across auto and engineering</a:t>
                </a:r>
                <a:endParaRPr lang="en-GB" sz="1400" b="1" dirty="0">
                  <a:solidFill>
                    <a:schemeClr val="bg2"/>
                  </a:solidFill>
                  <a:latin typeface="Georgia" panose="02040502050405020303" pitchFamily="18" charset="0"/>
                </a:endParaRPr>
              </a:p>
            </p:txBody>
          </p:sp>
          <p:sp>
            <p:nvSpPr>
              <p:cNvPr id="35" name="TextBox 34"/>
              <p:cNvSpPr txBox="1"/>
              <p:nvPr/>
            </p:nvSpPr>
            <p:spPr>
              <a:xfrm>
                <a:off x="1754877" y="1419012"/>
                <a:ext cx="654948" cy="476827"/>
              </a:xfrm>
              <a:prstGeom prst="rect">
                <a:avLst/>
              </a:prstGeom>
              <a:solidFill>
                <a:schemeClr val="bg1"/>
              </a:solidFill>
              <a:ln>
                <a:noFill/>
              </a:ln>
            </p:spPr>
            <p:txBody>
              <a:bodyPr vert="horz" wrap="square" lIns="72009" tIns="72009" rIns="72009" bIns="7200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endParaRPr lang="en-GB" sz="1400" b="1" dirty="0">
                  <a:solidFill>
                    <a:schemeClr val="bg2"/>
                  </a:solidFill>
                  <a:latin typeface="Georgia" panose="02040502050405020303" pitchFamily="18" charset="0"/>
                </a:endParaRPr>
              </a:p>
            </p:txBody>
          </p:sp>
          <p:pic>
            <p:nvPicPr>
              <p:cNvPr id="36" name="Picture 35"/>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xmlns=""/>
                  </a:ext>
                </a:extLst>
              </a:blip>
              <a:stretch>
                <a:fillRect/>
              </a:stretch>
            </p:blipFill>
            <p:spPr>
              <a:xfrm>
                <a:off x="1829416" y="1404490"/>
                <a:ext cx="505870" cy="505870"/>
              </a:xfrm>
              <a:prstGeom prst="rect">
                <a:avLst/>
              </a:prstGeom>
            </p:spPr>
          </p:pic>
        </p:grpSp>
        <p:grpSp>
          <p:nvGrpSpPr>
            <p:cNvPr id="37" name="Group 36"/>
            <p:cNvGrpSpPr/>
            <p:nvPr/>
          </p:nvGrpSpPr>
          <p:grpSpPr>
            <a:xfrm>
              <a:off x="1866328" y="2503525"/>
              <a:ext cx="7079727" cy="600420"/>
              <a:chOff x="1690889" y="1990065"/>
              <a:chExt cx="10034386" cy="556673"/>
            </a:xfrm>
          </p:grpSpPr>
          <p:sp>
            <p:nvSpPr>
              <p:cNvPr id="38" name="TextBox 37"/>
              <p:cNvSpPr txBox="1"/>
              <p:nvPr/>
            </p:nvSpPr>
            <p:spPr>
              <a:xfrm>
                <a:off x="1690889" y="1990065"/>
                <a:ext cx="10034386" cy="556673"/>
              </a:xfrm>
              <a:prstGeom prst="rect">
                <a:avLst/>
              </a:prstGeom>
              <a:solidFill>
                <a:schemeClr val="accent1"/>
              </a:solidFill>
              <a:ln>
                <a:noFill/>
              </a:ln>
            </p:spPr>
            <p:txBody>
              <a:bodyPr vert="horz" wrap="square" lIns="822960" tIns="72009" rIns="72009" bIns="7200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r>
                  <a:rPr lang="en-US" sz="1400" b="1" dirty="0">
                    <a:solidFill>
                      <a:schemeClr val="bg2"/>
                    </a:solidFill>
                    <a:latin typeface="Georgia" panose="02040502050405020303" pitchFamily="18" charset="0"/>
                  </a:rPr>
                  <a:t>One of the top 5 destinations for Foreign Direct Investment</a:t>
                </a:r>
                <a:endParaRPr lang="en-GB" sz="1400" b="1" dirty="0">
                  <a:solidFill>
                    <a:schemeClr val="bg2"/>
                  </a:solidFill>
                  <a:latin typeface="Georgia" panose="02040502050405020303" pitchFamily="18" charset="0"/>
                </a:endParaRPr>
              </a:p>
            </p:txBody>
          </p:sp>
          <p:sp>
            <p:nvSpPr>
              <p:cNvPr id="39" name="TextBox 38"/>
              <p:cNvSpPr txBox="1"/>
              <p:nvPr/>
            </p:nvSpPr>
            <p:spPr>
              <a:xfrm>
                <a:off x="1754877" y="2029988"/>
                <a:ext cx="654948" cy="476827"/>
              </a:xfrm>
              <a:prstGeom prst="rect">
                <a:avLst/>
              </a:prstGeom>
              <a:solidFill>
                <a:schemeClr val="bg1"/>
              </a:solidFill>
              <a:ln>
                <a:noFill/>
              </a:ln>
            </p:spPr>
            <p:txBody>
              <a:bodyPr vert="horz" wrap="square" lIns="72009" tIns="72009" rIns="72009" bIns="7200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endParaRPr lang="en-GB" sz="1400" b="1" dirty="0">
                  <a:solidFill>
                    <a:schemeClr val="bg2"/>
                  </a:solidFill>
                  <a:latin typeface="Georgia" panose="02040502050405020303" pitchFamily="18" charset="0"/>
                </a:endParaRPr>
              </a:p>
            </p:txBody>
          </p:sp>
          <p:pic>
            <p:nvPicPr>
              <p:cNvPr id="40" name="Picture 39"/>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xmlns=""/>
                  </a:ext>
                </a:extLst>
              </a:blip>
              <a:stretch>
                <a:fillRect/>
              </a:stretch>
            </p:blipFill>
            <p:spPr>
              <a:xfrm>
                <a:off x="1864925" y="2050976"/>
                <a:ext cx="434852" cy="434850"/>
              </a:xfrm>
              <a:prstGeom prst="rect">
                <a:avLst/>
              </a:prstGeom>
            </p:spPr>
          </p:pic>
        </p:grpSp>
        <p:grpSp>
          <p:nvGrpSpPr>
            <p:cNvPr id="41" name="Group 40"/>
            <p:cNvGrpSpPr/>
            <p:nvPr/>
          </p:nvGrpSpPr>
          <p:grpSpPr>
            <a:xfrm>
              <a:off x="1866328" y="3114500"/>
              <a:ext cx="7079727" cy="600420"/>
              <a:chOff x="1690889" y="2601040"/>
              <a:chExt cx="10034386" cy="556673"/>
            </a:xfrm>
          </p:grpSpPr>
          <p:sp>
            <p:nvSpPr>
              <p:cNvPr id="42" name="TextBox 41"/>
              <p:cNvSpPr txBox="1"/>
              <p:nvPr/>
            </p:nvSpPr>
            <p:spPr>
              <a:xfrm>
                <a:off x="1690889" y="2601040"/>
                <a:ext cx="10034386" cy="556673"/>
              </a:xfrm>
              <a:prstGeom prst="rect">
                <a:avLst/>
              </a:prstGeom>
              <a:solidFill>
                <a:schemeClr val="accent1"/>
              </a:solidFill>
              <a:ln>
                <a:noFill/>
              </a:ln>
            </p:spPr>
            <p:txBody>
              <a:bodyPr vert="horz" wrap="square" lIns="822960" tIns="72009" rIns="72009" bIns="7200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r>
                  <a:rPr lang="en-US" sz="1400" b="1" dirty="0">
                    <a:solidFill>
                      <a:schemeClr val="bg2"/>
                    </a:solidFill>
                    <a:latin typeface="Georgia" panose="02040502050405020303" pitchFamily="18" charset="0"/>
                  </a:rPr>
                  <a:t>Successful startup destination with more than 400 start ups</a:t>
                </a:r>
                <a:endParaRPr lang="en-GB" sz="1400" b="1" dirty="0">
                  <a:solidFill>
                    <a:schemeClr val="bg2"/>
                  </a:solidFill>
                  <a:latin typeface="Georgia" panose="02040502050405020303" pitchFamily="18" charset="0"/>
                </a:endParaRPr>
              </a:p>
            </p:txBody>
          </p:sp>
          <p:sp>
            <p:nvSpPr>
              <p:cNvPr id="43" name="TextBox 42"/>
              <p:cNvSpPr txBox="1"/>
              <p:nvPr/>
            </p:nvSpPr>
            <p:spPr>
              <a:xfrm>
                <a:off x="1754877" y="2640963"/>
                <a:ext cx="654948" cy="476827"/>
              </a:xfrm>
              <a:prstGeom prst="rect">
                <a:avLst/>
              </a:prstGeom>
              <a:solidFill>
                <a:schemeClr val="bg1"/>
              </a:solidFill>
              <a:ln>
                <a:noFill/>
              </a:ln>
            </p:spPr>
            <p:txBody>
              <a:bodyPr vert="horz" wrap="square" lIns="72009" tIns="72009" rIns="72009" bIns="7200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endParaRPr lang="en-GB" sz="1400" b="1" dirty="0">
                  <a:solidFill>
                    <a:schemeClr val="bg2"/>
                  </a:solidFill>
                  <a:latin typeface="Georgia" panose="02040502050405020303" pitchFamily="18" charset="0"/>
                </a:endParaRPr>
              </a:p>
            </p:txBody>
          </p:sp>
          <p:pic>
            <p:nvPicPr>
              <p:cNvPr id="44" name="Picture 43"/>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xmlns=""/>
                  </a:ext>
                </a:extLst>
              </a:blip>
              <a:stretch>
                <a:fillRect/>
              </a:stretch>
            </p:blipFill>
            <p:spPr>
              <a:xfrm>
                <a:off x="1874821" y="2671846"/>
                <a:ext cx="415061" cy="415061"/>
              </a:xfrm>
              <a:prstGeom prst="rect">
                <a:avLst/>
              </a:prstGeom>
            </p:spPr>
          </p:pic>
        </p:grpSp>
        <p:grpSp>
          <p:nvGrpSpPr>
            <p:cNvPr id="45" name="Group 44"/>
            <p:cNvGrpSpPr/>
            <p:nvPr/>
          </p:nvGrpSpPr>
          <p:grpSpPr>
            <a:xfrm>
              <a:off x="1866328" y="3751627"/>
              <a:ext cx="7079727" cy="574270"/>
              <a:chOff x="1690889" y="3236261"/>
              <a:chExt cx="10034386" cy="532428"/>
            </a:xfrm>
          </p:grpSpPr>
          <p:sp>
            <p:nvSpPr>
              <p:cNvPr id="46" name="TextBox 45"/>
              <p:cNvSpPr txBox="1"/>
              <p:nvPr/>
            </p:nvSpPr>
            <p:spPr>
              <a:xfrm>
                <a:off x="1690889" y="3236261"/>
                <a:ext cx="10034386" cy="532428"/>
              </a:xfrm>
              <a:prstGeom prst="rect">
                <a:avLst/>
              </a:prstGeom>
              <a:solidFill>
                <a:schemeClr val="accent1"/>
              </a:solidFill>
              <a:ln>
                <a:noFill/>
              </a:ln>
            </p:spPr>
            <p:txBody>
              <a:bodyPr vert="horz" wrap="square" lIns="822960" tIns="72009" rIns="72009" bIns="7200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r>
                  <a:rPr lang="en-US" sz="1400" b="1" dirty="0">
                    <a:solidFill>
                      <a:schemeClr val="bg2"/>
                    </a:solidFill>
                    <a:latin typeface="Georgia" panose="02040502050405020303" pitchFamily="18" charset="0"/>
                  </a:rPr>
                  <a:t>With three rivers in the city, potential for developing as a riverfront city</a:t>
                </a:r>
                <a:endParaRPr lang="en-GB" sz="1400" b="1" dirty="0">
                  <a:solidFill>
                    <a:schemeClr val="bg2"/>
                  </a:solidFill>
                  <a:latin typeface="Georgia" panose="02040502050405020303" pitchFamily="18" charset="0"/>
                </a:endParaRPr>
              </a:p>
            </p:txBody>
          </p:sp>
          <p:sp>
            <p:nvSpPr>
              <p:cNvPr id="47" name="TextBox 46"/>
              <p:cNvSpPr txBox="1"/>
              <p:nvPr/>
            </p:nvSpPr>
            <p:spPr>
              <a:xfrm>
                <a:off x="1754877" y="3251939"/>
                <a:ext cx="654948" cy="476827"/>
              </a:xfrm>
              <a:prstGeom prst="rect">
                <a:avLst/>
              </a:prstGeom>
              <a:solidFill>
                <a:schemeClr val="bg1"/>
              </a:solidFill>
              <a:ln>
                <a:noFill/>
              </a:ln>
            </p:spPr>
            <p:txBody>
              <a:bodyPr vert="horz" wrap="square" lIns="72009" tIns="72009" rIns="72009" bIns="7200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endParaRPr lang="en-GB" sz="1400" b="1" dirty="0">
                  <a:solidFill>
                    <a:schemeClr val="bg2"/>
                  </a:solidFill>
                  <a:latin typeface="Georgia" panose="02040502050405020303" pitchFamily="18" charset="0"/>
                </a:endParaRPr>
              </a:p>
            </p:txBody>
          </p:sp>
          <p:pic>
            <p:nvPicPr>
              <p:cNvPr id="48" name="Picture 47"/>
              <p:cNvPicPr>
                <a:picLocks noChangeAspect="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xmlns=""/>
                  </a:ext>
                </a:extLst>
              </a:blip>
              <a:stretch>
                <a:fillRect/>
              </a:stretch>
            </p:blipFill>
            <p:spPr>
              <a:xfrm>
                <a:off x="1830471" y="3238472"/>
                <a:ext cx="503761" cy="503761"/>
              </a:xfrm>
              <a:prstGeom prst="rect">
                <a:avLst/>
              </a:prstGeom>
            </p:spPr>
          </p:pic>
        </p:grpSp>
      </p:grpSp>
      <p:grpSp>
        <p:nvGrpSpPr>
          <p:cNvPr id="3" name="Group 2"/>
          <p:cNvGrpSpPr/>
          <p:nvPr/>
        </p:nvGrpSpPr>
        <p:grpSpPr>
          <a:xfrm>
            <a:off x="354684" y="4239917"/>
            <a:ext cx="8368629" cy="1211395"/>
            <a:chOff x="354684" y="4336450"/>
            <a:chExt cx="8591371" cy="1211395"/>
          </a:xfrm>
        </p:grpSpPr>
        <p:sp>
          <p:nvSpPr>
            <p:cNvPr id="18" name="TextBox 17"/>
            <p:cNvSpPr txBox="1">
              <a:spLocks/>
            </p:cNvSpPr>
            <p:nvPr/>
          </p:nvSpPr>
          <p:spPr>
            <a:xfrm>
              <a:off x="354684" y="4394387"/>
              <a:ext cx="1428570" cy="1080012"/>
            </a:xfrm>
            <a:prstGeom prst="rect">
              <a:avLst/>
            </a:prstGeom>
            <a:solidFill>
              <a:schemeClr val="accent2"/>
            </a:solidFill>
            <a:ln>
              <a:solidFill>
                <a:schemeClr val="accent2"/>
              </a:solidFill>
            </a:ln>
          </p:spPr>
          <p:txBody>
            <a:bodyPr vert="horz" wrap="square" lIns="71999" tIns="71999" rIns="71999" bIns="7199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r>
                <a:rPr lang="en-GB" sz="1400" b="1" dirty="0">
                  <a:latin typeface="Georgia" panose="02040502050405020303" pitchFamily="18" charset="0"/>
                </a:rPr>
                <a:t>Strong human capital </a:t>
              </a:r>
            </a:p>
          </p:txBody>
        </p:sp>
        <p:grpSp>
          <p:nvGrpSpPr>
            <p:cNvPr id="49" name="Group 48"/>
            <p:cNvGrpSpPr/>
            <p:nvPr/>
          </p:nvGrpSpPr>
          <p:grpSpPr>
            <a:xfrm>
              <a:off x="1866328" y="4336450"/>
              <a:ext cx="7079727" cy="600420"/>
              <a:chOff x="1690889" y="3822991"/>
              <a:chExt cx="10034386" cy="556673"/>
            </a:xfrm>
          </p:grpSpPr>
          <p:sp>
            <p:nvSpPr>
              <p:cNvPr id="50" name="TextBox 49"/>
              <p:cNvSpPr txBox="1"/>
              <p:nvPr/>
            </p:nvSpPr>
            <p:spPr>
              <a:xfrm>
                <a:off x="1690889" y="3822991"/>
                <a:ext cx="10034386" cy="556673"/>
              </a:xfrm>
              <a:prstGeom prst="rect">
                <a:avLst/>
              </a:prstGeom>
              <a:solidFill>
                <a:schemeClr val="accent1"/>
              </a:solidFill>
              <a:ln>
                <a:noFill/>
              </a:ln>
            </p:spPr>
            <p:txBody>
              <a:bodyPr vert="horz" wrap="square" lIns="822960" tIns="72009" rIns="72009" bIns="7200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r>
                  <a:rPr lang="en-US" sz="1400" b="1" dirty="0">
                    <a:solidFill>
                      <a:schemeClr val="bg2"/>
                    </a:solidFill>
                    <a:latin typeface="Georgia" panose="02040502050405020303" pitchFamily="18" charset="0"/>
                  </a:rPr>
                  <a:t>811 colleges – “ Oxford of the East”</a:t>
                </a:r>
                <a:endParaRPr lang="en-GB" sz="1400" b="1" dirty="0">
                  <a:solidFill>
                    <a:schemeClr val="bg2"/>
                  </a:solidFill>
                  <a:latin typeface="Georgia" panose="02040502050405020303" pitchFamily="18" charset="0"/>
                </a:endParaRPr>
              </a:p>
            </p:txBody>
          </p:sp>
          <p:sp>
            <p:nvSpPr>
              <p:cNvPr id="51" name="TextBox 50"/>
              <p:cNvSpPr txBox="1"/>
              <p:nvPr/>
            </p:nvSpPr>
            <p:spPr>
              <a:xfrm>
                <a:off x="1754877" y="3862914"/>
                <a:ext cx="654948" cy="476827"/>
              </a:xfrm>
              <a:prstGeom prst="rect">
                <a:avLst/>
              </a:prstGeom>
              <a:solidFill>
                <a:schemeClr val="bg1"/>
              </a:solidFill>
              <a:ln>
                <a:noFill/>
              </a:ln>
            </p:spPr>
            <p:txBody>
              <a:bodyPr vert="horz" wrap="square" lIns="72009" tIns="72009" rIns="72009" bIns="7200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endParaRPr lang="en-GB" sz="1400" b="1" dirty="0">
                  <a:solidFill>
                    <a:schemeClr val="bg2"/>
                  </a:solidFill>
                  <a:latin typeface="Georgia" panose="02040502050405020303" pitchFamily="18" charset="0"/>
                </a:endParaRPr>
              </a:p>
            </p:txBody>
          </p:sp>
          <p:pic>
            <p:nvPicPr>
              <p:cNvPr id="52" name="Picture 51"/>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xmlns=""/>
                  </a:ext>
                </a:extLst>
              </a:blip>
              <a:stretch>
                <a:fillRect/>
              </a:stretch>
            </p:blipFill>
            <p:spPr>
              <a:xfrm>
                <a:off x="1857730" y="3876707"/>
                <a:ext cx="449242" cy="449240"/>
              </a:xfrm>
              <a:prstGeom prst="rect">
                <a:avLst/>
              </a:prstGeom>
            </p:spPr>
          </p:pic>
        </p:grpSp>
        <p:grpSp>
          <p:nvGrpSpPr>
            <p:cNvPr id="53" name="Group 52"/>
            <p:cNvGrpSpPr/>
            <p:nvPr/>
          </p:nvGrpSpPr>
          <p:grpSpPr>
            <a:xfrm>
              <a:off x="1866328" y="4947425"/>
              <a:ext cx="7079727" cy="600420"/>
              <a:chOff x="1690889" y="4433967"/>
              <a:chExt cx="10034386" cy="556673"/>
            </a:xfrm>
          </p:grpSpPr>
          <p:sp>
            <p:nvSpPr>
              <p:cNvPr id="54" name="TextBox 53"/>
              <p:cNvSpPr txBox="1"/>
              <p:nvPr/>
            </p:nvSpPr>
            <p:spPr>
              <a:xfrm>
                <a:off x="1690889" y="4433967"/>
                <a:ext cx="10034386" cy="556673"/>
              </a:xfrm>
              <a:prstGeom prst="rect">
                <a:avLst/>
              </a:prstGeom>
              <a:solidFill>
                <a:schemeClr val="accent1"/>
              </a:solidFill>
              <a:ln>
                <a:noFill/>
              </a:ln>
            </p:spPr>
            <p:txBody>
              <a:bodyPr vert="horz" wrap="square" lIns="822960" tIns="72009" rIns="72009" bIns="7200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r>
                  <a:rPr lang="en-US" sz="1400" b="1" dirty="0">
                    <a:solidFill>
                      <a:schemeClr val="bg2"/>
                    </a:solidFill>
                    <a:latin typeface="Georgia" panose="02040502050405020303" pitchFamily="18" charset="0"/>
                  </a:rPr>
                  <a:t>Graduate workforce </a:t>
                </a:r>
                <a:r>
                  <a:rPr lang="en-US" sz="1400" b="1" dirty="0" smtClean="0">
                    <a:solidFill>
                      <a:schemeClr val="bg2"/>
                    </a:solidFill>
                    <a:latin typeface="Georgia" panose="02040502050405020303" pitchFamily="18" charset="0"/>
                  </a:rPr>
                  <a:t>&gt;30</a:t>
                </a:r>
                <a:r>
                  <a:rPr lang="en-US" sz="1400" b="1" dirty="0">
                    <a:solidFill>
                      <a:schemeClr val="bg2"/>
                    </a:solidFill>
                    <a:latin typeface="Georgia" panose="02040502050405020303" pitchFamily="18" charset="0"/>
                  </a:rPr>
                  <a:t>% ideal for IT/ ITES and high technology sectors</a:t>
                </a:r>
                <a:endParaRPr lang="en-GB" sz="1400" b="1" dirty="0">
                  <a:solidFill>
                    <a:schemeClr val="bg2"/>
                  </a:solidFill>
                  <a:latin typeface="Georgia" panose="02040502050405020303" pitchFamily="18" charset="0"/>
                </a:endParaRPr>
              </a:p>
            </p:txBody>
          </p:sp>
          <p:sp>
            <p:nvSpPr>
              <p:cNvPr id="55" name="TextBox 54"/>
              <p:cNvSpPr txBox="1"/>
              <p:nvPr/>
            </p:nvSpPr>
            <p:spPr>
              <a:xfrm>
                <a:off x="1754877" y="4473890"/>
                <a:ext cx="654948" cy="476827"/>
              </a:xfrm>
              <a:prstGeom prst="rect">
                <a:avLst/>
              </a:prstGeom>
              <a:solidFill>
                <a:schemeClr val="bg1"/>
              </a:solidFill>
              <a:ln>
                <a:noFill/>
              </a:ln>
            </p:spPr>
            <p:txBody>
              <a:bodyPr vert="horz" wrap="square" lIns="72009" tIns="72009" rIns="72009" bIns="7200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endParaRPr lang="en-GB" sz="1400" b="1" dirty="0">
                  <a:solidFill>
                    <a:schemeClr val="bg2"/>
                  </a:solidFill>
                  <a:latin typeface="Georgia" panose="02040502050405020303" pitchFamily="18" charset="0"/>
                </a:endParaRPr>
              </a:p>
            </p:txBody>
          </p:sp>
          <p:pic>
            <p:nvPicPr>
              <p:cNvPr id="56" name="Picture 55"/>
              <p:cNvPicPr>
                <a:picLocks noChangeAspect="1"/>
              </p:cNvPicPr>
              <p:nvPr/>
            </p:nvPicPr>
            <p:blipFill>
              <a:blip r:embed="rId9" cstate="email">
                <a:duotone>
                  <a:schemeClr val="accent3">
                    <a:shade val="45000"/>
                    <a:satMod val="135000"/>
                  </a:schemeClr>
                  <a:prstClr val="white"/>
                </a:duotone>
                <a:extLst>
                  <a:ext uri="{28A0092B-C50C-407E-A947-70E740481C1C}">
                    <a14:useLocalDpi xmlns:a14="http://schemas.microsoft.com/office/drawing/2010/main" xmlns=""/>
                  </a:ext>
                </a:extLst>
              </a:blip>
              <a:stretch>
                <a:fillRect/>
              </a:stretch>
            </p:blipFill>
            <p:spPr>
              <a:xfrm>
                <a:off x="1894691" y="4524644"/>
                <a:ext cx="375321" cy="375319"/>
              </a:xfrm>
              <a:prstGeom prst="rect">
                <a:avLst/>
              </a:prstGeom>
            </p:spPr>
          </p:pic>
        </p:grpSp>
      </p:grpSp>
      <p:grpSp>
        <p:nvGrpSpPr>
          <p:cNvPr id="57" name="Group 56"/>
          <p:cNvGrpSpPr/>
          <p:nvPr/>
        </p:nvGrpSpPr>
        <p:grpSpPr>
          <a:xfrm>
            <a:off x="1866328" y="6127291"/>
            <a:ext cx="6856985" cy="600420"/>
            <a:chOff x="1690889" y="5655917"/>
            <a:chExt cx="10034386" cy="556673"/>
          </a:xfrm>
        </p:grpSpPr>
        <p:sp>
          <p:nvSpPr>
            <p:cNvPr id="58" name="TextBox 57"/>
            <p:cNvSpPr txBox="1"/>
            <p:nvPr/>
          </p:nvSpPr>
          <p:spPr>
            <a:xfrm>
              <a:off x="1690889" y="5655917"/>
              <a:ext cx="10034386" cy="556673"/>
            </a:xfrm>
            <a:prstGeom prst="rect">
              <a:avLst/>
            </a:prstGeom>
            <a:solidFill>
              <a:schemeClr val="accent1"/>
            </a:solidFill>
            <a:ln>
              <a:noFill/>
            </a:ln>
          </p:spPr>
          <p:txBody>
            <a:bodyPr vert="horz" wrap="square" lIns="822960" tIns="72009" rIns="72009" bIns="7200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r>
                <a:rPr lang="en-US" sz="1400" b="1" dirty="0">
                  <a:solidFill>
                    <a:schemeClr val="bg2"/>
                  </a:solidFill>
                  <a:latin typeface="Georgia" panose="02040502050405020303" pitchFamily="18" charset="0"/>
                </a:rPr>
                <a:t>Cultural capital of Maharashtra </a:t>
              </a:r>
            </a:p>
          </p:txBody>
        </p:sp>
        <p:sp>
          <p:nvSpPr>
            <p:cNvPr id="59" name="TextBox 58"/>
            <p:cNvSpPr txBox="1"/>
            <p:nvPr/>
          </p:nvSpPr>
          <p:spPr>
            <a:xfrm>
              <a:off x="1754877" y="5695840"/>
              <a:ext cx="654948" cy="476827"/>
            </a:xfrm>
            <a:prstGeom prst="rect">
              <a:avLst/>
            </a:prstGeom>
            <a:solidFill>
              <a:schemeClr val="bg1"/>
            </a:solidFill>
            <a:ln>
              <a:noFill/>
            </a:ln>
          </p:spPr>
          <p:txBody>
            <a:bodyPr vert="horz" wrap="square" lIns="72009" tIns="72009" rIns="72009" bIns="7200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endParaRPr lang="en-GB" sz="1400" b="1" dirty="0">
                <a:solidFill>
                  <a:schemeClr val="bg2"/>
                </a:solidFill>
                <a:latin typeface="Georgia" panose="02040502050405020303" pitchFamily="18" charset="0"/>
              </a:endParaRPr>
            </a:p>
          </p:txBody>
        </p:sp>
        <p:sp>
          <p:nvSpPr>
            <p:cNvPr id="60" name="Freeform 99"/>
            <p:cNvSpPr>
              <a:spLocks noEditPoints="1"/>
            </p:cNvSpPr>
            <p:nvPr/>
          </p:nvSpPr>
          <p:spPr bwMode="auto">
            <a:xfrm>
              <a:off x="1799724" y="5727715"/>
              <a:ext cx="565255" cy="413076"/>
            </a:xfrm>
            <a:custGeom>
              <a:avLst/>
              <a:gdLst>
                <a:gd name="T0" fmla="*/ 384 w 8914"/>
                <a:gd name="T1" fmla="*/ 6242 h 6515"/>
                <a:gd name="T2" fmla="*/ 223 w 8914"/>
                <a:gd name="T3" fmla="*/ 3762 h 6515"/>
                <a:gd name="T4" fmla="*/ 387 w 8914"/>
                <a:gd name="T5" fmla="*/ 3607 h 6515"/>
                <a:gd name="T6" fmla="*/ 435 w 8914"/>
                <a:gd name="T7" fmla="*/ 3099 h 6515"/>
                <a:gd name="T8" fmla="*/ 515 w 8914"/>
                <a:gd name="T9" fmla="*/ 2741 h 6515"/>
                <a:gd name="T10" fmla="*/ 2674 w 8914"/>
                <a:gd name="T11" fmla="*/ 2393 h 6515"/>
                <a:gd name="T12" fmla="*/ 2628 w 8914"/>
                <a:gd name="T13" fmla="*/ 1973 h 6515"/>
                <a:gd name="T14" fmla="*/ 2719 w 8914"/>
                <a:gd name="T15" fmla="*/ 1619 h 6515"/>
                <a:gd name="T16" fmla="*/ 2721 w 8914"/>
                <a:gd name="T17" fmla="*/ 1177 h 6515"/>
                <a:gd name="T18" fmla="*/ 2775 w 8914"/>
                <a:gd name="T19" fmla="*/ 1024 h 6515"/>
                <a:gd name="T20" fmla="*/ 2851 w 8914"/>
                <a:gd name="T21" fmla="*/ 905 h 6515"/>
                <a:gd name="T22" fmla="*/ 2933 w 8914"/>
                <a:gd name="T23" fmla="*/ 755 h 6515"/>
                <a:gd name="T24" fmla="*/ 2975 w 8914"/>
                <a:gd name="T25" fmla="*/ 592 h 6515"/>
                <a:gd name="T26" fmla="*/ 3031 w 8914"/>
                <a:gd name="T27" fmla="*/ 839 h 6515"/>
                <a:gd name="T28" fmla="*/ 3120 w 8914"/>
                <a:gd name="T29" fmla="*/ 967 h 6515"/>
                <a:gd name="T30" fmla="*/ 3187 w 8914"/>
                <a:gd name="T31" fmla="*/ 1079 h 6515"/>
                <a:gd name="T32" fmla="*/ 3237 w 8914"/>
                <a:gd name="T33" fmla="*/ 1301 h 6515"/>
                <a:gd name="T34" fmla="*/ 4435 w 8914"/>
                <a:gd name="T35" fmla="*/ 1713 h 6515"/>
                <a:gd name="T36" fmla="*/ 4484 w 8914"/>
                <a:gd name="T37" fmla="*/ 57 h 6515"/>
                <a:gd name="T38" fmla="*/ 5694 w 8914"/>
                <a:gd name="T39" fmla="*/ 1713 h 6515"/>
                <a:gd name="T40" fmla="*/ 5708 w 8914"/>
                <a:gd name="T41" fmla="*/ 1179 h 6515"/>
                <a:gd name="T42" fmla="*/ 5761 w 8914"/>
                <a:gd name="T43" fmla="*/ 1024 h 6515"/>
                <a:gd name="T44" fmla="*/ 5839 w 8914"/>
                <a:gd name="T45" fmla="*/ 899 h 6515"/>
                <a:gd name="T46" fmla="*/ 5917 w 8914"/>
                <a:gd name="T47" fmla="*/ 761 h 6515"/>
                <a:gd name="T48" fmla="*/ 5986 w 8914"/>
                <a:gd name="T49" fmla="*/ 717 h 6515"/>
                <a:gd name="T50" fmla="*/ 6038 w 8914"/>
                <a:gd name="T51" fmla="*/ 866 h 6515"/>
                <a:gd name="T52" fmla="*/ 6123 w 8914"/>
                <a:gd name="T53" fmla="*/ 1000 h 6515"/>
                <a:gd name="T54" fmla="*/ 6190 w 8914"/>
                <a:gd name="T55" fmla="*/ 1111 h 6515"/>
                <a:gd name="T56" fmla="*/ 6195 w 8914"/>
                <a:gd name="T57" fmla="*/ 1606 h 6515"/>
                <a:gd name="T58" fmla="*/ 6280 w 8914"/>
                <a:gd name="T59" fmla="*/ 1969 h 6515"/>
                <a:gd name="T60" fmla="*/ 6231 w 8914"/>
                <a:gd name="T61" fmla="*/ 2379 h 6515"/>
                <a:gd name="T62" fmla="*/ 8400 w 8914"/>
                <a:gd name="T63" fmla="*/ 2741 h 6515"/>
                <a:gd name="T64" fmla="*/ 8480 w 8914"/>
                <a:gd name="T65" fmla="*/ 3095 h 6515"/>
                <a:gd name="T66" fmla="*/ 8528 w 8914"/>
                <a:gd name="T67" fmla="*/ 3607 h 6515"/>
                <a:gd name="T68" fmla="*/ 8691 w 8914"/>
                <a:gd name="T69" fmla="*/ 3763 h 6515"/>
                <a:gd name="T70" fmla="*/ 8535 w 8914"/>
                <a:gd name="T71" fmla="*/ 6238 h 6515"/>
                <a:gd name="T72" fmla="*/ 8914 w 8914"/>
                <a:gd name="T73" fmla="*/ 6382 h 6515"/>
                <a:gd name="T74" fmla="*/ 0 w 8914"/>
                <a:gd name="T75" fmla="*/ 6382 h 6515"/>
                <a:gd name="T76" fmla="*/ 4371 w 8914"/>
                <a:gd name="T77" fmla="*/ 3914 h 6515"/>
                <a:gd name="T78" fmla="*/ 3624 w 8914"/>
                <a:gd name="T79" fmla="*/ 5476 h 6515"/>
                <a:gd name="T80" fmla="*/ 5290 w 8914"/>
                <a:gd name="T81" fmla="*/ 5471 h 6515"/>
                <a:gd name="T82" fmla="*/ 1730 w 8914"/>
                <a:gd name="T83" fmla="*/ 4421 h 6515"/>
                <a:gd name="T84" fmla="*/ 1774 w 8914"/>
                <a:gd name="T85" fmla="*/ 5947 h 6515"/>
                <a:gd name="T86" fmla="*/ 1401 w 8914"/>
                <a:gd name="T87" fmla="*/ 5070 h 6515"/>
                <a:gd name="T88" fmla="*/ 2139 w 8914"/>
                <a:gd name="T89" fmla="*/ 5914 h 6515"/>
                <a:gd name="T90" fmla="*/ 7642 w 8914"/>
                <a:gd name="T91" fmla="*/ 5468 h 6515"/>
                <a:gd name="T92" fmla="*/ 6644 w 8914"/>
                <a:gd name="T93" fmla="*/ 5422 h 6515"/>
                <a:gd name="T94" fmla="*/ 7642 w 8914"/>
                <a:gd name="T95" fmla="*/ 5468 h 6515"/>
                <a:gd name="T96" fmla="*/ 7510 w 8914"/>
                <a:gd name="T97" fmla="*/ 5056 h 6515"/>
                <a:gd name="T98" fmla="*/ 6775 w 8914"/>
                <a:gd name="T99" fmla="*/ 5914 h 6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14" h="6515">
                  <a:moveTo>
                    <a:pt x="0" y="6382"/>
                  </a:moveTo>
                  <a:lnTo>
                    <a:pt x="0" y="6249"/>
                  </a:lnTo>
                  <a:lnTo>
                    <a:pt x="192" y="6245"/>
                  </a:lnTo>
                  <a:lnTo>
                    <a:pt x="384" y="6242"/>
                  </a:lnTo>
                  <a:lnTo>
                    <a:pt x="384" y="5006"/>
                  </a:lnTo>
                  <a:lnTo>
                    <a:pt x="384" y="3769"/>
                  </a:lnTo>
                  <a:lnTo>
                    <a:pt x="304" y="3765"/>
                  </a:lnTo>
                  <a:lnTo>
                    <a:pt x="223" y="3762"/>
                  </a:lnTo>
                  <a:lnTo>
                    <a:pt x="223" y="3696"/>
                  </a:lnTo>
                  <a:lnTo>
                    <a:pt x="223" y="3629"/>
                  </a:lnTo>
                  <a:lnTo>
                    <a:pt x="302" y="3629"/>
                  </a:lnTo>
                  <a:cubicBezTo>
                    <a:pt x="372" y="3629"/>
                    <a:pt x="382" y="3627"/>
                    <a:pt x="387" y="3607"/>
                  </a:cubicBezTo>
                  <a:cubicBezTo>
                    <a:pt x="390" y="3593"/>
                    <a:pt x="402" y="3585"/>
                    <a:pt x="417" y="3585"/>
                  </a:cubicBezTo>
                  <a:cubicBezTo>
                    <a:pt x="465" y="3585"/>
                    <a:pt x="468" y="3569"/>
                    <a:pt x="468" y="3351"/>
                  </a:cubicBezTo>
                  <a:lnTo>
                    <a:pt x="468" y="3143"/>
                  </a:lnTo>
                  <a:lnTo>
                    <a:pt x="435" y="3099"/>
                  </a:lnTo>
                  <a:cubicBezTo>
                    <a:pt x="388" y="3037"/>
                    <a:pt x="391" y="3015"/>
                    <a:pt x="457" y="2959"/>
                  </a:cubicBezTo>
                  <a:cubicBezTo>
                    <a:pt x="503" y="2921"/>
                    <a:pt x="510" y="2910"/>
                    <a:pt x="496" y="2902"/>
                  </a:cubicBezTo>
                  <a:cubicBezTo>
                    <a:pt x="474" y="2890"/>
                    <a:pt x="473" y="2810"/>
                    <a:pt x="495" y="2801"/>
                  </a:cubicBezTo>
                  <a:cubicBezTo>
                    <a:pt x="505" y="2797"/>
                    <a:pt x="513" y="2775"/>
                    <a:pt x="515" y="2741"/>
                  </a:cubicBezTo>
                  <a:lnTo>
                    <a:pt x="518" y="2688"/>
                  </a:lnTo>
                  <a:lnTo>
                    <a:pt x="1596" y="2685"/>
                  </a:lnTo>
                  <a:lnTo>
                    <a:pt x="2674" y="2682"/>
                  </a:lnTo>
                  <a:lnTo>
                    <a:pt x="2674" y="2393"/>
                  </a:lnTo>
                  <a:cubicBezTo>
                    <a:pt x="2674" y="2233"/>
                    <a:pt x="2675" y="2099"/>
                    <a:pt x="2676" y="2095"/>
                  </a:cubicBezTo>
                  <a:cubicBezTo>
                    <a:pt x="2678" y="2090"/>
                    <a:pt x="2664" y="2084"/>
                    <a:pt x="2646" y="2081"/>
                  </a:cubicBezTo>
                  <a:cubicBezTo>
                    <a:pt x="2616" y="2075"/>
                    <a:pt x="2613" y="2070"/>
                    <a:pt x="2610" y="2027"/>
                  </a:cubicBezTo>
                  <a:cubicBezTo>
                    <a:pt x="2607" y="1987"/>
                    <a:pt x="2610" y="1978"/>
                    <a:pt x="2628" y="1973"/>
                  </a:cubicBezTo>
                  <a:cubicBezTo>
                    <a:pt x="2640" y="1970"/>
                    <a:pt x="2652" y="1958"/>
                    <a:pt x="2655" y="1946"/>
                  </a:cubicBezTo>
                  <a:cubicBezTo>
                    <a:pt x="2659" y="1934"/>
                    <a:pt x="2674" y="1920"/>
                    <a:pt x="2690" y="1914"/>
                  </a:cubicBezTo>
                  <a:lnTo>
                    <a:pt x="2719" y="1903"/>
                  </a:lnTo>
                  <a:lnTo>
                    <a:pt x="2719" y="1619"/>
                  </a:lnTo>
                  <a:cubicBezTo>
                    <a:pt x="2719" y="1463"/>
                    <a:pt x="2716" y="1328"/>
                    <a:pt x="2712" y="1318"/>
                  </a:cubicBezTo>
                  <a:cubicBezTo>
                    <a:pt x="2708" y="1309"/>
                    <a:pt x="2698" y="1301"/>
                    <a:pt x="2690" y="1301"/>
                  </a:cubicBezTo>
                  <a:cubicBezTo>
                    <a:pt x="2664" y="1301"/>
                    <a:pt x="2672" y="1255"/>
                    <a:pt x="2704" y="1225"/>
                  </a:cubicBezTo>
                  <a:cubicBezTo>
                    <a:pt x="2729" y="1202"/>
                    <a:pt x="2732" y="1194"/>
                    <a:pt x="2721" y="1177"/>
                  </a:cubicBezTo>
                  <a:cubicBezTo>
                    <a:pt x="2703" y="1149"/>
                    <a:pt x="2704" y="1128"/>
                    <a:pt x="2724" y="1111"/>
                  </a:cubicBezTo>
                  <a:cubicBezTo>
                    <a:pt x="2734" y="1104"/>
                    <a:pt x="2741" y="1088"/>
                    <a:pt x="2741" y="1078"/>
                  </a:cubicBezTo>
                  <a:cubicBezTo>
                    <a:pt x="2741" y="1067"/>
                    <a:pt x="2749" y="1055"/>
                    <a:pt x="2758" y="1051"/>
                  </a:cubicBezTo>
                  <a:cubicBezTo>
                    <a:pt x="2767" y="1048"/>
                    <a:pt x="2775" y="1035"/>
                    <a:pt x="2775" y="1024"/>
                  </a:cubicBezTo>
                  <a:cubicBezTo>
                    <a:pt x="2775" y="1012"/>
                    <a:pt x="2782" y="999"/>
                    <a:pt x="2791" y="996"/>
                  </a:cubicBezTo>
                  <a:cubicBezTo>
                    <a:pt x="2800" y="992"/>
                    <a:pt x="2808" y="979"/>
                    <a:pt x="2808" y="967"/>
                  </a:cubicBezTo>
                  <a:cubicBezTo>
                    <a:pt x="2808" y="954"/>
                    <a:pt x="2815" y="944"/>
                    <a:pt x="2822" y="944"/>
                  </a:cubicBezTo>
                  <a:cubicBezTo>
                    <a:pt x="2830" y="944"/>
                    <a:pt x="2843" y="926"/>
                    <a:pt x="2851" y="905"/>
                  </a:cubicBezTo>
                  <a:cubicBezTo>
                    <a:pt x="2859" y="884"/>
                    <a:pt x="2870" y="866"/>
                    <a:pt x="2876" y="866"/>
                  </a:cubicBezTo>
                  <a:cubicBezTo>
                    <a:pt x="2882" y="866"/>
                    <a:pt x="2890" y="857"/>
                    <a:pt x="2894" y="847"/>
                  </a:cubicBezTo>
                  <a:cubicBezTo>
                    <a:pt x="2897" y="836"/>
                    <a:pt x="2911" y="816"/>
                    <a:pt x="2923" y="801"/>
                  </a:cubicBezTo>
                  <a:cubicBezTo>
                    <a:pt x="2943" y="780"/>
                    <a:pt x="2944" y="772"/>
                    <a:pt x="2933" y="755"/>
                  </a:cubicBezTo>
                  <a:cubicBezTo>
                    <a:pt x="2922" y="737"/>
                    <a:pt x="2924" y="723"/>
                    <a:pt x="2943" y="680"/>
                  </a:cubicBezTo>
                  <a:cubicBezTo>
                    <a:pt x="2955" y="650"/>
                    <a:pt x="2964" y="609"/>
                    <a:pt x="2962" y="585"/>
                  </a:cubicBezTo>
                  <a:cubicBezTo>
                    <a:pt x="2961" y="563"/>
                    <a:pt x="2963" y="540"/>
                    <a:pt x="2967" y="536"/>
                  </a:cubicBezTo>
                  <a:cubicBezTo>
                    <a:pt x="2972" y="532"/>
                    <a:pt x="2975" y="557"/>
                    <a:pt x="2975" y="592"/>
                  </a:cubicBezTo>
                  <a:cubicBezTo>
                    <a:pt x="2975" y="626"/>
                    <a:pt x="2982" y="673"/>
                    <a:pt x="2991" y="694"/>
                  </a:cubicBezTo>
                  <a:cubicBezTo>
                    <a:pt x="3004" y="725"/>
                    <a:pt x="3005" y="739"/>
                    <a:pt x="2995" y="761"/>
                  </a:cubicBezTo>
                  <a:cubicBezTo>
                    <a:pt x="2984" y="785"/>
                    <a:pt x="2986" y="791"/>
                    <a:pt x="3007" y="806"/>
                  </a:cubicBezTo>
                  <a:cubicBezTo>
                    <a:pt x="3020" y="815"/>
                    <a:pt x="3031" y="830"/>
                    <a:pt x="3031" y="839"/>
                  </a:cubicBezTo>
                  <a:cubicBezTo>
                    <a:pt x="3031" y="848"/>
                    <a:pt x="3036" y="855"/>
                    <a:pt x="3042" y="855"/>
                  </a:cubicBezTo>
                  <a:cubicBezTo>
                    <a:pt x="3048" y="855"/>
                    <a:pt x="3063" y="875"/>
                    <a:pt x="3075" y="899"/>
                  </a:cubicBezTo>
                  <a:cubicBezTo>
                    <a:pt x="3088" y="924"/>
                    <a:pt x="3103" y="944"/>
                    <a:pt x="3109" y="944"/>
                  </a:cubicBezTo>
                  <a:cubicBezTo>
                    <a:pt x="3115" y="944"/>
                    <a:pt x="3120" y="954"/>
                    <a:pt x="3120" y="967"/>
                  </a:cubicBezTo>
                  <a:cubicBezTo>
                    <a:pt x="3120" y="979"/>
                    <a:pt x="3128" y="992"/>
                    <a:pt x="3137" y="996"/>
                  </a:cubicBezTo>
                  <a:cubicBezTo>
                    <a:pt x="3146" y="999"/>
                    <a:pt x="3153" y="1012"/>
                    <a:pt x="3153" y="1024"/>
                  </a:cubicBezTo>
                  <a:cubicBezTo>
                    <a:pt x="3153" y="1035"/>
                    <a:pt x="3161" y="1048"/>
                    <a:pt x="3170" y="1051"/>
                  </a:cubicBezTo>
                  <a:cubicBezTo>
                    <a:pt x="3179" y="1055"/>
                    <a:pt x="3187" y="1067"/>
                    <a:pt x="3187" y="1079"/>
                  </a:cubicBezTo>
                  <a:cubicBezTo>
                    <a:pt x="3187" y="1091"/>
                    <a:pt x="3194" y="1104"/>
                    <a:pt x="3204" y="1107"/>
                  </a:cubicBezTo>
                  <a:cubicBezTo>
                    <a:pt x="3224" y="1115"/>
                    <a:pt x="3225" y="1148"/>
                    <a:pt x="3206" y="1179"/>
                  </a:cubicBezTo>
                  <a:cubicBezTo>
                    <a:pt x="3194" y="1199"/>
                    <a:pt x="3196" y="1204"/>
                    <a:pt x="3223" y="1224"/>
                  </a:cubicBezTo>
                  <a:cubicBezTo>
                    <a:pt x="3257" y="1249"/>
                    <a:pt x="3266" y="1301"/>
                    <a:pt x="3237" y="1301"/>
                  </a:cubicBezTo>
                  <a:cubicBezTo>
                    <a:pt x="3223" y="1301"/>
                    <a:pt x="3220" y="1331"/>
                    <a:pt x="3220" y="1507"/>
                  </a:cubicBezTo>
                  <a:lnTo>
                    <a:pt x="3220" y="1713"/>
                  </a:lnTo>
                  <a:lnTo>
                    <a:pt x="3828" y="1713"/>
                  </a:lnTo>
                  <a:lnTo>
                    <a:pt x="4435" y="1713"/>
                  </a:lnTo>
                  <a:lnTo>
                    <a:pt x="4435" y="904"/>
                  </a:lnTo>
                  <a:cubicBezTo>
                    <a:pt x="4435" y="388"/>
                    <a:pt x="4431" y="88"/>
                    <a:pt x="4424" y="75"/>
                  </a:cubicBezTo>
                  <a:cubicBezTo>
                    <a:pt x="4404" y="37"/>
                    <a:pt x="4435" y="0"/>
                    <a:pt x="4475" y="16"/>
                  </a:cubicBezTo>
                  <a:cubicBezTo>
                    <a:pt x="4489" y="21"/>
                    <a:pt x="4491" y="30"/>
                    <a:pt x="4484" y="57"/>
                  </a:cubicBezTo>
                  <a:cubicBezTo>
                    <a:pt x="4479" y="76"/>
                    <a:pt x="4475" y="455"/>
                    <a:pt x="4475" y="899"/>
                  </a:cubicBezTo>
                  <a:lnTo>
                    <a:pt x="4474" y="1707"/>
                  </a:lnTo>
                  <a:lnTo>
                    <a:pt x="5084" y="1710"/>
                  </a:lnTo>
                  <a:lnTo>
                    <a:pt x="5694" y="1713"/>
                  </a:lnTo>
                  <a:lnTo>
                    <a:pt x="5694" y="1512"/>
                  </a:lnTo>
                  <a:cubicBezTo>
                    <a:pt x="5694" y="1344"/>
                    <a:pt x="5691" y="1310"/>
                    <a:pt x="5677" y="1305"/>
                  </a:cubicBezTo>
                  <a:cubicBezTo>
                    <a:pt x="5650" y="1294"/>
                    <a:pt x="5658" y="1249"/>
                    <a:pt x="5691" y="1224"/>
                  </a:cubicBezTo>
                  <a:cubicBezTo>
                    <a:pt x="5718" y="1204"/>
                    <a:pt x="5720" y="1199"/>
                    <a:pt x="5708" y="1179"/>
                  </a:cubicBezTo>
                  <a:cubicBezTo>
                    <a:pt x="5689" y="1148"/>
                    <a:pt x="5690" y="1112"/>
                    <a:pt x="5711" y="1104"/>
                  </a:cubicBezTo>
                  <a:cubicBezTo>
                    <a:pt x="5720" y="1101"/>
                    <a:pt x="5727" y="1089"/>
                    <a:pt x="5727" y="1078"/>
                  </a:cubicBezTo>
                  <a:cubicBezTo>
                    <a:pt x="5727" y="1067"/>
                    <a:pt x="5735" y="1055"/>
                    <a:pt x="5744" y="1051"/>
                  </a:cubicBezTo>
                  <a:cubicBezTo>
                    <a:pt x="5753" y="1048"/>
                    <a:pt x="5761" y="1035"/>
                    <a:pt x="5761" y="1024"/>
                  </a:cubicBezTo>
                  <a:cubicBezTo>
                    <a:pt x="5761" y="1012"/>
                    <a:pt x="5768" y="999"/>
                    <a:pt x="5778" y="996"/>
                  </a:cubicBezTo>
                  <a:cubicBezTo>
                    <a:pt x="5787" y="992"/>
                    <a:pt x="5794" y="979"/>
                    <a:pt x="5794" y="967"/>
                  </a:cubicBezTo>
                  <a:cubicBezTo>
                    <a:pt x="5794" y="954"/>
                    <a:pt x="5799" y="944"/>
                    <a:pt x="5805" y="944"/>
                  </a:cubicBezTo>
                  <a:cubicBezTo>
                    <a:pt x="5811" y="944"/>
                    <a:pt x="5826" y="924"/>
                    <a:pt x="5839" y="899"/>
                  </a:cubicBezTo>
                  <a:cubicBezTo>
                    <a:pt x="5851" y="875"/>
                    <a:pt x="5867" y="855"/>
                    <a:pt x="5873" y="855"/>
                  </a:cubicBezTo>
                  <a:cubicBezTo>
                    <a:pt x="5879" y="855"/>
                    <a:pt x="5883" y="849"/>
                    <a:pt x="5883" y="842"/>
                  </a:cubicBezTo>
                  <a:cubicBezTo>
                    <a:pt x="5883" y="834"/>
                    <a:pt x="5894" y="817"/>
                    <a:pt x="5907" y="803"/>
                  </a:cubicBezTo>
                  <a:cubicBezTo>
                    <a:pt x="5927" y="782"/>
                    <a:pt x="5929" y="775"/>
                    <a:pt x="5917" y="761"/>
                  </a:cubicBezTo>
                  <a:cubicBezTo>
                    <a:pt x="5906" y="747"/>
                    <a:pt x="5907" y="735"/>
                    <a:pt x="5921" y="699"/>
                  </a:cubicBezTo>
                  <a:cubicBezTo>
                    <a:pt x="5931" y="674"/>
                    <a:pt x="5940" y="625"/>
                    <a:pt x="5941" y="590"/>
                  </a:cubicBezTo>
                  <a:cubicBezTo>
                    <a:pt x="5942" y="542"/>
                    <a:pt x="5944" y="537"/>
                    <a:pt x="5947" y="571"/>
                  </a:cubicBezTo>
                  <a:cubicBezTo>
                    <a:pt x="5951" y="621"/>
                    <a:pt x="5972" y="698"/>
                    <a:pt x="5986" y="717"/>
                  </a:cubicBezTo>
                  <a:cubicBezTo>
                    <a:pt x="5992" y="725"/>
                    <a:pt x="5990" y="740"/>
                    <a:pt x="5982" y="753"/>
                  </a:cubicBezTo>
                  <a:cubicBezTo>
                    <a:pt x="5970" y="773"/>
                    <a:pt x="5971" y="780"/>
                    <a:pt x="5991" y="801"/>
                  </a:cubicBezTo>
                  <a:cubicBezTo>
                    <a:pt x="6003" y="816"/>
                    <a:pt x="6017" y="836"/>
                    <a:pt x="6021" y="847"/>
                  </a:cubicBezTo>
                  <a:cubicBezTo>
                    <a:pt x="6024" y="857"/>
                    <a:pt x="6032" y="866"/>
                    <a:pt x="6038" y="866"/>
                  </a:cubicBezTo>
                  <a:cubicBezTo>
                    <a:pt x="6044" y="866"/>
                    <a:pt x="6055" y="884"/>
                    <a:pt x="6063" y="905"/>
                  </a:cubicBezTo>
                  <a:cubicBezTo>
                    <a:pt x="6071" y="926"/>
                    <a:pt x="6084" y="944"/>
                    <a:pt x="6092" y="944"/>
                  </a:cubicBezTo>
                  <a:cubicBezTo>
                    <a:pt x="6100" y="944"/>
                    <a:pt x="6106" y="956"/>
                    <a:pt x="6106" y="972"/>
                  </a:cubicBezTo>
                  <a:cubicBezTo>
                    <a:pt x="6106" y="989"/>
                    <a:pt x="6113" y="1000"/>
                    <a:pt x="6123" y="1000"/>
                  </a:cubicBezTo>
                  <a:cubicBezTo>
                    <a:pt x="6132" y="1000"/>
                    <a:pt x="6140" y="1010"/>
                    <a:pt x="6140" y="1022"/>
                  </a:cubicBezTo>
                  <a:cubicBezTo>
                    <a:pt x="6140" y="1035"/>
                    <a:pt x="6147" y="1048"/>
                    <a:pt x="6156" y="1051"/>
                  </a:cubicBezTo>
                  <a:cubicBezTo>
                    <a:pt x="6166" y="1055"/>
                    <a:pt x="6173" y="1067"/>
                    <a:pt x="6173" y="1078"/>
                  </a:cubicBezTo>
                  <a:cubicBezTo>
                    <a:pt x="6173" y="1088"/>
                    <a:pt x="6181" y="1104"/>
                    <a:pt x="6190" y="1111"/>
                  </a:cubicBezTo>
                  <a:cubicBezTo>
                    <a:pt x="6210" y="1128"/>
                    <a:pt x="6211" y="1149"/>
                    <a:pt x="6193" y="1178"/>
                  </a:cubicBezTo>
                  <a:cubicBezTo>
                    <a:pt x="6181" y="1198"/>
                    <a:pt x="6183" y="1204"/>
                    <a:pt x="6209" y="1227"/>
                  </a:cubicBezTo>
                  <a:cubicBezTo>
                    <a:pt x="6246" y="1258"/>
                    <a:pt x="6250" y="1295"/>
                    <a:pt x="6218" y="1304"/>
                  </a:cubicBezTo>
                  <a:cubicBezTo>
                    <a:pt x="6196" y="1309"/>
                    <a:pt x="6195" y="1319"/>
                    <a:pt x="6195" y="1606"/>
                  </a:cubicBezTo>
                  <a:lnTo>
                    <a:pt x="6195" y="1903"/>
                  </a:lnTo>
                  <a:lnTo>
                    <a:pt x="6223" y="1913"/>
                  </a:lnTo>
                  <a:cubicBezTo>
                    <a:pt x="6239" y="1919"/>
                    <a:pt x="6251" y="1932"/>
                    <a:pt x="6251" y="1941"/>
                  </a:cubicBezTo>
                  <a:cubicBezTo>
                    <a:pt x="6251" y="1951"/>
                    <a:pt x="6264" y="1963"/>
                    <a:pt x="6280" y="1969"/>
                  </a:cubicBezTo>
                  <a:cubicBezTo>
                    <a:pt x="6305" y="1979"/>
                    <a:pt x="6308" y="1986"/>
                    <a:pt x="6305" y="2028"/>
                  </a:cubicBezTo>
                  <a:cubicBezTo>
                    <a:pt x="6301" y="2072"/>
                    <a:pt x="6299" y="2075"/>
                    <a:pt x="6265" y="2079"/>
                  </a:cubicBezTo>
                  <a:lnTo>
                    <a:pt x="6228" y="2082"/>
                  </a:lnTo>
                  <a:lnTo>
                    <a:pt x="6231" y="2379"/>
                  </a:lnTo>
                  <a:lnTo>
                    <a:pt x="6234" y="2677"/>
                  </a:lnTo>
                  <a:lnTo>
                    <a:pt x="7315" y="2682"/>
                  </a:lnTo>
                  <a:lnTo>
                    <a:pt x="8396" y="2688"/>
                  </a:lnTo>
                  <a:lnTo>
                    <a:pt x="8400" y="2741"/>
                  </a:lnTo>
                  <a:cubicBezTo>
                    <a:pt x="8402" y="2775"/>
                    <a:pt x="8409" y="2797"/>
                    <a:pt x="8419" y="2801"/>
                  </a:cubicBezTo>
                  <a:cubicBezTo>
                    <a:pt x="8441" y="2810"/>
                    <a:pt x="8440" y="2882"/>
                    <a:pt x="8418" y="2899"/>
                  </a:cubicBezTo>
                  <a:cubicBezTo>
                    <a:pt x="8403" y="2910"/>
                    <a:pt x="8408" y="2918"/>
                    <a:pt x="8457" y="2959"/>
                  </a:cubicBezTo>
                  <a:cubicBezTo>
                    <a:pt x="8523" y="3015"/>
                    <a:pt x="8526" y="3036"/>
                    <a:pt x="8480" y="3095"/>
                  </a:cubicBezTo>
                  <a:lnTo>
                    <a:pt x="8446" y="3137"/>
                  </a:lnTo>
                  <a:lnTo>
                    <a:pt x="8446" y="3354"/>
                  </a:lnTo>
                  <a:cubicBezTo>
                    <a:pt x="8446" y="3586"/>
                    <a:pt x="8446" y="3585"/>
                    <a:pt x="8502" y="3585"/>
                  </a:cubicBezTo>
                  <a:cubicBezTo>
                    <a:pt x="8513" y="3585"/>
                    <a:pt x="8524" y="3595"/>
                    <a:pt x="8528" y="3607"/>
                  </a:cubicBezTo>
                  <a:cubicBezTo>
                    <a:pt x="8533" y="3627"/>
                    <a:pt x="8543" y="3629"/>
                    <a:pt x="8612" y="3629"/>
                  </a:cubicBezTo>
                  <a:lnTo>
                    <a:pt x="8691" y="3629"/>
                  </a:lnTo>
                  <a:lnTo>
                    <a:pt x="8691" y="3696"/>
                  </a:lnTo>
                  <a:lnTo>
                    <a:pt x="8691" y="3763"/>
                  </a:lnTo>
                  <a:lnTo>
                    <a:pt x="8608" y="3763"/>
                  </a:lnTo>
                  <a:lnTo>
                    <a:pt x="8524" y="3763"/>
                  </a:lnTo>
                  <a:lnTo>
                    <a:pt x="8524" y="5000"/>
                  </a:lnTo>
                  <a:cubicBezTo>
                    <a:pt x="8524" y="5816"/>
                    <a:pt x="8528" y="6237"/>
                    <a:pt x="8535" y="6238"/>
                  </a:cubicBezTo>
                  <a:cubicBezTo>
                    <a:pt x="8542" y="6239"/>
                    <a:pt x="8552" y="6241"/>
                    <a:pt x="8558" y="6242"/>
                  </a:cubicBezTo>
                  <a:cubicBezTo>
                    <a:pt x="8564" y="6244"/>
                    <a:pt x="8647" y="6246"/>
                    <a:pt x="8742" y="6247"/>
                  </a:cubicBezTo>
                  <a:lnTo>
                    <a:pt x="8914" y="6248"/>
                  </a:lnTo>
                  <a:lnTo>
                    <a:pt x="8914" y="6382"/>
                  </a:lnTo>
                  <a:lnTo>
                    <a:pt x="8914" y="6515"/>
                  </a:lnTo>
                  <a:lnTo>
                    <a:pt x="4457" y="6515"/>
                  </a:lnTo>
                  <a:lnTo>
                    <a:pt x="0" y="6515"/>
                  </a:lnTo>
                  <a:lnTo>
                    <a:pt x="0" y="6382"/>
                  </a:lnTo>
                  <a:close/>
                  <a:moveTo>
                    <a:pt x="5290" y="5471"/>
                  </a:moveTo>
                  <a:cubicBezTo>
                    <a:pt x="5286" y="4655"/>
                    <a:pt x="5290" y="4708"/>
                    <a:pt x="5205" y="4510"/>
                  </a:cubicBezTo>
                  <a:cubicBezTo>
                    <a:pt x="5079" y="4217"/>
                    <a:pt x="4842" y="4008"/>
                    <a:pt x="4516" y="3903"/>
                  </a:cubicBezTo>
                  <a:cubicBezTo>
                    <a:pt x="4458" y="3884"/>
                    <a:pt x="4457" y="3884"/>
                    <a:pt x="4371" y="3914"/>
                  </a:cubicBezTo>
                  <a:cubicBezTo>
                    <a:pt x="4189" y="3977"/>
                    <a:pt x="4047" y="4064"/>
                    <a:pt x="3927" y="4188"/>
                  </a:cubicBezTo>
                  <a:cubicBezTo>
                    <a:pt x="3797" y="4322"/>
                    <a:pt x="3719" y="4457"/>
                    <a:pt x="3657" y="4655"/>
                  </a:cubicBezTo>
                  <a:lnTo>
                    <a:pt x="3627" y="4749"/>
                  </a:lnTo>
                  <a:lnTo>
                    <a:pt x="3624" y="5476"/>
                  </a:lnTo>
                  <a:lnTo>
                    <a:pt x="3621" y="6203"/>
                  </a:lnTo>
                  <a:lnTo>
                    <a:pt x="4457" y="6203"/>
                  </a:lnTo>
                  <a:lnTo>
                    <a:pt x="5294" y="6203"/>
                  </a:lnTo>
                  <a:lnTo>
                    <a:pt x="5290" y="5471"/>
                  </a:lnTo>
                  <a:close/>
                  <a:moveTo>
                    <a:pt x="2262" y="5437"/>
                  </a:moveTo>
                  <a:cubicBezTo>
                    <a:pt x="2262" y="5002"/>
                    <a:pt x="2259" y="4917"/>
                    <a:pt x="2244" y="4866"/>
                  </a:cubicBezTo>
                  <a:cubicBezTo>
                    <a:pt x="2196" y="4701"/>
                    <a:pt x="2074" y="4548"/>
                    <a:pt x="1933" y="4475"/>
                  </a:cubicBezTo>
                  <a:cubicBezTo>
                    <a:pt x="1818" y="4415"/>
                    <a:pt x="1780" y="4405"/>
                    <a:pt x="1730" y="4421"/>
                  </a:cubicBezTo>
                  <a:cubicBezTo>
                    <a:pt x="1565" y="4473"/>
                    <a:pt x="1414" y="4599"/>
                    <a:pt x="1345" y="4744"/>
                  </a:cubicBezTo>
                  <a:cubicBezTo>
                    <a:pt x="1271" y="4898"/>
                    <a:pt x="1270" y="4906"/>
                    <a:pt x="1270" y="5446"/>
                  </a:cubicBezTo>
                  <a:cubicBezTo>
                    <a:pt x="1270" y="5714"/>
                    <a:pt x="1274" y="5936"/>
                    <a:pt x="1278" y="5940"/>
                  </a:cubicBezTo>
                  <a:cubicBezTo>
                    <a:pt x="1282" y="5944"/>
                    <a:pt x="1505" y="5947"/>
                    <a:pt x="1774" y="5947"/>
                  </a:cubicBezTo>
                  <a:lnTo>
                    <a:pt x="2262" y="5947"/>
                  </a:lnTo>
                  <a:lnTo>
                    <a:pt x="2262" y="5437"/>
                  </a:lnTo>
                  <a:close/>
                  <a:moveTo>
                    <a:pt x="1404" y="5496"/>
                  </a:moveTo>
                  <a:cubicBezTo>
                    <a:pt x="1404" y="5266"/>
                    <a:pt x="1403" y="5074"/>
                    <a:pt x="1401" y="5070"/>
                  </a:cubicBezTo>
                  <a:cubicBezTo>
                    <a:pt x="1400" y="5065"/>
                    <a:pt x="1565" y="5060"/>
                    <a:pt x="1769" y="5058"/>
                  </a:cubicBezTo>
                  <a:lnTo>
                    <a:pt x="2139" y="5055"/>
                  </a:lnTo>
                  <a:lnTo>
                    <a:pt x="2139" y="5485"/>
                  </a:lnTo>
                  <a:lnTo>
                    <a:pt x="2139" y="5914"/>
                  </a:lnTo>
                  <a:lnTo>
                    <a:pt x="1772" y="5914"/>
                  </a:lnTo>
                  <a:lnTo>
                    <a:pt x="1404" y="5914"/>
                  </a:lnTo>
                  <a:lnTo>
                    <a:pt x="1404" y="5496"/>
                  </a:lnTo>
                  <a:close/>
                  <a:moveTo>
                    <a:pt x="7642" y="5468"/>
                  </a:moveTo>
                  <a:cubicBezTo>
                    <a:pt x="7645" y="4934"/>
                    <a:pt x="7641" y="4890"/>
                    <a:pt x="7568" y="4749"/>
                  </a:cubicBezTo>
                  <a:cubicBezTo>
                    <a:pt x="7481" y="4580"/>
                    <a:pt x="7283" y="4432"/>
                    <a:pt x="7144" y="4432"/>
                  </a:cubicBezTo>
                  <a:cubicBezTo>
                    <a:pt x="6966" y="4432"/>
                    <a:pt x="6743" y="4635"/>
                    <a:pt x="6668" y="4866"/>
                  </a:cubicBezTo>
                  <a:cubicBezTo>
                    <a:pt x="6650" y="4920"/>
                    <a:pt x="6647" y="4985"/>
                    <a:pt x="6644" y="5422"/>
                  </a:cubicBezTo>
                  <a:cubicBezTo>
                    <a:pt x="6642" y="5694"/>
                    <a:pt x="6642" y="5923"/>
                    <a:pt x="6646" y="5932"/>
                  </a:cubicBezTo>
                  <a:cubicBezTo>
                    <a:pt x="6651" y="5945"/>
                    <a:pt x="6730" y="5947"/>
                    <a:pt x="7145" y="5944"/>
                  </a:cubicBezTo>
                  <a:lnTo>
                    <a:pt x="7638" y="5942"/>
                  </a:lnTo>
                  <a:lnTo>
                    <a:pt x="7642" y="5468"/>
                  </a:lnTo>
                  <a:close/>
                  <a:moveTo>
                    <a:pt x="6775" y="5485"/>
                  </a:moveTo>
                  <a:lnTo>
                    <a:pt x="6775" y="5056"/>
                  </a:lnTo>
                  <a:lnTo>
                    <a:pt x="7143" y="5056"/>
                  </a:lnTo>
                  <a:lnTo>
                    <a:pt x="7510" y="5056"/>
                  </a:lnTo>
                  <a:lnTo>
                    <a:pt x="7510" y="5485"/>
                  </a:lnTo>
                  <a:lnTo>
                    <a:pt x="7510" y="5914"/>
                  </a:lnTo>
                  <a:lnTo>
                    <a:pt x="7143" y="5914"/>
                  </a:lnTo>
                  <a:lnTo>
                    <a:pt x="6775" y="5914"/>
                  </a:lnTo>
                  <a:lnTo>
                    <a:pt x="6775" y="5485"/>
                  </a:lnTo>
                  <a:close/>
                </a:path>
              </a:pathLst>
            </a:custGeom>
            <a:solidFill>
              <a:srgbClr val="BC5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bg2"/>
                </a:solidFill>
                <a:latin typeface="Georgia" panose="02040502050405020303" pitchFamily="18" charset="0"/>
              </a:endParaRPr>
            </a:p>
          </p:txBody>
        </p:sp>
      </p:grpSp>
      <p:grpSp>
        <p:nvGrpSpPr>
          <p:cNvPr id="61" name="Group 60"/>
          <p:cNvGrpSpPr/>
          <p:nvPr/>
        </p:nvGrpSpPr>
        <p:grpSpPr>
          <a:xfrm>
            <a:off x="1866328" y="5516317"/>
            <a:ext cx="6856985" cy="557360"/>
            <a:chOff x="1690889" y="5044942"/>
            <a:chExt cx="10034386" cy="516750"/>
          </a:xfrm>
        </p:grpSpPr>
        <p:sp>
          <p:nvSpPr>
            <p:cNvPr id="62" name="TextBox 61"/>
            <p:cNvSpPr txBox="1"/>
            <p:nvPr/>
          </p:nvSpPr>
          <p:spPr>
            <a:xfrm>
              <a:off x="1690889" y="5044942"/>
              <a:ext cx="10034386" cy="497904"/>
            </a:xfrm>
            <a:prstGeom prst="rect">
              <a:avLst/>
            </a:prstGeom>
            <a:solidFill>
              <a:schemeClr val="accent1"/>
            </a:solidFill>
            <a:ln>
              <a:noFill/>
            </a:ln>
          </p:spPr>
          <p:txBody>
            <a:bodyPr vert="horz" wrap="square" lIns="822960" tIns="72009" rIns="72009" bIns="7200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r>
                <a:rPr lang="en-US" sz="1400" b="1" dirty="0">
                  <a:solidFill>
                    <a:schemeClr val="bg2"/>
                  </a:solidFill>
                  <a:latin typeface="Georgia" panose="02040502050405020303" pitchFamily="18" charset="0"/>
                </a:rPr>
                <a:t>Center of the Maratha Empire in the 18th century</a:t>
              </a:r>
            </a:p>
          </p:txBody>
        </p:sp>
        <p:sp>
          <p:nvSpPr>
            <p:cNvPr id="63" name="TextBox 62"/>
            <p:cNvSpPr txBox="1"/>
            <p:nvPr/>
          </p:nvSpPr>
          <p:spPr>
            <a:xfrm>
              <a:off x="1754877" y="5084865"/>
              <a:ext cx="654948" cy="476827"/>
            </a:xfrm>
            <a:prstGeom prst="rect">
              <a:avLst/>
            </a:prstGeom>
            <a:solidFill>
              <a:schemeClr val="bg1"/>
            </a:solidFill>
            <a:ln>
              <a:noFill/>
            </a:ln>
          </p:spPr>
          <p:txBody>
            <a:bodyPr vert="horz" wrap="square" lIns="72009" tIns="72009" rIns="72009" bIns="72009" rtlCol="0" anchor="ctr" anchorCtr="0">
              <a:noAutofit/>
            </a:bodyPr>
            <a:lstStyle>
              <a:lvl1pPr marL="0" lvl="0" indent="0" defTabSz="1193860" eaLnBrk="1" latinLnBrk="0" hangingPunct="1">
                <a:buClr>
                  <a:schemeClr val="tx2"/>
                </a:buClr>
                <a:buSzPct val="100000"/>
                <a:defRPr lang="x-none" baseline="0">
                  <a:latin typeface="+mn-lt"/>
                </a:defRPr>
              </a:lvl1pPr>
              <a:lvl2pPr marL="194400" lvl="1" indent="-190800" defTabSz="1193860" eaLnBrk="1" latinLnBrk="0" hangingPunct="1">
                <a:buClr>
                  <a:schemeClr val="tx2"/>
                </a:buClr>
                <a:buSzPct val="125000"/>
                <a:buFont typeface="Arial" charset="0"/>
                <a:buChar char="▪"/>
                <a:defRPr lang="x-none" baseline="0">
                  <a:latin typeface="+mn-lt"/>
                </a:defRPr>
              </a:lvl2pPr>
              <a:lvl3pPr marL="609630" lvl="2" indent="-349268" defTabSz="1193860" eaLnBrk="1" latinLnBrk="0" hangingPunct="1">
                <a:buClr>
                  <a:schemeClr val="tx2"/>
                </a:buClr>
                <a:buSzPct val="120000"/>
                <a:buFont typeface="Arial" charset="0"/>
                <a:buChar char="–"/>
                <a:defRPr lang="x-none" baseline="0">
                  <a:latin typeface="+mn-lt"/>
                </a:defRPr>
              </a:lvl3pPr>
              <a:lvl4pPr marL="819192" lvl="3" indent="-207444" defTabSz="1193860" eaLnBrk="1" latinLnBrk="0" hangingPunct="1">
                <a:buClr>
                  <a:schemeClr val="tx2"/>
                </a:buClr>
                <a:buSzPct val="120000"/>
                <a:buFont typeface="Arial" charset="0"/>
                <a:buChar char="▫"/>
                <a:defRPr lang="x-none" baseline="0">
                  <a:latin typeface="+mn-lt"/>
                </a:defRPr>
              </a:lvl4pPr>
              <a:lvl5pPr marL="999794" lvl="4" indent="-173575" defTabSz="1193860" eaLnBrk="1" latinLnBrk="0" hangingPunct="1">
                <a:buClr>
                  <a:schemeClr val="tx2"/>
                </a:buClr>
                <a:buSzPct val="89000"/>
                <a:buFont typeface="Arial" charset="0"/>
                <a:buChar char="-"/>
                <a:defRPr lang="x-none" baseline="0">
                  <a:latin typeface="+mn-lt"/>
                </a:defRPr>
              </a:lvl5pPr>
              <a:lvl6pPr marL="999794" indent="-173575" defTabSz="1193860" fontAlgn="base">
                <a:spcBef>
                  <a:spcPct val="0"/>
                </a:spcBef>
                <a:spcAft>
                  <a:spcPct val="0"/>
                </a:spcAft>
                <a:buClr>
                  <a:schemeClr val="tx2"/>
                </a:buClr>
                <a:buSzPct val="89000"/>
                <a:buFont typeface="Arial" charset="0"/>
                <a:buChar char="-"/>
                <a:defRPr lang="x-none" sz="2133" baseline="0">
                  <a:latin typeface="+mn-lt"/>
                </a:defRPr>
              </a:lvl6pPr>
              <a:lvl7pPr marL="999794" indent="-173575" defTabSz="1193860" fontAlgn="base">
                <a:spcBef>
                  <a:spcPct val="0"/>
                </a:spcBef>
                <a:spcAft>
                  <a:spcPct val="0"/>
                </a:spcAft>
                <a:buClr>
                  <a:schemeClr val="tx2"/>
                </a:buClr>
                <a:buSzPct val="89000"/>
                <a:buFont typeface="Arial" charset="0"/>
                <a:buChar char="-"/>
                <a:defRPr lang="x-none" sz="2133" baseline="0">
                  <a:latin typeface="+mn-lt"/>
                </a:defRPr>
              </a:lvl7pPr>
              <a:lvl8pPr marL="999794" indent="-173575" defTabSz="1193860" fontAlgn="base">
                <a:spcBef>
                  <a:spcPct val="0"/>
                </a:spcBef>
                <a:spcAft>
                  <a:spcPct val="0"/>
                </a:spcAft>
                <a:buClr>
                  <a:schemeClr val="tx2"/>
                </a:buClr>
                <a:buSzPct val="89000"/>
                <a:buFont typeface="Arial" charset="0"/>
                <a:buChar char="-"/>
                <a:defRPr lang="x-none" sz="2133" baseline="0">
                  <a:latin typeface="+mn-lt"/>
                </a:defRPr>
              </a:lvl8pPr>
              <a:lvl9pPr marL="999794" indent="-173575" defTabSz="1193860" fontAlgn="base">
                <a:spcBef>
                  <a:spcPct val="0"/>
                </a:spcBef>
                <a:spcAft>
                  <a:spcPct val="0"/>
                </a:spcAft>
                <a:buClr>
                  <a:schemeClr val="tx2"/>
                </a:buClr>
                <a:buSzPct val="89000"/>
                <a:buFont typeface="Arial" charset="0"/>
                <a:buChar char="-"/>
                <a:defRPr lang="x-none" sz="2133" baseline="0">
                  <a:latin typeface="+mn-lt"/>
                </a:defRPr>
              </a:lvl9pPr>
            </a:lstStyle>
            <a:p>
              <a:endParaRPr lang="en-GB" sz="1400" b="1" dirty="0">
                <a:solidFill>
                  <a:schemeClr val="bg2"/>
                </a:solidFill>
                <a:latin typeface="Georgia" panose="02040502050405020303" pitchFamily="18" charset="0"/>
              </a:endParaRPr>
            </a:p>
          </p:txBody>
        </p:sp>
        <p:sp>
          <p:nvSpPr>
            <p:cNvPr id="64" name="Freeform 63"/>
            <p:cNvSpPr>
              <a:spLocks noEditPoints="1"/>
            </p:cNvSpPr>
            <p:nvPr/>
          </p:nvSpPr>
          <p:spPr bwMode="auto">
            <a:xfrm>
              <a:off x="1861012" y="5103710"/>
              <a:ext cx="442678" cy="439137"/>
            </a:xfrm>
            <a:custGeom>
              <a:avLst/>
              <a:gdLst>
                <a:gd name="T0" fmla="*/ 3458 w 8075"/>
                <a:gd name="T1" fmla="*/ 7322 h 8005"/>
                <a:gd name="T2" fmla="*/ 3069 w 8075"/>
                <a:gd name="T3" fmla="*/ 6401 h 8005"/>
                <a:gd name="T4" fmla="*/ 2722 w 8075"/>
                <a:gd name="T5" fmla="*/ 5481 h 8005"/>
                <a:gd name="T6" fmla="*/ 2536 w 8075"/>
                <a:gd name="T7" fmla="*/ 4149 h 8005"/>
                <a:gd name="T8" fmla="*/ 1851 w 8075"/>
                <a:gd name="T9" fmla="*/ 3774 h 8005"/>
                <a:gd name="T10" fmla="*/ 1119 w 8075"/>
                <a:gd name="T11" fmla="*/ 3035 h 8005"/>
                <a:gd name="T12" fmla="*/ 102 w 8075"/>
                <a:gd name="T13" fmla="*/ 2903 h 8005"/>
                <a:gd name="T14" fmla="*/ 148 w 8075"/>
                <a:gd name="T15" fmla="*/ 1882 h 8005"/>
                <a:gd name="T16" fmla="*/ 275 w 8075"/>
                <a:gd name="T17" fmla="*/ 332 h 8005"/>
                <a:gd name="T18" fmla="*/ 926 w 8075"/>
                <a:gd name="T19" fmla="*/ 186 h 8005"/>
                <a:gd name="T20" fmla="*/ 179 w 8075"/>
                <a:gd name="T21" fmla="*/ 840 h 8005"/>
                <a:gd name="T22" fmla="*/ 1244 w 8075"/>
                <a:gd name="T23" fmla="*/ 1685 h 8005"/>
                <a:gd name="T24" fmla="*/ 2342 w 8075"/>
                <a:gd name="T25" fmla="*/ 627 h 8005"/>
                <a:gd name="T26" fmla="*/ 3515 w 8075"/>
                <a:gd name="T27" fmla="*/ 377 h 8005"/>
                <a:gd name="T28" fmla="*/ 3958 w 8075"/>
                <a:gd name="T29" fmla="*/ 1288 h 8005"/>
                <a:gd name="T30" fmla="*/ 4348 w 8075"/>
                <a:gd name="T31" fmla="*/ 1886 h 8005"/>
                <a:gd name="T32" fmla="*/ 5094 w 8075"/>
                <a:gd name="T33" fmla="*/ 3282 h 8005"/>
                <a:gd name="T34" fmla="*/ 6962 w 8075"/>
                <a:gd name="T35" fmla="*/ 3571 h 8005"/>
                <a:gd name="T36" fmla="*/ 8001 w 8075"/>
                <a:gd name="T37" fmla="*/ 5140 h 8005"/>
                <a:gd name="T38" fmla="*/ 7447 w 8075"/>
                <a:gd name="T39" fmla="*/ 4350 h 8005"/>
                <a:gd name="T40" fmla="*/ 6926 w 8075"/>
                <a:gd name="T41" fmla="*/ 3835 h 8005"/>
                <a:gd name="T42" fmla="*/ 5975 w 8075"/>
                <a:gd name="T43" fmla="*/ 4146 h 8005"/>
                <a:gd name="T44" fmla="*/ 4640 w 8075"/>
                <a:gd name="T45" fmla="*/ 5455 h 8005"/>
                <a:gd name="T46" fmla="*/ 4440 w 8075"/>
                <a:gd name="T47" fmla="*/ 6286 h 8005"/>
                <a:gd name="T48" fmla="*/ 4750 w 8075"/>
                <a:gd name="T49" fmla="*/ 7303 h 8005"/>
                <a:gd name="T50" fmla="*/ 4412 w 8075"/>
                <a:gd name="T51" fmla="*/ 7225 h 8005"/>
                <a:gd name="T52" fmla="*/ 4213 w 8075"/>
                <a:gd name="T53" fmla="*/ 6908 h 8005"/>
                <a:gd name="T54" fmla="*/ 4605 w 8075"/>
                <a:gd name="T55" fmla="*/ 5423 h 8005"/>
                <a:gd name="T56" fmla="*/ 4726 w 8075"/>
                <a:gd name="T57" fmla="*/ 4558 h 8005"/>
                <a:gd name="T58" fmla="*/ 3242 w 8075"/>
                <a:gd name="T59" fmla="*/ 5769 h 8005"/>
                <a:gd name="T60" fmla="*/ 3524 w 8075"/>
                <a:gd name="T61" fmla="*/ 7231 h 8005"/>
                <a:gd name="T62" fmla="*/ 7608 w 8075"/>
                <a:gd name="T63" fmla="*/ 4443 h 8005"/>
                <a:gd name="T64" fmla="*/ 2208 w 8075"/>
                <a:gd name="T65" fmla="*/ 3264 h 8005"/>
                <a:gd name="T66" fmla="*/ 3150 w 8075"/>
                <a:gd name="T67" fmla="*/ 1374 h 8005"/>
                <a:gd name="T68" fmla="*/ 4133 w 8075"/>
                <a:gd name="T69" fmla="*/ 422 h 8005"/>
                <a:gd name="T70" fmla="*/ 2427 w 8075"/>
                <a:gd name="T71" fmla="*/ 594 h 8005"/>
                <a:gd name="T72" fmla="*/ 1284 w 8075"/>
                <a:gd name="T73" fmla="*/ 1756 h 8005"/>
                <a:gd name="T74" fmla="*/ 439 w 8075"/>
                <a:gd name="T75" fmla="*/ 2626 h 8005"/>
                <a:gd name="T76" fmla="*/ 1300 w 8075"/>
                <a:gd name="T77" fmla="*/ 3085 h 8005"/>
                <a:gd name="T78" fmla="*/ 6580 w 8075"/>
                <a:gd name="T79" fmla="*/ 3817 h 8005"/>
                <a:gd name="T80" fmla="*/ 4916 w 8075"/>
                <a:gd name="T81" fmla="*/ 7611 h 8005"/>
                <a:gd name="T82" fmla="*/ 7945 w 8075"/>
                <a:gd name="T83" fmla="*/ 7482 h 8005"/>
                <a:gd name="T84" fmla="*/ 7830 w 8075"/>
                <a:gd name="T85" fmla="*/ 7299 h 8005"/>
                <a:gd name="T86" fmla="*/ 4583 w 8075"/>
                <a:gd name="T87" fmla="*/ 7039 h 8005"/>
                <a:gd name="T88" fmla="*/ 3204 w 8075"/>
                <a:gd name="T89" fmla="*/ 6694 h 8005"/>
                <a:gd name="T90" fmla="*/ 7444 w 8075"/>
                <a:gd name="T91" fmla="*/ 6040 h 8005"/>
                <a:gd name="T92" fmla="*/ 7556 w 8075"/>
                <a:gd name="T93" fmla="*/ 5914 h 8005"/>
                <a:gd name="T94" fmla="*/ 4527 w 8075"/>
                <a:gd name="T95" fmla="*/ 5930 h 8005"/>
                <a:gd name="T96" fmla="*/ 2594 w 8075"/>
                <a:gd name="T97" fmla="*/ 5101 h 8005"/>
                <a:gd name="T98" fmla="*/ 7677 w 8075"/>
                <a:gd name="T99" fmla="*/ 4778 h 8005"/>
                <a:gd name="T100" fmla="*/ 5748 w 8075"/>
                <a:gd name="T101" fmla="*/ 4519 h 8005"/>
                <a:gd name="T102" fmla="*/ 5966 w 8075"/>
                <a:gd name="T103" fmla="*/ 4089 h 8005"/>
                <a:gd name="T104" fmla="*/ 6948 w 8075"/>
                <a:gd name="T105" fmla="*/ 3928 h 8005"/>
                <a:gd name="T106" fmla="*/ 5806 w 8075"/>
                <a:gd name="T107" fmla="*/ 2721 h 8005"/>
                <a:gd name="T108" fmla="*/ 4982 w 8075"/>
                <a:gd name="T109" fmla="*/ 2452 h 8005"/>
                <a:gd name="T110" fmla="*/ 5930 w 8075"/>
                <a:gd name="T111" fmla="*/ 2735 h 8005"/>
                <a:gd name="T112" fmla="*/ 6199 w 8075"/>
                <a:gd name="T113" fmla="*/ 2224 h 8005"/>
                <a:gd name="T114" fmla="*/ 7529 w 8075"/>
                <a:gd name="T115" fmla="*/ 1794 h 8005"/>
                <a:gd name="T116" fmla="*/ 7749 w 8075"/>
                <a:gd name="T117" fmla="*/ 1786 h 8005"/>
                <a:gd name="T118" fmla="*/ 6359 w 8075"/>
                <a:gd name="T119" fmla="*/ 2566 h 8005"/>
                <a:gd name="T120" fmla="*/ 6328 w 8075"/>
                <a:gd name="T121" fmla="*/ 2308 h 8005"/>
                <a:gd name="T122" fmla="*/ 4846 w 8075"/>
                <a:gd name="T123" fmla="*/ 1860 h 8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75" h="8005">
                  <a:moveTo>
                    <a:pt x="4460" y="7997"/>
                  </a:moveTo>
                  <a:cubicBezTo>
                    <a:pt x="4428" y="7992"/>
                    <a:pt x="4402" y="7982"/>
                    <a:pt x="4388" y="7969"/>
                  </a:cubicBezTo>
                  <a:cubicBezTo>
                    <a:pt x="4360" y="7943"/>
                    <a:pt x="4324" y="7828"/>
                    <a:pt x="4336" y="7806"/>
                  </a:cubicBezTo>
                  <a:cubicBezTo>
                    <a:pt x="4342" y="7797"/>
                    <a:pt x="4340" y="7782"/>
                    <a:pt x="4331" y="7765"/>
                  </a:cubicBezTo>
                  <a:cubicBezTo>
                    <a:pt x="4318" y="7739"/>
                    <a:pt x="4312" y="7702"/>
                    <a:pt x="4292" y="7539"/>
                  </a:cubicBezTo>
                  <a:cubicBezTo>
                    <a:pt x="4283" y="7464"/>
                    <a:pt x="4284" y="7449"/>
                    <a:pt x="4301" y="7383"/>
                  </a:cubicBezTo>
                  <a:cubicBezTo>
                    <a:pt x="4312" y="7343"/>
                    <a:pt x="4318" y="7305"/>
                    <a:pt x="4316" y="7298"/>
                  </a:cubicBezTo>
                  <a:cubicBezTo>
                    <a:pt x="4311" y="7285"/>
                    <a:pt x="4233" y="7248"/>
                    <a:pt x="4211" y="7248"/>
                  </a:cubicBezTo>
                  <a:cubicBezTo>
                    <a:pt x="4204" y="7248"/>
                    <a:pt x="4186" y="7242"/>
                    <a:pt x="4172" y="7234"/>
                  </a:cubicBezTo>
                  <a:cubicBezTo>
                    <a:pt x="4148" y="7222"/>
                    <a:pt x="4142" y="7222"/>
                    <a:pt x="4119" y="7234"/>
                  </a:cubicBezTo>
                  <a:cubicBezTo>
                    <a:pt x="4105" y="7242"/>
                    <a:pt x="4085" y="7248"/>
                    <a:pt x="4076" y="7248"/>
                  </a:cubicBezTo>
                  <a:cubicBezTo>
                    <a:pt x="4067" y="7248"/>
                    <a:pt x="4050" y="7253"/>
                    <a:pt x="4039" y="7259"/>
                  </a:cubicBezTo>
                  <a:cubicBezTo>
                    <a:pt x="4028" y="7265"/>
                    <a:pt x="4010" y="7269"/>
                    <a:pt x="3999" y="7268"/>
                  </a:cubicBezTo>
                  <a:cubicBezTo>
                    <a:pt x="3975" y="7265"/>
                    <a:pt x="3949" y="7305"/>
                    <a:pt x="3949" y="7344"/>
                  </a:cubicBezTo>
                  <a:cubicBezTo>
                    <a:pt x="3949" y="7357"/>
                    <a:pt x="3944" y="7372"/>
                    <a:pt x="3938" y="7379"/>
                  </a:cubicBezTo>
                  <a:cubicBezTo>
                    <a:pt x="3931" y="7386"/>
                    <a:pt x="3919" y="7403"/>
                    <a:pt x="3910" y="7417"/>
                  </a:cubicBezTo>
                  <a:cubicBezTo>
                    <a:pt x="3863" y="7490"/>
                    <a:pt x="3746" y="7546"/>
                    <a:pt x="3710" y="7512"/>
                  </a:cubicBezTo>
                  <a:cubicBezTo>
                    <a:pt x="3701" y="7504"/>
                    <a:pt x="3689" y="7498"/>
                    <a:pt x="3683" y="7498"/>
                  </a:cubicBezTo>
                  <a:cubicBezTo>
                    <a:pt x="3677" y="7498"/>
                    <a:pt x="3628" y="7458"/>
                    <a:pt x="3574" y="7410"/>
                  </a:cubicBezTo>
                  <a:cubicBezTo>
                    <a:pt x="3519" y="7362"/>
                    <a:pt x="3467" y="7322"/>
                    <a:pt x="3458" y="7322"/>
                  </a:cubicBezTo>
                  <a:cubicBezTo>
                    <a:pt x="3438" y="7322"/>
                    <a:pt x="3438" y="7321"/>
                    <a:pt x="3451" y="7291"/>
                  </a:cubicBezTo>
                  <a:cubicBezTo>
                    <a:pt x="3459" y="7273"/>
                    <a:pt x="3458" y="7261"/>
                    <a:pt x="3445" y="7231"/>
                  </a:cubicBezTo>
                  <a:cubicBezTo>
                    <a:pt x="3436" y="7210"/>
                    <a:pt x="3425" y="7195"/>
                    <a:pt x="3421" y="7198"/>
                  </a:cubicBezTo>
                  <a:cubicBezTo>
                    <a:pt x="3410" y="7205"/>
                    <a:pt x="3407" y="7174"/>
                    <a:pt x="3411" y="7094"/>
                  </a:cubicBezTo>
                  <a:cubicBezTo>
                    <a:pt x="3415" y="7018"/>
                    <a:pt x="3406" y="6992"/>
                    <a:pt x="3383" y="7016"/>
                  </a:cubicBezTo>
                  <a:cubicBezTo>
                    <a:pt x="3363" y="7035"/>
                    <a:pt x="3357" y="7026"/>
                    <a:pt x="3371" y="6998"/>
                  </a:cubicBezTo>
                  <a:cubicBezTo>
                    <a:pt x="3385" y="6972"/>
                    <a:pt x="3385" y="6969"/>
                    <a:pt x="3365" y="6943"/>
                  </a:cubicBezTo>
                  <a:cubicBezTo>
                    <a:pt x="3354" y="6927"/>
                    <a:pt x="3341" y="6915"/>
                    <a:pt x="3336" y="6915"/>
                  </a:cubicBezTo>
                  <a:cubicBezTo>
                    <a:pt x="3331" y="6915"/>
                    <a:pt x="3330" y="6900"/>
                    <a:pt x="3334" y="6882"/>
                  </a:cubicBezTo>
                  <a:cubicBezTo>
                    <a:pt x="3339" y="6854"/>
                    <a:pt x="3336" y="6842"/>
                    <a:pt x="3315" y="6811"/>
                  </a:cubicBezTo>
                  <a:cubicBezTo>
                    <a:pt x="3299" y="6789"/>
                    <a:pt x="3289" y="6762"/>
                    <a:pt x="3289" y="6743"/>
                  </a:cubicBezTo>
                  <a:cubicBezTo>
                    <a:pt x="3289" y="6707"/>
                    <a:pt x="3287" y="6706"/>
                    <a:pt x="3256" y="6727"/>
                  </a:cubicBezTo>
                  <a:cubicBezTo>
                    <a:pt x="3235" y="6742"/>
                    <a:pt x="3234" y="6742"/>
                    <a:pt x="3241" y="6725"/>
                  </a:cubicBezTo>
                  <a:cubicBezTo>
                    <a:pt x="3261" y="6678"/>
                    <a:pt x="3258" y="6667"/>
                    <a:pt x="3213" y="6619"/>
                  </a:cubicBezTo>
                  <a:cubicBezTo>
                    <a:pt x="3189" y="6593"/>
                    <a:pt x="3157" y="6565"/>
                    <a:pt x="3143" y="6556"/>
                  </a:cubicBezTo>
                  <a:cubicBezTo>
                    <a:pt x="3126" y="6546"/>
                    <a:pt x="3117" y="6533"/>
                    <a:pt x="3117" y="6518"/>
                  </a:cubicBezTo>
                  <a:cubicBezTo>
                    <a:pt x="3117" y="6505"/>
                    <a:pt x="3110" y="6486"/>
                    <a:pt x="3103" y="6476"/>
                  </a:cubicBezTo>
                  <a:cubicBezTo>
                    <a:pt x="3095" y="6466"/>
                    <a:pt x="3089" y="6451"/>
                    <a:pt x="3089" y="6442"/>
                  </a:cubicBezTo>
                  <a:cubicBezTo>
                    <a:pt x="3089" y="6432"/>
                    <a:pt x="3084" y="6427"/>
                    <a:pt x="3077" y="6430"/>
                  </a:cubicBezTo>
                  <a:cubicBezTo>
                    <a:pt x="3068" y="6433"/>
                    <a:pt x="3066" y="6426"/>
                    <a:pt x="3069" y="6401"/>
                  </a:cubicBezTo>
                  <a:cubicBezTo>
                    <a:pt x="3072" y="6376"/>
                    <a:pt x="3067" y="6360"/>
                    <a:pt x="3052" y="6339"/>
                  </a:cubicBezTo>
                  <a:cubicBezTo>
                    <a:pt x="3040" y="6324"/>
                    <a:pt x="3030" y="6295"/>
                    <a:pt x="3028" y="6276"/>
                  </a:cubicBezTo>
                  <a:cubicBezTo>
                    <a:pt x="3027" y="6256"/>
                    <a:pt x="3019" y="6231"/>
                    <a:pt x="3011" y="6220"/>
                  </a:cubicBezTo>
                  <a:cubicBezTo>
                    <a:pt x="2993" y="6193"/>
                    <a:pt x="2993" y="6148"/>
                    <a:pt x="3011" y="6121"/>
                  </a:cubicBezTo>
                  <a:cubicBezTo>
                    <a:pt x="3025" y="6102"/>
                    <a:pt x="3025" y="6098"/>
                    <a:pt x="3011" y="6077"/>
                  </a:cubicBezTo>
                  <a:cubicBezTo>
                    <a:pt x="3003" y="6064"/>
                    <a:pt x="2986" y="6050"/>
                    <a:pt x="2974" y="6044"/>
                  </a:cubicBezTo>
                  <a:cubicBezTo>
                    <a:pt x="2956" y="6036"/>
                    <a:pt x="2952" y="6025"/>
                    <a:pt x="2947" y="5971"/>
                  </a:cubicBezTo>
                  <a:cubicBezTo>
                    <a:pt x="2938" y="5873"/>
                    <a:pt x="2916" y="5839"/>
                    <a:pt x="2876" y="5861"/>
                  </a:cubicBezTo>
                  <a:cubicBezTo>
                    <a:pt x="2857" y="5871"/>
                    <a:pt x="2840" y="5866"/>
                    <a:pt x="2840" y="5850"/>
                  </a:cubicBezTo>
                  <a:cubicBezTo>
                    <a:pt x="2840" y="5844"/>
                    <a:pt x="2846" y="5842"/>
                    <a:pt x="2853" y="5845"/>
                  </a:cubicBezTo>
                  <a:cubicBezTo>
                    <a:pt x="2873" y="5853"/>
                    <a:pt x="2871" y="5821"/>
                    <a:pt x="2849" y="5777"/>
                  </a:cubicBezTo>
                  <a:cubicBezTo>
                    <a:pt x="2839" y="5757"/>
                    <a:pt x="2830" y="5735"/>
                    <a:pt x="2830" y="5727"/>
                  </a:cubicBezTo>
                  <a:cubicBezTo>
                    <a:pt x="2830" y="5719"/>
                    <a:pt x="2824" y="5710"/>
                    <a:pt x="2816" y="5707"/>
                  </a:cubicBezTo>
                  <a:cubicBezTo>
                    <a:pt x="2809" y="5704"/>
                    <a:pt x="2802" y="5690"/>
                    <a:pt x="2802" y="5677"/>
                  </a:cubicBezTo>
                  <a:cubicBezTo>
                    <a:pt x="2802" y="5663"/>
                    <a:pt x="2799" y="5647"/>
                    <a:pt x="2794" y="5639"/>
                  </a:cubicBezTo>
                  <a:cubicBezTo>
                    <a:pt x="2789" y="5632"/>
                    <a:pt x="2790" y="5618"/>
                    <a:pt x="2796" y="5604"/>
                  </a:cubicBezTo>
                  <a:cubicBezTo>
                    <a:pt x="2804" y="5587"/>
                    <a:pt x="2803" y="5579"/>
                    <a:pt x="2791" y="5568"/>
                  </a:cubicBezTo>
                  <a:cubicBezTo>
                    <a:pt x="2778" y="5555"/>
                    <a:pt x="2775" y="5556"/>
                    <a:pt x="2758" y="5575"/>
                  </a:cubicBezTo>
                  <a:cubicBezTo>
                    <a:pt x="2733" y="5601"/>
                    <a:pt x="2723" y="5592"/>
                    <a:pt x="2737" y="5557"/>
                  </a:cubicBezTo>
                  <a:cubicBezTo>
                    <a:pt x="2747" y="5534"/>
                    <a:pt x="2745" y="5525"/>
                    <a:pt x="2722" y="5481"/>
                  </a:cubicBezTo>
                  <a:cubicBezTo>
                    <a:pt x="2703" y="5444"/>
                    <a:pt x="2696" y="5415"/>
                    <a:pt x="2693" y="5364"/>
                  </a:cubicBezTo>
                  <a:cubicBezTo>
                    <a:pt x="2691" y="5322"/>
                    <a:pt x="2685" y="5293"/>
                    <a:pt x="2677" y="5286"/>
                  </a:cubicBezTo>
                  <a:cubicBezTo>
                    <a:pt x="2670" y="5280"/>
                    <a:pt x="2664" y="5259"/>
                    <a:pt x="2664" y="5237"/>
                  </a:cubicBezTo>
                  <a:cubicBezTo>
                    <a:pt x="2664" y="5216"/>
                    <a:pt x="2657" y="5187"/>
                    <a:pt x="2650" y="5173"/>
                  </a:cubicBezTo>
                  <a:cubicBezTo>
                    <a:pt x="2633" y="5141"/>
                    <a:pt x="2632" y="5111"/>
                    <a:pt x="2647" y="5080"/>
                  </a:cubicBezTo>
                  <a:cubicBezTo>
                    <a:pt x="2656" y="5059"/>
                    <a:pt x="2653" y="5047"/>
                    <a:pt x="2627" y="4990"/>
                  </a:cubicBezTo>
                  <a:cubicBezTo>
                    <a:pt x="2601" y="4935"/>
                    <a:pt x="2598" y="4917"/>
                    <a:pt x="2602" y="4879"/>
                  </a:cubicBezTo>
                  <a:cubicBezTo>
                    <a:pt x="2605" y="4855"/>
                    <a:pt x="2603" y="4832"/>
                    <a:pt x="2599" y="4829"/>
                  </a:cubicBezTo>
                  <a:cubicBezTo>
                    <a:pt x="2586" y="4821"/>
                    <a:pt x="2588" y="4784"/>
                    <a:pt x="2601" y="4770"/>
                  </a:cubicBezTo>
                  <a:cubicBezTo>
                    <a:pt x="2611" y="4760"/>
                    <a:pt x="2611" y="4757"/>
                    <a:pt x="2601" y="4753"/>
                  </a:cubicBezTo>
                  <a:cubicBezTo>
                    <a:pt x="2587" y="4748"/>
                    <a:pt x="2586" y="4712"/>
                    <a:pt x="2601" y="4697"/>
                  </a:cubicBezTo>
                  <a:cubicBezTo>
                    <a:pt x="2610" y="4688"/>
                    <a:pt x="2610" y="4683"/>
                    <a:pt x="2601" y="4675"/>
                  </a:cubicBezTo>
                  <a:cubicBezTo>
                    <a:pt x="2595" y="4669"/>
                    <a:pt x="2590" y="4652"/>
                    <a:pt x="2590" y="4638"/>
                  </a:cubicBezTo>
                  <a:cubicBezTo>
                    <a:pt x="2590" y="4623"/>
                    <a:pt x="2579" y="4591"/>
                    <a:pt x="2567" y="4566"/>
                  </a:cubicBezTo>
                  <a:cubicBezTo>
                    <a:pt x="2544" y="4520"/>
                    <a:pt x="2536" y="4460"/>
                    <a:pt x="2552" y="4450"/>
                  </a:cubicBezTo>
                  <a:cubicBezTo>
                    <a:pt x="2557" y="4448"/>
                    <a:pt x="2566" y="4421"/>
                    <a:pt x="2572" y="4392"/>
                  </a:cubicBezTo>
                  <a:cubicBezTo>
                    <a:pt x="2578" y="4363"/>
                    <a:pt x="2589" y="4329"/>
                    <a:pt x="2595" y="4316"/>
                  </a:cubicBezTo>
                  <a:cubicBezTo>
                    <a:pt x="2602" y="4303"/>
                    <a:pt x="2603" y="4286"/>
                    <a:pt x="2599" y="4279"/>
                  </a:cubicBezTo>
                  <a:cubicBezTo>
                    <a:pt x="2595" y="4271"/>
                    <a:pt x="2589" y="4249"/>
                    <a:pt x="2586" y="4229"/>
                  </a:cubicBezTo>
                  <a:cubicBezTo>
                    <a:pt x="2578" y="4185"/>
                    <a:pt x="2556" y="4149"/>
                    <a:pt x="2536" y="4149"/>
                  </a:cubicBezTo>
                  <a:cubicBezTo>
                    <a:pt x="2525" y="4149"/>
                    <a:pt x="2524" y="4152"/>
                    <a:pt x="2532" y="4161"/>
                  </a:cubicBezTo>
                  <a:cubicBezTo>
                    <a:pt x="2550" y="4178"/>
                    <a:pt x="2546" y="4207"/>
                    <a:pt x="2527" y="4203"/>
                  </a:cubicBezTo>
                  <a:cubicBezTo>
                    <a:pt x="2516" y="4201"/>
                    <a:pt x="2510" y="4190"/>
                    <a:pt x="2508" y="4161"/>
                  </a:cubicBezTo>
                  <a:cubicBezTo>
                    <a:pt x="2505" y="4116"/>
                    <a:pt x="2497" y="4112"/>
                    <a:pt x="2475" y="4145"/>
                  </a:cubicBezTo>
                  <a:cubicBezTo>
                    <a:pt x="2458" y="4171"/>
                    <a:pt x="2456" y="4193"/>
                    <a:pt x="2471" y="4198"/>
                  </a:cubicBezTo>
                  <a:cubicBezTo>
                    <a:pt x="2486" y="4203"/>
                    <a:pt x="2473" y="4235"/>
                    <a:pt x="2450" y="4250"/>
                  </a:cubicBezTo>
                  <a:cubicBezTo>
                    <a:pt x="2428" y="4263"/>
                    <a:pt x="2414" y="4257"/>
                    <a:pt x="2431" y="4240"/>
                  </a:cubicBezTo>
                  <a:cubicBezTo>
                    <a:pt x="2445" y="4226"/>
                    <a:pt x="2445" y="4199"/>
                    <a:pt x="2431" y="4190"/>
                  </a:cubicBezTo>
                  <a:cubicBezTo>
                    <a:pt x="2426" y="4187"/>
                    <a:pt x="2414" y="4193"/>
                    <a:pt x="2406" y="4203"/>
                  </a:cubicBezTo>
                  <a:cubicBezTo>
                    <a:pt x="2396" y="4216"/>
                    <a:pt x="2385" y="4221"/>
                    <a:pt x="2372" y="4218"/>
                  </a:cubicBezTo>
                  <a:cubicBezTo>
                    <a:pt x="2360" y="4215"/>
                    <a:pt x="2346" y="4221"/>
                    <a:pt x="2331" y="4237"/>
                  </a:cubicBezTo>
                  <a:cubicBezTo>
                    <a:pt x="2319" y="4250"/>
                    <a:pt x="2302" y="4260"/>
                    <a:pt x="2293" y="4260"/>
                  </a:cubicBezTo>
                  <a:cubicBezTo>
                    <a:pt x="2284" y="4260"/>
                    <a:pt x="2274" y="4265"/>
                    <a:pt x="2270" y="4271"/>
                  </a:cubicBezTo>
                  <a:cubicBezTo>
                    <a:pt x="2266" y="4278"/>
                    <a:pt x="2238" y="4280"/>
                    <a:pt x="2188" y="4277"/>
                  </a:cubicBezTo>
                  <a:cubicBezTo>
                    <a:pt x="2115" y="4273"/>
                    <a:pt x="2108" y="4271"/>
                    <a:pt x="2045" y="4229"/>
                  </a:cubicBezTo>
                  <a:cubicBezTo>
                    <a:pt x="2008" y="4205"/>
                    <a:pt x="1975" y="4176"/>
                    <a:pt x="1971" y="4165"/>
                  </a:cubicBezTo>
                  <a:cubicBezTo>
                    <a:pt x="1966" y="4154"/>
                    <a:pt x="1916" y="4095"/>
                    <a:pt x="1859" y="4034"/>
                  </a:cubicBezTo>
                  <a:cubicBezTo>
                    <a:pt x="1689" y="3853"/>
                    <a:pt x="1679" y="3833"/>
                    <a:pt x="1732" y="3781"/>
                  </a:cubicBezTo>
                  <a:cubicBezTo>
                    <a:pt x="1768" y="3747"/>
                    <a:pt x="1779" y="3745"/>
                    <a:pt x="1811" y="3770"/>
                  </a:cubicBezTo>
                  <a:cubicBezTo>
                    <a:pt x="1833" y="3788"/>
                    <a:pt x="1835" y="3788"/>
                    <a:pt x="1851" y="3774"/>
                  </a:cubicBezTo>
                  <a:cubicBezTo>
                    <a:pt x="1865" y="3761"/>
                    <a:pt x="1866" y="3756"/>
                    <a:pt x="1857" y="3744"/>
                  </a:cubicBezTo>
                  <a:cubicBezTo>
                    <a:pt x="1847" y="3733"/>
                    <a:pt x="1845" y="3734"/>
                    <a:pt x="1841" y="3751"/>
                  </a:cubicBezTo>
                  <a:lnTo>
                    <a:pt x="1836" y="3772"/>
                  </a:lnTo>
                  <a:lnTo>
                    <a:pt x="1818" y="3753"/>
                  </a:lnTo>
                  <a:cubicBezTo>
                    <a:pt x="1809" y="3742"/>
                    <a:pt x="1791" y="3733"/>
                    <a:pt x="1779" y="3733"/>
                  </a:cubicBezTo>
                  <a:cubicBezTo>
                    <a:pt x="1767" y="3733"/>
                    <a:pt x="1754" y="3727"/>
                    <a:pt x="1751" y="3719"/>
                  </a:cubicBezTo>
                  <a:cubicBezTo>
                    <a:pt x="1749" y="3712"/>
                    <a:pt x="1740" y="3705"/>
                    <a:pt x="1733" y="3705"/>
                  </a:cubicBezTo>
                  <a:cubicBezTo>
                    <a:pt x="1714" y="3705"/>
                    <a:pt x="1646" y="3641"/>
                    <a:pt x="1646" y="3623"/>
                  </a:cubicBezTo>
                  <a:cubicBezTo>
                    <a:pt x="1646" y="3600"/>
                    <a:pt x="1599" y="3529"/>
                    <a:pt x="1560" y="3495"/>
                  </a:cubicBezTo>
                  <a:cubicBezTo>
                    <a:pt x="1533" y="3471"/>
                    <a:pt x="1517" y="3465"/>
                    <a:pt x="1486" y="3465"/>
                  </a:cubicBezTo>
                  <a:cubicBezTo>
                    <a:pt x="1421" y="3465"/>
                    <a:pt x="1391" y="3430"/>
                    <a:pt x="1368" y="3326"/>
                  </a:cubicBezTo>
                  <a:cubicBezTo>
                    <a:pt x="1363" y="3303"/>
                    <a:pt x="1349" y="3269"/>
                    <a:pt x="1336" y="3250"/>
                  </a:cubicBezTo>
                  <a:cubicBezTo>
                    <a:pt x="1314" y="3216"/>
                    <a:pt x="1252" y="3178"/>
                    <a:pt x="1219" y="3178"/>
                  </a:cubicBezTo>
                  <a:cubicBezTo>
                    <a:pt x="1198" y="3178"/>
                    <a:pt x="1198" y="3169"/>
                    <a:pt x="1223" y="3119"/>
                  </a:cubicBezTo>
                  <a:cubicBezTo>
                    <a:pt x="1234" y="3096"/>
                    <a:pt x="1240" y="3074"/>
                    <a:pt x="1236" y="3070"/>
                  </a:cubicBezTo>
                  <a:cubicBezTo>
                    <a:pt x="1233" y="3067"/>
                    <a:pt x="1215" y="3071"/>
                    <a:pt x="1197" y="3079"/>
                  </a:cubicBezTo>
                  <a:cubicBezTo>
                    <a:pt x="1155" y="3100"/>
                    <a:pt x="1153" y="3099"/>
                    <a:pt x="1171" y="3072"/>
                  </a:cubicBezTo>
                  <a:lnTo>
                    <a:pt x="1186" y="3049"/>
                  </a:lnTo>
                  <a:lnTo>
                    <a:pt x="1147" y="3049"/>
                  </a:lnTo>
                  <a:cubicBezTo>
                    <a:pt x="1113" y="3049"/>
                    <a:pt x="1109" y="3047"/>
                    <a:pt x="1119" y="3035"/>
                  </a:cubicBezTo>
                  <a:cubicBezTo>
                    <a:pt x="1136" y="3015"/>
                    <a:pt x="1107" y="3017"/>
                    <a:pt x="1007" y="3041"/>
                  </a:cubicBezTo>
                  <a:cubicBezTo>
                    <a:pt x="934" y="3059"/>
                    <a:pt x="920" y="3060"/>
                    <a:pt x="876" y="3050"/>
                  </a:cubicBezTo>
                  <a:cubicBezTo>
                    <a:pt x="850" y="3044"/>
                    <a:pt x="797" y="3035"/>
                    <a:pt x="759" y="3030"/>
                  </a:cubicBezTo>
                  <a:cubicBezTo>
                    <a:pt x="721" y="3025"/>
                    <a:pt x="680" y="3014"/>
                    <a:pt x="668" y="3006"/>
                  </a:cubicBezTo>
                  <a:cubicBezTo>
                    <a:pt x="651" y="2995"/>
                    <a:pt x="640" y="2994"/>
                    <a:pt x="626" y="3000"/>
                  </a:cubicBezTo>
                  <a:cubicBezTo>
                    <a:pt x="615" y="3005"/>
                    <a:pt x="577" y="3022"/>
                    <a:pt x="542" y="3039"/>
                  </a:cubicBezTo>
                  <a:lnTo>
                    <a:pt x="478" y="3069"/>
                  </a:lnTo>
                  <a:lnTo>
                    <a:pt x="462" y="3048"/>
                  </a:lnTo>
                  <a:cubicBezTo>
                    <a:pt x="441" y="3020"/>
                    <a:pt x="357" y="3012"/>
                    <a:pt x="313" y="3034"/>
                  </a:cubicBezTo>
                  <a:cubicBezTo>
                    <a:pt x="284" y="3048"/>
                    <a:pt x="281" y="3048"/>
                    <a:pt x="252" y="3033"/>
                  </a:cubicBezTo>
                  <a:cubicBezTo>
                    <a:pt x="222" y="3017"/>
                    <a:pt x="220" y="3017"/>
                    <a:pt x="212" y="3033"/>
                  </a:cubicBezTo>
                  <a:cubicBezTo>
                    <a:pt x="205" y="3045"/>
                    <a:pt x="191" y="3049"/>
                    <a:pt x="154" y="3048"/>
                  </a:cubicBezTo>
                  <a:cubicBezTo>
                    <a:pt x="128" y="3048"/>
                    <a:pt x="112" y="3045"/>
                    <a:pt x="118" y="3043"/>
                  </a:cubicBezTo>
                  <a:cubicBezTo>
                    <a:pt x="126" y="3039"/>
                    <a:pt x="127" y="3033"/>
                    <a:pt x="120" y="3020"/>
                  </a:cubicBezTo>
                  <a:cubicBezTo>
                    <a:pt x="108" y="2999"/>
                    <a:pt x="69" y="2997"/>
                    <a:pt x="57" y="3018"/>
                  </a:cubicBezTo>
                  <a:cubicBezTo>
                    <a:pt x="50" y="3031"/>
                    <a:pt x="47" y="3031"/>
                    <a:pt x="24" y="3016"/>
                  </a:cubicBezTo>
                  <a:cubicBezTo>
                    <a:pt x="5" y="3004"/>
                    <a:pt x="0" y="2993"/>
                    <a:pt x="0" y="2964"/>
                  </a:cubicBezTo>
                  <a:cubicBezTo>
                    <a:pt x="0" y="2924"/>
                    <a:pt x="0" y="2923"/>
                    <a:pt x="37" y="2943"/>
                  </a:cubicBezTo>
                  <a:cubicBezTo>
                    <a:pt x="62" y="2956"/>
                    <a:pt x="66" y="2955"/>
                    <a:pt x="83" y="2938"/>
                  </a:cubicBezTo>
                  <a:cubicBezTo>
                    <a:pt x="93" y="2928"/>
                    <a:pt x="102" y="2912"/>
                    <a:pt x="102" y="2903"/>
                  </a:cubicBezTo>
                  <a:cubicBezTo>
                    <a:pt x="102" y="2894"/>
                    <a:pt x="108" y="2878"/>
                    <a:pt x="116" y="2867"/>
                  </a:cubicBezTo>
                  <a:cubicBezTo>
                    <a:pt x="123" y="2856"/>
                    <a:pt x="127" y="2840"/>
                    <a:pt x="124" y="2833"/>
                  </a:cubicBezTo>
                  <a:cubicBezTo>
                    <a:pt x="121" y="2825"/>
                    <a:pt x="125" y="2809"/>
                    <a:pt x="133" y="2797"/>
                  </a:cubicBezTo>
                  <a:cubicBezTo>
                    <a:pt x="141" y="2786"/>
                    <a:pt x="148" y="2763"/>
                    <a:pt x="148" y="2748"/>
                  </a:cubicBezTo>
                  <a:cubicBezTo>
                    <a:pt x="148" y="2722"/>
                    <a:pt x="155" y="2710"/>
                    <a:pt x="194" y="2663"/>
                  </a:cubicBezTo>
                  <a:cubicBezTo>
                    <a:pt x="199" y="2657"/>
                    <a:pt x="221" y="2647"/>
                    <a:pt x="243" y="2641"/>
                  </a:cubicBezTo>
                  <a:cubicBezTo>
                    <a:pt x="264" y="2635"/>
                    <a:pt x="293" y="2623"/>
                    <a:pt x="307" y="2613"/>
                  </a:cubicBezTo>
                  <a:cubicBezTo>
                    <a:pt x="324" y="2601"/>
                    <a:pt x="355" y="2593"/>
                    <a:pt x="397" y="2589"/>
                  </a:cubicBezTo>
                  <a:cubicBezTo>
                    <a:pt x="432" y="2586"/>
                    <a:pt x="465" y="2581"/>
                    <a:pt x="470" y="2578"/>
                  </a:cubicBezTo>
                  <a:cubicBezTo>
                    <a:pt x="484" y="2569"/>
                    <a:pt x="528" y="2475"/>
                    <a:pt x="522" y="2466"/>
                  </a:cubicBezTo>
                  <a:cubicBezTo>
                    <a:pt x="519" y="2461"/>
                    <a:pt x="492" y="2457"/>
                    <a:pt x="461" y="2457"/>
                  </a:cubicBezTo>
                  <a:lnTo>
                    <a:pt x="405" y="2457"/>
                  </a:lnTo>
                  <a:lnTo>
                    <a:pt x="411" y="2381"/>
                  </a:lnTo>
                  <a:cubicBezTo>
                    <a:pt x="415" y="2340"/>
                    <a:pt x="424" y="2296"/>
                    <a:pt x="432" y="2284"/>
                  </a:cubicBezTo>
                  <a:cubicBezTo>
                    <a:pt x="442" y="2270"/>
                    <a:pt x="444" y="2252"/>
                    <a:pt x="440" y="2231"/>
                  </a:cubicBezTo>
                  <a:cubicBezTo>
                    <a:pt x="434" y="2201"/>
                    <a:pt x="428" y="2196"/>
                    <a:pt x="346" y="2156"/>
                  </a:cubicBezTo>
                  <a:cubicBezTo>
                    <a:pt x="264" y="2116"/>
                    <a:pt x="257" y="2110"/>
                    <a:pt x="217" y="2052"/>
                  </a:cubicBezTo>
                  <a:cubicBezTo>
                    <a:pt x="194" y="2018"/>
                    <a:pt x="176" y="1983"/>
                    <a:pt x="176" y="1975"/>
                  </a:cubicBezTo>
                  <a:cubicBezTo>
                    <a:pt x="176" y="1966"/>
                    <a:pt x="170" y="1948"/>
                    <a:pt x="162" y="1933"/>
                  </a:cubicBezTo>
                  <a:cubicBezTo>
                    <a:pt x="154" y="1918"/>
                    <a:pt x="148" y="1896"/>
                    <a:pt x="148" y="1882"/>
                  </a:cubicBezTo>
                  <a:cubicBezTo>
                    <a:pt x="148" y="1858"/>
                    <a:pt x="129" y="1827"/>
                    <a:pt x="81" y="1775"/>
                  </a:cubicBezTo>
                  <a:lnTo>
                    <a:pt x="53" y="1746"/>
                  </a:lnTo>
                  <a:lnTo>
                    <a:pt x="73" y="1719"/>
                  </a:lnTo>
                  <a:cubicBezTo>
                    <a:pt x="83" y="1704"/>
                    <a:pt x="107" y="1681"/>
                    <a:pt x="125" y="1667"/>
                  </a:cubicBezTo>
                  <a:cubicBezTo>
                    <a:pt x="143" y="1653"/>
                    <a:pt x="164" y="1629"/>
                    <a:pt x="172" y="1612"/>
                  </a:cubicBezTo>
                  <a:cubicBezTo>
                    <a:pt x="181" y="1596"/>
                    <a:pt x="205" y="1561"/>
                    <a:pt x="228" y="1535"/>
                  </a:cubicBezTo>
                  <a:cubicBezTo>
                    <a:pt x="267" y="1489"/>
                    <a:pt x="287" y="1452"/>
                    <a:pt x="287" y="1425"/>
                  </a:cubicBezTo>
                  <a:cubicBezTo>
                    <a:pt x="287" y="1398"/>
                    <a:pt x="245" y="1368"/>
                    <a:pt x="198" y="1362"/>
                  </a:cubicBezTo>
                  <a:cubicBezTo>
                    <a:pt x="173" y="1359"/>
                    <a:pt x="139" y="1348"/>
                    <a:pt x="123" y="1338"/>
                  </a:cubicBezTo>
                  <a:cubicBezTo>
                    <a:pt x="94" y="1320"/>
                    <a:pt x="92" y="1316"/>
                    <a:pt x="92" y="1266"/>
                  </a:cubicBezTo>
                  <a:cubicBezTo>
                    <a:pt x="92" y="1235"/>
                    <a:pt x="97" y="1207"/>
                    <a:pt x="104" y="1200"/>
                  </a:cubicBezTo>
                  <a:cubicBezTo>
                    <a:pt x="121" y="1183"/>
                    <a:pt x="118" y="1055"/>
                    <a:pt x="99" y="1002"/>
                  </a:cubicBezTo>
                  <a:cubicBezTo>
                    <a:pt x="82" y="953"/>
                    <a:pt x="87" y="903"/>
                    <a:pt x="115" y="861"/>
                  </a:cubicBezTo>
                  <a:cubicBezTo>
                    <a:pt x="134" y="832"/>
                    <a:pt x="133" y="818"/>
                    <a:pt x="111" y="799"/>
                  </a:cubicBezTo>
                  <a:cubicBezTo>
                    <a:pt x="92" y="783"/>
                    <a:pt x="87" y="748"/>
                    <a:pt x="92" y="681"/>
                  </a:cubicBezTo>
                  <a:cubicBezTo>
                    <a:pt x="94" y="642"/>
                    <a:pt x="105" y="628"/>
                    <a:pt x="145" y="612"/>
                  </a:cubicBezTo>
                  <a:cubicBezTo>
                    <a:pt x="178" y="598"/>
                    <a:pt x="184" y="584"/>
                    <a:pt x="161" y="576"/>
                  </a:cubicBezTo>
                  <a:cubicBezTo>
                    <a:pt x="137" y="566"/>
                    <a:pt x="151" y="540"/>
                    <a:pt x="193" y="515"/>
                  </a:cubicBezTo>
                  <a:cubicBezTo>
                    <a:pt x="216" y="502"/>
                    <a:pt x="236" y="483"/>
                    <a:pt x="237" y="473"/>
                  </a:cubicBezTo>
                  <a:cubicBezTo>
                    <a:pt x="244" y="428"/>
                    <a:pt x="265" y="351"/>
                    <a:pt x="275" y="332"/>
                  </a:cubicBezTo>
                  <a:cubicBezTo>
                    <a:pt x="291" y="305"/>
                    <a:pt x="290" y="277"/>
                    <a:pt x="272" y="247"/>
                  </a:cubicBezTo>
                  <a:cubicBezTo>
                    <a:pt x="257" y="222"/>
                    <a:pt x="258" y="220"/>
                    <a:pt x="281" y="185"/>
                  </a:cubicBezTo>
                  <a:cubicBezTo>
                    <a:pt x="294" y="166"/>
                    <a:pt x="305" y="140"/>
                    <a:pt x="305" y="128"/>
                  </a:cubicBezTo>
                  <a:cubicBezTo>
                    <a:pt x="305" y="98"/>
                    <a:pt x="268" y="64"/>
                    <a:pt x="221" y="52"/>
                  </a:cubicBezTo>
                  <a:cubicBezTo>
                    <a:pt x="199" y="47"/>
                    <a:pt x="168" y="39"/>
                    <a:pt x="153" y="36"/>
                  </a:cubicBezTo>
                  <a:cubicBezTo>
                    <a:pt x="138" y="32"/>
                    <a:pt x="124" y="23"/>
                    <a:pt x="122" y="16"/>
                  </a:cubicBezTo>
                  <a:cubicBezTo>
                    <a:pt x="118" y="5"/>
                    <a:pt x="132" y="4"/>
                    <a:pt x="203" y="9"/>
                  </a:cubicBezTo>
                  <a:cubicBezTo>
                    <a:pt x="249" y="12"/>
                    <a:pt x="295" y="19"/>
                    <a:pt x="305" y="24"/>
                  </a:cubicBezTo>
                  <a:cubicBezTo>
                    <a:pt x="316" y="30"/>
                    <a:pt x="325" y="50"/>
                    <a:pt x="331" y="85"/>
                  </a:cubicBezTo>
                  <a:cubicBezTo>
                    <a:pt x="341" y="143"/>
                    <a:pt x="337" y="176"/>
                    <a:pt x="318" y="192"/>
                  </a:cubicBezTo>
                  <a:cubicBezTo>
                    <a:pt x="300" y="207"/>
                    <a:pt x="302" y="230"/>
                    <a:pt x="326" y="278"/>
                  </a:cubicBezTo>
                  <a:cubicBezTo>
                    <a:pt x="347" y="321"/>
                    <a:pt x="377" y="339"/>
                    <a:pt x="434" y="339"/>
                  </a:cubicBezTo>
                  <a:cubicBezTo>
                    <a:pt x="446" y="339"/>
                    <a:pt x="479" y="350"/>
                    <a:pt x="507" y="363"/>
                  </a:cubicBezTo>
                  <a:cubicBezTo>
                    <a:pt x="547" y="382"/>
                    <a:pt x="568" y="386"/>
                    <a:pt x="603" y="383"/>
                  </a:cubicBezTo>
                  <a:cubicBezTo>
                    <a:pt x="628" y="380"/>
                    <a:pt x="653" y="374"/>
                    <a:pt x="658" y="369"/>
                  </a:cubicBezTo>
                  <a:cubicBezTo>
                    <a:pt x="664" y="363"/>
                    <a:pt x="675" y="332"/>
                    <a:pt x="684" y="300"/>
                  </a:cubicBezTo>
                  <a:lnTo>
                    <a:pt x="700" y="242"/>
                  </a:lnTo>
                  <a:lnTo>
                    <a:pt x="786" y="236"/>
                  </a:lnTo>
                  <a:cubicBezTo>
                    <a:pt x="858" y="232"/>
                    <a:pt x="874" y="228"/>
                    <a:pt x="887" y="211"/>
                  </a:cubicBezTo>
                  <a:cubicBezTo>
                    <a:pt x="895" y="201"/>
                    <a:pt x="913" y="189"/>
                    <a:pt x="926" y="186"/>
                  </a:cubicBezTo>
                  <a:cubicBezTo>
                    <a:pt x="940" y="183"/>
                    <a:pt x="960" y="172"/>
                    <a:pt x="970" y="162"/>
                  </a:cubicBezTo>
                  <a:cubicBezTo>
                    <a:pt x="995" y="139"/>
                    <a:pt x="1025" y="75"/>
                    <a:pt x="1028" y="38"/>
                  </a:cubicBezTo>
                  <a:cubicBezTo>
                    <a:pt x="1030" y="21"/>
                    <a:pt x="1037" y="9"/>
                    <a:pt x="1047" y="7"/>
                  </a:cubicBezTo>
                  <a:cubicBezTo>
                    <a:pt x="1088" y="0"/>
                    <a:pt x="1048" y="153"/>
                    <a:pt x="998" y="194"/>
                  </a:cubicBezTo>
                  <a:cubicBezTo>
                    <a:pt x="984" y="207"/>
                    <a:pt x="963" y="220"/>
                    <a:pt x="953" y="223"/>
                  </a:cubicBezTo>
                  <a:cubicBezTo>
                    <a:pt x="943" y="226"/>
                    <a:pt x="933" y="236"/>
                    <a:pt x="930" y="245"/>
                  </a:cubicBezTo>
                  <a:cubicBezTo>
                    <a:pt x="922" y="271"/>
                    <a:pt x="884" y="283"/>
                    <a:pt x="814" y="283"/>
                  </a:cubicBezTo>
                  <a:cubicBezTo>
                    <a:pt x="740" y="283"/>
                    <a:pt x="712" y="301"/>
                    <a:pt x="712" y="346"/>
                  </a:cubicBezTo>
                  <a:cubicBezTo>
                    <a:pt x="712" y="381"/>
                    <a:pt x="681" y="409"/>
                    <a:pt x="629" y="421"/>
                  </a:cubicBezTo>
                  <a:cubicBezTo>
                    <a:pt x="558" y="437"/>
                    <a:pt x="522" y="434"/>
                    <a:pt x="490" y="407"/>
                  </a:cubicBezTo>
                  <a:cubicBezTo>
                    <a:pt x="468" y="388"/>
                    <a:pt x="447" y="381"/>
                    <a:pt x="401" y="376"/>
                  </a:cubicBezTo>
                  <a:cubicBezTo>
                    <a:pt x="365" y="372"/>
                    <a:pt x="337" y="365"/>
                    <a:pt x="332" y="357"/>
                  </a:cubicBezTo>
                  <a:cubicBezTo>
                    <a:pt x="318" y="336"/>
                    <a:pt x="300" y="366"/>
                    <a:pt x="287" y="432"/>
                  </a:cubicBezTo>
                  <a:cubicBezTo>
                    <a:pt x="279" y="474"/>
                    <a:pt x="268" y="497"/>
                    <a:pt x="243" y="525"/>
                  </a:cubicBezTo>
                  <a:cubicBezTo>
                    <a:pt x="213" y="558"/>
                    <a:pt x="211" y="563"/>
                    <a:pt x="221" y="586"/>
                  </a:cubicBezTo>
                  <a:cubicBezTo>
                    <a:pt x="231" y="608"/>
                    <a:pt x="230" y="613"/>
                    <a:pt x="212" y="628"/>
                  </a:cubicBezTo>
                  <a:cubicBezTo>
                    <a:pt x="201" y="637"/>
                    <a:pt x="185" y="644"/>
                    <a:pt x="176" y="644"/>
                  </a:cubicBezTo>
                  <a:cubicBezTo>
                    <a:pt x="130" y="644"/>
                    <a:pt x="112" y="729"/>
                    <a:pt x="151" y="768"/>
                  </a:cubicBezTo>
                  <a:cubicBezTo>
                    <a:pt x="162" y="779"/>
                    <a:pt x="180" y="793"/>
                    <a:pt x="190" y="799"/>
                  </a:cubicBezTo>
                  <a:cubicBezTo>
                    <a:pt x="207" y="809"/>
                    <a:pt x="207" y="811"/>
                    <a:pt x="179" y="840"/>
                  </a:cubicBezTo>
                  <a:cubicBezTo>
                    <a:pt x="162" y="857"/>
                    <a:pt x="145" y="882"/>
                    <a:pt x="139" y="897"/>
                  </a:cubicBezTo>
                  <a:cubicBezTo>
                    <a:pt x="126" y="932"/>
                    <a:pt x="127" y="998"/>
                    <a:pt x="141" y="1013"/>
                  </a:cubicBezTo>
                  <a:cubicBezTo>
                    <a:pt x="149" y="1020"/>
                    <a:pt x="153" y="1055"/>
                    <a:pt x="153" y="1116"/>
                  </a:cubicBezTo>
                  <a:cubicBezTo>
                    <a:pt x="153" y="1177"/>
                    <a:pt x="149" y="1211"/>
                    <a:pt x="141" y="1219"/>
                  </a:cubicBezTo>
                  <a:cubicBezTo>
                    <a:pt x="128" y="1231"/>
                    <a:pt x="126" y="1280"/>
                    <a:pt x="137" y="1298"/>
                  </a:cubicBezTo>
                  <a:cubicBezTo>
                    <a:pt x="140" y="1304"/>
                    <a:pt x="179" y="1317"/>
                    <a:pt x="222" y="1328"/>
                  </a:cubicBezTo>
                  <a:cubicBezTo>
                    <a:pt x="265" y="1339"/>
                    <a:pt x="306" y="1355"/>
                    <a:pt x="312" y="1363"/>
                  </a:cubicBezTo>
                  <a:cubicBezTo>
                    <a:pt x="319" y="1371"/>
                    <a:pt x="324" y="1402"/>
                    <a:pt x="324" y="1432"/>
                  </a:cubicBezTo>
                  <a:cubicBezTo>
                    <a:pt x="324" y="1492"/>
                    <a:pt x="327" y="1487"/>
                    <a:pt x="183" y="1642"/>
                  </a:cubicBezTo>
                  <a:cubicBezTo>
                    <a:pt x="138" y="1690"/>
                    <a:pt x="102" y="1733"/>
                    <a:pt x="102" y="1736"/>
                  </a:cubicBezTo>
                  <a:cubicBezTo>
                    <a:pt x="102" y="1740"/>
                    <a:pt x="119" y="1746"/>
                    <a:pt x="141" y="1749"/>
                  </a:cubicBezTo>
                  <a:cubicBezTo>
                    <a:pt x="163" y="1753"/>
                    <a:pt x="205" y="1770"/>
                    <a:pt x="236" y="1786"/>
                  </a:cubicBezTo>
                  <a:cubicBezTo>
                    <a:pt x="266" y="1803"/>
                    <a:pt x="310" y="1822"/>
                    <a:pt x="333" y="1829"/>
                  </a:cubicBezTo>
                  <a:cubicBezTo>
                    <a:pt x="356" y="1835"/>
                    <a:pt x="380" y="1845"/>
                    <a:pt x="388" y="1850"/>
                  </a:cubicBezTo>
                  <a:cubicBezTo>
                    <a:pt x="396" y="1857"/>
                    <a:pt x="503" y="1861"/>
                    <a:pt x="692" y="1863"/>
                  </a:cubicBezTo>
                  <a:cubicBezTo>
                    <a:pt x="931" y="1866"/>
                    <a:pt x="993" y="1864"/>
                    <a:pt x="1035" y="1852"/>
                  </a:cubicBezTo>
                  <a:cubicBezTo>
                    <a:pt x="1064" y="1845"/>
                    <a:pt x="1117" y="1834"/>
                    <a:pt x="1155" y="1828"/>
                  </a:cubicBezTo>
                  <a:cubicBezTo>
                    <a:pt x="1192" y="1823"/>
                    <a:pt x="1231" y="1814"/>
                    <a:pt x="1241" y="1808"/>
                  </a:cubicBezTo>
                  <a:cubicBezTo>
                    <a:pt x="1258" y="1799"/>
                    <a:pt x="1258" y="1797"/>
                    <a:pt x="1245" y="1782"/>
                  </a:cubicBezTo>
                  <a:cubicBezTo>
                    <a:pt x="1227" y="1762"/>
                    <a:pt x="1226" y="1709"/>
                    <a:pt x="1244" y="1685"/>
                  </a:cubicBezTo>
                  <a:cubicBezTo>
                    <a:pt x="1252" y="1675"/>
                    <a:pt x="1258" y="1652"/>
                    <a:pt x="1258" y="1634"/>
                  </a:cubicBezTo>
                  <a:cubicBezTo>
                    <a:pt x="1259" y="1575"/>
                    <a:pt x="1278" y="1540"/>
                    <a:pt x="1323" y="1512"/>
                  </a:cubicBezTo>
                  <a:cubicBezTo>
                    <a:pt x="1413" y="1457"/>
                    <a:pt x="1413" y="1456"/>
                    <a:pt x="1450" y="1468"/>
                  </a:cubicBezTo>
                  <a:cubicBezTo>
                    <a:pt x="1469" y="1473"/>
                    <a:pt x="1497" y="1477"/>
                    <a:pt x="1512" y="1475"/>
                  </a:cubicBezTo>
                  <a:cubicBezTo>
                    <a:pt x="1540" y="1472"/>
                    <a:pt x="1541" y="1470"/>
                    <a:pt x="1529" y="1428"/>
                  </a:cubicBezTo>
                  <a:cubicBezTo>
                    <a:pt x="1525" y="1415"/>
                    <a:pt x="1543" y="1403"/>
                    <a:pt x="1614" y="1369"/>
                  </a:cubicBezTo>
                  <a:lnTo>
                    <a:pt x="1703" y="1325"/>
                  </a:lnTo>
                  <a:lnTo>
                    <a:pt x="1767" y="1346"/>
                  </a:lnTo>
                  <a:cubicBezTo>
                    <a:pt x="1872" y="1380"/>
                    <a:pt x="1893" y="1365"/>
                    <a:pt x="1906" y="1247"/>
                  </a:cubicBezTo>
                  <a:cubicBezTo>
                    <a:pt x="1911" y="1207"/>
                    <a:pt x="1920" y="1171"/>
                    <a:pt x="1929" y="1162"/>
                  </a:cubicBezTo>
                  <a:cubicBezTo>
                    <a:pt x="1937" y="1153"/>
                    <a:pt x="1946" y="1130"/>
                    <a:pt x="1949" y="1110"/>
                  </a:cubicBezTo>
                  <a:cubicBezTo>
                    <a:pt x="1956" y="1064"/>
                    <a:pt x="1966" y="1051"/>
                    <a:pt x="1997" y="1051"/>
                  </a:cubicBezTo>
                  <a:cubicBezTo>
                    <a:pt x="2010" y="1051"/>
                    <a:pt x="2033" y="1043"/>
                    <a:pt x="2049" y="1032"/>
                  </a:cubicBezTo>
                  <a:cubicBezTo>
                    <a:pt x="2064" y="1022"/>
                    <a:pt x="2088" y="1014"/>
                    <a:pt x="2102" y="1014"/>
                  </a:cubicBezTo>
                  <a:cubicBezTo>
                    <a:pt x="2151" y="1014"/>
                    <a:pt x="2148" y="974"/>
                    <a:pt x="2090" y="887"/>
                  </a:cubicBezTo>
                  <a:cubicBezTo>
                    <a:pt x="2067" y="852"/>
                    <a:pt x="2053" y="821"/>
                    <a:pt x="2055" y="808"/>
                  </a:cubicBezTo>
                  <a:cubicBezTo>
                    <a:pt x="2058" y="790"/>
                    <a:pt x="2063" y="788"/>
                    <a:pt x="2095" y="789"/>
                  </a:cubicBezTo>
                  <a:cubicBezTo>
                    <a:pt x="2115" y="790"/>
                    <a:pt x="2149" y="794"/>
                    <a:pt x="2170" y="797"/>
                  </a:cubicBezTo>
                  <a:cubicBezTo>
                    <a:pt x="2240" y="808"/>
                    <a:pt x="2332" y="765"/>
                    <a:pt x="2316" y="729"/>
                  </a:cubicBezTo>
                  <a:cubicBezTo>
                    <a:pt x="2297" y="683"/>
                    <a:pt x="2300" y="670"/>
                    <a:pt x="2342" y="627"/>
                  </a:cubicBezTo>
                  <a:cubicBezTo>
                    <a:pt x="2411" y="555"/>
                    <a:pt x="2423" y="534"/>
                    <a:pt x="2423" y="490"/>
                  </a:cubicBezTo>
                  <a:cubicBezTo>
                    <a:pt x="2423" y="441"/>
                    <a:pt x="2405" y="395"/>
                    <a:pt x="2368" y="350"/>
                  </a:cubicBezTo>
                  <a:cubicBezTo>
                    <a:pt x="2353" y="331"/>
                    <a:pt x="2340" y="310"/>
                    <a:pt x="2340" y="302"/>
                  </a:cubicBezTo>
                  <a:cubicBezTo>
                    <a:pt x="2340" y="286"/>
                    <a:pt x="2416" y="208"/>
                    <a:pt x="2447" y="192"/>
                  </a:cubicBezTo>
                  <a:cubicBezTo>
                    <a:pt x="2459" y="186"/>
                    <a:pt x="2471" y="186"/>
                    <a:pt x="2479" y="191"/>
                  </a:cubicBezTo>
                  <a:cubicBezTo>
                    <a:pt x="2498" y="203"/>
                    <a:pt x="2507" y="202"/>
                    <a:pt x="2507" y="187"/>
                  </a:cubicBezTo>
                  <a:cubicBezTo>
                    <a:pt x="2507" y="169"/>
                    <a:pt x="2553" y="137"/>
                    <a:pt x="2589" y="129"/>
                  </a:cubicBezTo>
                  <a:cubicBezTo>
                    <a:pt x="2605" y="126"/>
                    <a:pt x="2624" y="115"/>
                    <a:pt x="2631" y="105"/>
                  </a:cubicBezTo>
                  <a:cubicBezTo>
                    <a:pt x="2643" y="88"/>
                    <a:pt x="2647" y="87"/>
                    <a:pt x="2686" y="98"/>
                  </a:cubicBezTo>
                  <a:cubicBezTo>
                    <a:pt x="2722" y="108"/>
                    <a:pt x="2733" y="108"/>
                    <a:pt x="2765" y="95"/>
                  </a:cubicBezTo>
                  <a:cubicBezTo>
                    <a:pt x="2813" y="76"/>
                    <a:pt x="2895" y="75"/>
                    <a:pt x="2939" y="94"/>
                  </a:cubicBezTo>
                  <a:cubicBezTo>
                    <a:pt x="2971" y="107"/>
                    <a:pt x="2974" y="107"/>
                    <a:pt x="2998" y="90"/>
                  </a:cubicBezTo>
                  <a:cubicBezTo>
                    <a:pt x="3036" y="61"/>
                    <a:pt x="3101" y="50"/>
                    <a:pt x="3160" y="61"/>
                  </a:cubicBezTo>
                  <a:cubicBezTo>
                    <a:pt x="3219" y="72"/>
                    <a:pt x="3242" y="82"/>
                    <a:pt x="3279" y="117"/>
                  </a:cubicBezTo>
                  <a:cubicBezTo>
                    <a:pt x="3294" y="131"/>
                    <a:pt x="3323" y="150"/>
                    <a:pt x="3344" y="160"/>
                  </a:cubicBezTo>
                  <a:lnTo>
                    <a:pt x="3381" y="177"/>
                  </a:lnTo>
                  <a:lnTo>
                    <a:pt x="3385" y="253"/>
                  </a:lnTo>
                  <a:cubicBezTo>
                    <a:pt x="3389" y="316"/>
                    <a:pt x="3394" y="333"/>
                    <a:pt x="3411" y="350"/>
                  </a:cubicBezTo>
                  <a:cubicBezTo>
                    <a:pt x="3427" y="366"/>
                    <a:pt x="3434" y="368"/>
                    <a:pt x="3442" y="359"/>
                  </a:cubicBezTo>
                  <a:cubicBezTo>
                    <a:pt x="3460" y="342"/>
                    <a:pt x="3476" y="346"/>
                    <a:pt x="3515" y="377"/>
                  </a:cubicBezTo>
                  <a:cubicBezTo>
                    <a:pt x="3557" y="411"/>
                    <a:pt x="3642" y="434"/>
                    <a:pt x="3728" y="435"/>
                  </a:cubicBezTo>
                  <a:cubicBezTo>
                    <a:pt x="3786" y="436"/>
                    <a:pt x="3791" y="434"/>
                    <a:pt x="3833" y="399"/>
                  </a:cubicBezTo>
                  <a:cubicBezTo>
                    <a:pt x="3911" y="333"/>
                    <a:pt x="3920" y="330"/>
                    <a:pt x="4001" y="330"/>
                  </a:cubicBezTo>
                  <a:cubicBezTo>
                    <a:pt x="4093" y="329"/>
                    <a:pt x="4131" y="342"/>
                    <a:pt x="4154" y="379"/>
                  </a:cubicBezTo>
                  <a:cubicBezTo>
                    <a:pt x="4169" y="405"/>
                    <a:pt x="4178" y="409"/>
                    <a:pt x="4233" y="417"/>
                  </a:cubicBezTo>
                  <a:cubicBezTo>
                    <a:pt x="4317" y="430"/>
                    <a:pt x="4321" y="438"/>
                    <a:pt x="4283" y="534"/>
                  </a:cubicBezTo>
                  <a:cubicBezTo>
                    <a:pt x="4233" y="662"/>
                    <a:pt x="4229" y="670"/>
                    <a:pt x="4210" y="676"/>
                  </a:cubicBezTo>
                  <a:cubicBezTo>
                    <a:pt x="4200" y="679"/>
                    <a:pt x="4177" y="710"/>
                    <a:pt x="4159" y="744"/>
                  </a:cubicBezTo>
                  <a:cubicBezTo>
                    <a:pt x="4128" y="802"/>
                    <a:pt x="4087" y="850"/>
                    <a:pt x="4047" y="872"/>
                  </a:cubicBezTo>
                  <a:cubicBezTo>
                    <a:pt x="4038" y="877"/>
                    <a:pt x="4023" y="903"/>
                    <a:pt x="4014" y="930"/>
                  </a:cubicBezTo>
                  <a:cubicBezTo>
                    <a:pt x="3997" y="977"/>
                    <a:pt x="3997" y="978"/>
                    <a:pt x="4015" y="996"/>
                  </a:cubicBezTo>
                  <a:cubicBezTo>
                    <a:pt x="4025" y="1006"/>
                    <a:pt x="4042" y="1014"/>
                    <a:pt x="4054" y="1014"/>
                  </a:cubicBezTo>
                  <a:cubicBezTo>
                    <a:pt x="4065" y="1014"/>
                    <a:pt x="4084" y="1017"/>
                    <a:pt x="4096" y="1020"/>
                  </a:cubicBezTo>
                  <a:cubicBezTo>
                    <a:pt x="4114" y="1025"/>
                    <a:pt x="4116" y="1030"/>
                    <a:pt x="4111" y="1052"/>
                  </a:cubicBezTo>
                  <a:cubicBezTo>
                    <a:pt x="4107" y="1071"/>
                    <a:pt x="4111" y="1088"/>
                    <a:pt x="4124" y="1110"/>
                  </a:cubicBezTo>
                  <a:cubicBezTo>
                    <a:pt x="4135" y="1127"/>
                    <a:pt x="4144" y="1146"/>
                    <a:pt x="4144" y="1151"/>
                  </a:cubicBezTo>
                  <a:cubicBezTo>
                    <a:pt x="4144" y="1165"/>
                    <a:pt x="4052" y="1258"/>
                    <a:pt x="4025" y="1272"/>
                  </a:cubicBezTo>
                  <a:cubicBezTo>
                    <a:pt x="4001" y="1285"/>
                    <a:pt x="3982" y="1275"/>
                    <a:pt x="3972" y="1244"/>
                  </a:cubicBezTo>
                  <a:cubicBezTo>
                    <a:pt x="3967" y="1228"/>
                    <a:pt x="3940" y="1219"/>
                    <a:pt x="3940" y="1234"/>
                  </a:cubicBezTo>
                  <a:cubicBezTo>
                    <a:pt x="3940" y="1237"/>
                    <a:pt x="3948" y="1262"/>
                    <a:pt x="3958" y="1288"/>
                  </a:cubicBezTo>
                  <a:cubicBezTo>
                    <a:pt x="3968" y="1313"/>
                    <a:pt x="3979" y="1360"/>
                    <a:pt x="3982" y="1392"/>
                  </a:cubicBezTo>
                  <a:cubicBezTo>
                    <a:pt x="3986" y="1423"/>
                    <a:pt x="3993" y="1451"/>
                    <a:pt x="3997" y="1454"/>
                  </a:cubicBezTo>
                  <a:cubicBezTo>
                    <a:pt x="4001" y="1457"/>
                    <a:pt x="4005" y="1455"/>
                    <a:pt x="4005" y="1449"/>
                  </a:cubicBezTo>
                  <a:cubicBezTo>
                    <a:pt x="4005" y="1444"/>
                    <a:pt x="4011" y="1439"/>
                    <a:pt x="4019" y="1439"/>
                  </a:cubicBezTo>
                  <a:cubicBezTo>
                    <a:pt x="4044" y="1439"/>
                    <a:pt x="4079" y="1469"/>
                    <a:pt x="4098" y="1504"/>
                  </a:cubicBezTo>
                  <a:cubicBezTo>
                    <a:pt x="4115" y="1539"/>
                    <a:pt x="4167" y="1569"/>
                    <a:pt x="4209" y="1569"/>
                  </a:cubicBezTo>
                  <a:cubicBezTo>
                    <a:pt x="4230" y="1569"/>
                    <a:pt x="4319" y="1655"/>
                    <a:pt x="4319" y="1675"/>
                  </a:cubicBezTo>
                  <a:cubicBezTo>
                    <a:pt x="4319" y="1689"/>
                    <a:pt x="4340" y="1698"/>
                    <a:pt x="4371" y="1698"/>
                  </a:cubicBezTo>
                  <a:cubicBezTo>
                    <a:pt x="4384" y="1698"/>
                    <a:pt x="4401" y="1710"/>
                    <a:pt x="4416" y="1729"/>
                  </a:cubicBezTo>
                  <a:cubicBezTo>
                    <a:pt x="4428" y="1745"/>
                    <a:pt x="4454" y="1765"/>
                    <a:pt x="4473" y="1772"/>
                  </a:cubicBezTo>
                  <a:cubicBezTo>
                    <a:pt x="4504" y="1783"/>
                    <a:pt x="4509" y="1782"/>
                    <a:pt x="4520" y="1767"/>
                  </a:cubicBezTo>
                  <a:cubicBezTo>
                    <a:pt x="4546" y="1728"/>
                    <a:pt x="4552" y="1725"/>
                    <a:pt x="4600" y="1728"/>
                  </a:cubicBezTo>
                  <a:cubicBezTo>
                    <a:pt x="4663" y="1732"/>
                    <a:pt x="4667" y="1755"/>
                    <a:pt x="4606" y="1765"/>
                  </a:cubicBezTo>
                  <a:cubicBezTo>
                    <a:pt x="4559" y="1773"/>
                    <a:pt x="4543" y="1789"/>
                    <a:pt x="4535" y="1839"/>
                  </a:cubicBezTo>
                  <a:lnTo>
                    <a:pt x="4530" y="1874"/>
                  </a:lnTo>
                  <a:lnTo>
                    <a:pt x="4502" y="1850"/>
                  </a:lnTo>
                  <a:cubicBezTo>
                    <a:pt x="4487" y="1838"/>
                    <a:pt x="4459" y="1819"/>
                    <a:pt x="4441" y="1810"/>
                  </a:cubicBezTo>
                  <a:cubicBezTo>
                    <a:pt x="4422" y="1800"/>
                    <a:pt x="4397" y="1782"/>
                    <a:pt x="4385" y="1769"/>
                  </a:cubicBezTo>
                  <a:cubicBezTo>
                    <a:pt x="4373" y="1755"/>
                    <a:pt x="4359" y="1745"/>
                    <a:pt x="4355" y="1745"/>
                  </a:cubicBezTo>
                  <a:cubicBezTo>
                    <a:pt x="4351" y="1745"/>
                    <a:pt x="4348" y="1808"/>
                    <a:pt x="4348" y="1886"/>
                  </a:cubicBezTo>
                  <a:cubicBezTo>
                    <a:pt x="4349" y="2032"/>
                    <a:pt x="4345" y="2057"/>
                    <a:pt x="4308" y="2106"/>
                  </a:cubicBezTo>
                  <a:lnTo>
                    <a:pt x="4288" y="2133"/>
                  </a:lnTo>
                  <a:lnTo>
                    <a:pt x="4308" y="2153"/>
                  </a:lnTo>
                  <a:cubicBezTo>
                    <a:pt x="4325" y="2170"/>
                    <a:pt x="4330" y="2171"/>
                    <a:pt x="4342" y="2161"/>
                  </a:cubicBezTo>
                  <a:cubicBezTo>
                    <a:pt x="4354" y="2152"/>
                    <a:pt x="4362" y="2151"/>
                    <a:pt x="4380" y="2159"/>
                  </a:cubicBezTo>
                  <a:cubicBezTo>
                    <a:pt x="4412" y="2174"/>
                    <a:pt x="4486" y="2244"/>
                    <a:pt x="4486" y="2259"/>
                  </a:cubicBezTo>
                  <a:cubicBezTo>
                    <a:pt x="4486" y="2275"/>
                    <a:pt x="4466" y="2276"/>
                    <a:pt x="4451" y="2261"/>
                  </a:cubicBezTo>
                  <a:cubicBezTo>
                    <a:pt x="4445" y="2255"/>
                    <a:pt x="4414" y="2247"/>
                    <a:pt x="4383" y="2243"/>
                  </a:cubicBezTo>
                  <a:cubicBezTo>
                    <a:pt x="4347" y="2239"/>
                    <a:pt x="4317" y="2229"/>
                    <a:pt x="4302" y="2217"/>
                  </a:cubicBezTo>
                  <a:cubicBezTo>
                    <a:pt x="4261" y="2184"/>
                    <a:pt x="4240" y="2179"/>
                    <a:pt x="4188" y="2189"/>
                  </a:cubicBezTo>
                  <a:cubicBezTo>
                    <a:pt x="4109" y="2204"/>
                    <a:pt x="4112" y="2195"/>
                    <a:pt x="4109" y="2459"/>
                  </a:cubicBezTo>
                  <a:lnTo>
                    <a:pt x="4106" y="2691"/>
                  </a:lnTo>
                  <a:lnTo>
                    <a:pt x="4183" y="2769"/>
                  </a:lnTo>
                  <a:cubicBezTo>
                    <a:pt x="4225" y="2812"/>
                    <a:pt x="4272" y="2853"/>
                    <a:pt x="4287" y="2861"/>
                  </a:cubicBezTo>
                  <a:cubicBezTo>
                    <a:pt x="4302" y="2869"/>
                    <a:pt x="4325" y="2885"/>
                    <a:pt x="4338" y="2897"/>
                  </a:cubicBezTo>
                  <a:cubicBezTo>
                    <a:pt x="4368" y="2925"/>
                    <a:pt x="4414" y="2944"/>
                    <a:pt x="4472" y="2952"/>
                  </a:cubicBezTo>
                  <a:cubicBezTo>
                    <a:pt x="4575" y="2965"/>
                    <a:pt x="4720" y="3023"/>
                    <a:pt x="4802" y="3082"/>
                  </a:cubicBezTo>
                  <a:cubicBezTo>
                    <a:pt x="4825" y="3099"/>
                    <a:pt x="4851" y="3114"/>
                    <a:pt x="4859" y="3114"/>
                  </a:cubicBezTo>
                  <a:cubicBezTo>
                    <a:pt x="4873" y="3114"/>
                    <a:pt x="4942" y="3154"/>
                    <a:pt x="5024" y="3210"/>
                  </a:cubicBezTo>
                  <a:cubicBezTo>
                    <a:pt x="5043" y="3222"/>
                    <a:pt x="5074" y="3255"/>
                    <a:pt x="5094" y="3282"/>
                  </a:cubicBezTo>
                  <a:cubicBezTo>
                    <a:pt x="5135" y="3337"/>
                    <a:pt x="5175" y="3373"/>
                    <a:pt x="5238" y="3412"/>
                  </a:cubicBezTo>
                  <a:cubicBezTo>
                    <a:pt x="5291" y="3445"/>
                    <a:pt x="5352" y="3446"/>
                    <a:pt x="5401" y="3416"/>
                  </a:cubicBezTo>
                  <a:cubicBezTo>
                    <a:pt x="5432" y="3397"/>
                    <a:pt x="5444" y="3396"/>
                    <a:pt x="5587" y="3396"/>
                  </a:cubicBezTo>
                  <a:cubicBezTo>
                    <a:pt x="5733" y="3397"/>
                    <a:pt x="5742" y="3398"/>
                    <a:pt x="5813" y="3424"/>
                  </a:cubicBezTo>
                  <a:cubicBezTo>
                    <a:pt x="5882" y="3450"/>
                    <a:pt x="5890" y="3456"/>
                    <a:pt x="5938" y="3518"/>
                  </a:cubicBezTo>
                  <a:cubicBezTo>
                    <a:pt x="5966" y="3554"/>
                    <a:pt x="6033" y="3631"/>
                    <a:pt x="6088" y="3690"/>
                  </a:cubicBezTo>
                  <a:cubicBezTo>
                    <a:pt x="6142" y="3750"/>
                    <a:pt x="6192" y="3809"/>
                    <a:pt x="6199" y="3823"/>
                  </a:cubicBezTo>
                  <a:cubicBezTo>
                    <a:pt x="6211" y="3849"/>
                    <a:pt x="6212" y="3849"/>
                    <a:pt x="6308" y="3849"/>
                  </a:cubicBezTo>
                  <a:cubicBezTo>
                    <a:pt x="6422" y="3849"/>
                    <a:pt x="6472" y="3833"/>
                    <a:pt x="6535" y="3779"/>
                  </a:cubicBezTo>
                  <a:cubicBezTo>
                    <a:pt x="6583" y="3738"/>
                    <a:pt x="6634" y="3720"/>
                    <a:pt x="6662" y="3734"/>
                  </a:cubicBezTo>
                  <a:cubicBezTo>
                    <a:pt x="6685" y="3747"/>
                    <a:pt x="6674" y="3758"/>
                    <a:pt x="6627" y="3769"/>
                  </a:cubicBezTo>
                  <a:lnTo>
                    <a:pt x="6590" y="3778"/>
                  </a:lnTo>
                  <a:lnTo>
                    <a:pt x="6630" y="3779"/>
                  </a:lnTo>
                  <a:cubicBezTo>
                    <a:pt x="6693" y="3780"/>
                    <a:pt x="6728" y="3760"/>
                    <a:pt x="6761" y="3704"/>
                  </a:cubicBezTo>
                  <a:cubicBezTo>
                    <a:pt x="6794" y="3646"/>
                    <a:pt x="6795" y="3631"/>
                    <a:pt x="6770" y="3608"/>
                  </a:cubicBezTo>
                  <a:cubicBezTo>
                    <a:pt x="6760" y="3599"/>
                    <a:pt x="6752" y="3581"/>
                    <a:pt x="6752" y="3569"/>
                  </a:cubicBezTo>
                  <a:cubicBezTo>
                    <a:pt x="6752" y="3549"/>
                    <a:pt x="6755" y="3547"/>
                    <a:pt x="6782" y="3551"/>
                  </a:cubicBezTo>
                  <a:cubicBezTo>
                    <a:pt x="6799" y="3553"/>
                    <a:pt x="6825" y="3561"/>
                    <a:pt x="6842" y="3567"/>
                  </a:cubicBezTo>
                  <a:cubicBezTo>
                    <a:pt x="6868" y="3578"/>
                    <a:pt x="6873" y="3578"/>
                    <a:pt x="6889" y="3564"/>
                  </a:cubicBezTo>
                  <a:cubicBezTo>
                    <a:pt x="6912" y="3543"/>
                    <a:pt x="6931" y="3544"/>
                    <a:pt x="6962" y="3571"/>
                  </a:cubicBezTo>
                  <a:cubicBezTo>
                    <a:pt x="7011" y="3612"/>
                    <a:pt x="7039" y="3664"/>
                    <a:pt x="7062" y="3754"/>
                  </a:cubicBezTo>
                  <a:cubicBezTo>
                    <a:pt x="7085" y="3848"/>
                    <a:pt x="7105" y="3895"/>
                    <a:pt x="7124" y="3902"/>
                  </a:cubicBezTo>
                  <a:cubicBezTo>
                    <a:pt x="7131" y="3905"/>
                    <a:pt x="7142" y="3923"/>
                    <a:pt x="7148" y="3944"/>
                  </a:cubicBezTo>
                  <a:cubicBezTo>
                    <a:pt x="7163" y="3992"/>
                    <a:pt x="7212" y="4060"/>
                    <a:pt x="7229" y="4054"/>
                  </a:cubicBezTo>
                  <a:cubicBezTo>
                    <a:pt x="7247" y="4047"/>
                    <a:pt x="7326" y="4102"/>
                    <a:pt x="7348" y="4138"/>
                  </a:cubicBezTo>
                  <a:cubicBezTo>
                    <a:pt x="7363" y="4161"/>
                    <a:pt x="7373" y="4167"/>
                    <a:pt x="7398" y="4168"/>
                  </a:cubicBezTo>
                  <a:cubicBezTo>
                    <a:pt x="7441" y="4168"/>
                    <a:pt x="7461" y="4182"/>
                    <a:pt x="7482" y="4222"/>
                  </a:cubicBezTo>
                  <a:cubicBezTo>
                    <a:pt x="7502" y="4261"/>
                    <a:pt x="7550" y="4307"/>
                    <a:pt x="7594" y="4330"/>
                  </a:cubicBezTo>
                  <a:cubicBezTo>
                    <a:pt x="7642" y="4355"/>
                    <a:pt x="7662" y="4417"/>
                    <a:pt x="7638" y="4470"/>
                  </a:cubicBezTo>
                  <a:cubicBezTo>
                    <a:pt x="7628" y="4490"/>
                    <a:pt x="7629" y="4496"/>
                    <a:pt x="7639" y="4499"/>
                  </a:cubicBezTo>
                  <a:cubicBezTo>
                    <a:pt x="7676" y="4511"/>
                    <a:pt x="7735" y="4583"/>
                    <a:pt x="7780" y="4670"/>
                  </a:cubicBezTo>
                  <a:cubicBezTo>
                    <a:pt x="7828" y="4762"/>
                    <a:pt x="7829" y="4767"/>
                    <a:pt x="7827" y="4834"/>
                  </a:cubicBezTo>
                  <a:cubicBezTo>
                    <a:pt x="7826" y="4872"/>
                    <a:pt x="7819" y="4926"/>
                    <a:pt x="7811" y="4954"/>
                  </a:cubicBezTo>
                  <a:cubicBezTo>
                    <a:pt x="7796" y="5010"/>
                    <a:pt x="7760" y="5166"/>
                    <a:pt x="7760" y="5178"/>
                  </a:cubicBezTo>
                  <a:cubicBezTo>
                    <a:pt x="7760" y="5182"/>
                    <a:pt x="7764" y="5185"/>
                    <a:pt x="7769" y="5185"/>
                  </a:cubicBezTo>
                  <a:cubicBezTo>
                    <a:pt x="7775" y="5185"/>
                    <a:pt x="7779" y="5177"/>
                    <a:pt x="7779" y="5166"/>
                  </a:cubicBezTo>
                  <a:cubicBezTo>
                    <a:pt x="7779" y="5144"/>
                    <a:pt x="7835" y="5084"/>
                    <a:pt x="7856" y="5084"/>
                  </a:cubicBezTo>
                  <a:cubicBezTo>
                    <a:pt x="7878" y="5084"/>
                    <a:pt x="7917" y="5137"/>
                    <a:pt x="7923" y="5177"/>
                  </a:cubicBezTo>
                  <a:cubicBezTo>
                    <a:pt x="7931" y="5227"/>
                    <a:pt x="7942" y="5230"/>
                    <a:pt x="7955" y="5186"/>
                  </a:cubicBezTo>
                  <a:cubicBezTo>
                    <a:pt x="7969" y="5140"/>
                    <a:pt x="7989" y="5120"/>
                    <a:pt x="8001" y="5140"/>
                  </a:cubicBezTo>
                  <a:cubicBezTo>
                    <a:pt x="8009" y="5151"/>
                    <a:pt x="8011" y="5151"/>
                    <a:pt x="8019" y="5139"/>
                  </a:cubicBezTo>
                  <a:cubicBezTo>
                    <a:pt x="8034" y="5116"/>
                    <a:pt x="8075" y="5167"/>
                    <a:pt x="8075" y="5208"/>
                  </a:cubicBezTo>
                  <a:cubicBezTo>
                    <a:pt x="8075" y="5241"/>
                    <a:pt x="8074" y="5241"/>
                    <a:pt x="8034" y="5241"/>
                  </a:cubicBezTo>
                  <a:cubicBezTo>
                    <a:pt x="8010" y="5241"/>
                    <a:pt x="7978" y="5249"/>
                    <a:pt x="7952" y="5263"/>
                  </a:cubicBezTo>
                  <a:cubicBezTo>
                    <a:pt x="7915" y="5283"/>
                    <a:pt x="7908" y="5284"/>
                    <a:pt x="7898" y="5273"/>
                  </a:cubicBezTo>
                  <a:cubicBezTo>
                    <a:pt x="7884" y="5255"/>
                    <a:pt x="7858" y="5256"/>
                    <a:pt x="7843" y="5273"/>
                  </a:cubicBezTo>
                  <a:cubicBezTo>
                    <a:pt x="7828" y="5292"/>
                    <a:pt x="7813" y="5291"/>
                    <a:pt x="7793" y="5269"/>
                  </a:cubicBezTo>
                  <a:cubicBezTo>
                    <a:pt x="7783" y="5258"/>
                    <a:pt x="7764" y="5250"/>
                    <a:pt x="7750" y="5250"/>
                  </a:cubicBezTo>
                  <a:cubicBezTo>
                    <a:pt x="7729" y="5250"/>
                    <a:pt x="7723" y="5244"/>
                    <a:pt x="7714" y="5219"/>
                  </a:cubicBezTo>
                  <a:cubicBezTo>
                    <a:pt x="7702" y="5180"/>
                    <a:pt x="7716" y="5037"/>
                    <a:pt x="7738" y="4985"/>
                  </a:cubicBezTo>
                  <a:cubicBezTo>
                    <a:pt x="7762" y="4929"/>
                    <a:pt x="7760" y="4824"/>
                    <a:pt x="7732" y="4747"/>
                  </a:cubicBezTo>
                  <a:cubicBezTo>
                    <a:pt x="7719" y="4709"/>
                    <a:pt x="7701" y="4678"/>
                    <a:pt x="7688" y="4670"/>
                  </a:cubicBezTo>
                  <a:cubicBezTo>
                    <a:pt x="7677" y="4662"/>
                    <a:pt x="7668" y="4647"/>
                    <a:pt x="7668" y="4636"/>
                  </a:cubicBezTo>
                  <a:cubicBezTo>
                    <a:pt x="7668" y="4591"/>
                    <a:pt x="7588" y="4551"/>
                    <a:pt x="7556" y="4580"/>
                  </a:cubicBezTo>
                  <a:cubicBezTo>
                    <a:pt x="7541" y="4594"/>
                    <a:pt x="7537" y="4593"/>
                    <a:pt x="7502" y="4561"/>
                  </a:cubicBezTo>
                  <a:cubicBezTo>
                    <a:pt x="7481" y="4542"/>
                    <a:pt x="7464" y="4523"/>
                    <a:pt x="7464" y="4518"/>
                  </a:cubicBezTo>
                  <a:cubicBezTo>
                    <a:pt x="7464" y="4513"/>
                    <a:pt x="7473" y="4497"/>
                    <a:pt x="7484" y="4483"/>
                  </a:cubicBezTo>
                  <a:lnTo>
                    <a:pt x="7504" y="4456"/>
                  </a:lnTo>
                  <a:lnTo>
                    <a:pt x="7474" y="4422"/>
                  </a:lnTo>
                  <a:cubicBezTo>
                    <a:pt x="7449" y="4393"/>
                    <a:pt x="7445" y="4382"/>
                    <a:pt x="7447" y="4350"/>
                  </a:cubicBezTo>
                  <a:cubicBezTo>
                    <a:pt x="7451" y="4301"/>
                    <a:pt x="7428" y="4293"/>
                    <a:pt x="7389" y="4331"/>
                  </a:cubicBezTo>
                  <a:cubicBezTo>
                    <a:pt x="7357" y="4362"/>
                    <a:pt x="7336" y="4355"/>
                    <a:pt x="7320" y="4307"/>
                  </a:cubicBezTo>
                  <a:cubicBezTo>
                    <a:pt x="7315" y="4291"/>
                    <a:pt x="7297" y="4264"/>
                    <a:pt x="7280" y="4248"/>
                  </a:cubicBezTo>
                  <a:cubicBezTo>
                    <a:pt x="7264" y="4232"/>
                    <a:pt x="7241" y="4204"/>
                    <a:pt x="7230" y="4187"/>
                  </a:cubicBezTo>
                  <a:cubicBezTo>
                    <a:pt x="7206" y="4149"/>
                    <a:pt x="7154" y="4111"/>
                    <a:pt x="7135" y="4119"/>
                  </a:cubicBezTo>
                  <a:cubicBezTo>
                    <a:pt x="7120" y="4124"/>
                    <a:pt x="7117" y="4107"/>
                    <a:pt x="7132" y="4098"/>
                  </a:cubicBezTo>
                  <a:cubicBezTo>
                    <a:pt x="7138" y="4095"/>
                    <a:pt x="7132" y="4080"/>
                    <a:pt x="7117" y="4061"/>
                  </a:cubicBezTo>
                  <a:cubicBezTo>
                    <a:pt x="7104" y="4043"/>
                    <a:pt x="7087" y="4009"/>
                    <a:pt x="7080" y="3984"/>
                  </a:cubicBezTo>
                  <a:cubicBezTo>
                    <a:pt x="7061" y="3922"/>
                    <a:pt x="7046" y="3911"/>
                    <a:pt x="7022" y="3941"/>
                  </a:cubicBezTo>
                  <a:cubicBezTo>
                    <a:pt x="7012" y="3954"/>
                    <a:pt x="7001" y="3964"/>
                    <a:pt x="6998" y="3964"/>
                  </a:cubicBezTo>
                  <a:cubicBezTo>
                    <a:pt x="6987" y="3964"/>
                    <a:pt x="6993" y="3933"/>
                    <a:pt x="7007" y="3918"/>
                  </a:cubicBezTo>
                  <a:cubicBezTo>
                    <a:pt x="7020" y="3903"/>
                    <a:pt x="7020" y="3897"/>
                    <a:pt x="7004" y="3852"/>
                  </a:cubicBezTo>
                  <a:cubicBezTo>
                    <a:pt x="6995" y="3824"/>
                    <a:pt x="6983" y="3803"/>
                    <a:pt x="6977" y="3805"/>
                  </a:cubicBezTo>
                  <a:cubicBezTo>
                    <a:pt x="6960" y="3810"/>
                    <a:pt x="6917" y="3751"/>
                    <a:pt x="6920" y="3726"/>
                  </a:cubicBezTo>
                  <a:cubicBezTo>
                    <a:pt x="6925" y="3686"/>
                    <a:pt x="6946" y="3690"/>
                    <a:pt x="6946" y="3730"/>
                  </a:cubicBezTo>
                  <a:cubicBezTo>
                    <a:pt x="6946" y="3756"/>
                    <a:pt x="6949" y="3762"/>
                    <a:pt x="6955" y="3752"/>
                  </a:cubicBezTo>
                  <a:cubicBezTo>
                    <a:pt x="6969" y="3731"/>
                    <a:pt x="6967" y="3700"/>
                    <a:pt x="6951" y="3687"/>
                  </a:cubicBezTo>
                  <a:cubicBezTo>
                    <a:pt x="6940" y="3678"/>
                    <a:pt x="6933" y="3681"/>
                    <a:pt x="6914" y="3700"/>
                  </a:cubicBezTo>
                  <a:cubicBezTo>
                    <a:pt x="6885" y="3729"/>
                    <a:pt x="6885" y="3746"/>
                    <a:pt x="6914" y="3781"/>
                  </a:cubicBezTo>
                  <a:cubicBezTo>
                    <a:pt x="6938" y="3810"/>
                    <a:pt x="6944" y="3835"/>
                    <a:pt x="6926" y="3835"/>
                  </a:cubicBezTo>
                  <a:cubicBezTo>
                    <a:pt x="6920" y="3835"/>
                    <a:pt x="6904" y="3822"/>
                    <a:pt x="6891" y="3806"/>
                  </a:cubicBezTo>
                  <a:cubicBezTo>
                    <a:pt x="6870" y="3781"/>
                    <a:pt x="6864" y="3778"/>
                    <a:pt x="6848" y="3787"/>
                  </a:cubicBezTo>
                  <a:cubicBezTo>
                    <a:pt x="6833" y="3795"/>
                    <a:pt x="6824" y="3794"/>
                    <a:pt x="6811" y="3784"/>
                  </a:cubicBezTo>
                  <a:cubicBezTo>
                    <a:pt x="6794" y="3773"/>
                    <a:pt x="6791" y="3774"/>
                    <a:pt x="6775" y="3803"/>
                  </a:cubicBezTo>
                  <a:cubicBezTo>
                    <a:pt x="6750" y="3850"/>
                    <a:pt x="6720" y="3867"/>
                    <a:pt x="6687" y="3853"/>
                  </a:cubicBezTo>
                  <a:cubicBezTo>
                    <a:pt x="6658" y="3841"/>
                    <a:pt x="6630" y="3847"/>
                    <a:pt x="6593" y="3874"/>
                  </a:cubicBezTo>
                  <a:cubicBezTo>
                    <a:pt x="6576" y="3885"/>
                    <a:pt x="6552" y="3891"/>
                    <a:pt x="6523" y="3891"/>
                  </a:cubicBezTo>
                  <a:cubicBezTo>
                    <a:pt x="6499" y="3891"/>
                    <a:pt x="6466" y="3891"/>
                    <a:pt x="6450" y="3891"/>
                  </a:cubicBezTo>
                  <a:cubicBezTo>
                    <a:pt x="6434" y="3891"/>
                    <a:pt x="6406" y="3897"/>
                    <a:pt x="6388" y="3904"/>
                  </a:cubicBezTo>
                  <a:cubicBezTo>
                    <a:pt x="6369" y="3912"/>
                    <a:pt x="6319" y="3919"/>
                    <a:pt x="6267" y="3920"/>
                  </a:cubicBezTo>
                  <a:cubicBezTo>
                    <a:pt x="6180" y="3923"/>
                    <a:pt x="6179" y="3923"/>
                    <a:pt x="6170" y="3948"/>
                  </a:cubicBezTo>
                  <a:cubicBezTo>
                    <a:pt x="6160" y="3977"/>
                    <a:pt x="6124" y="3983"/>
                    <a:pt x="6105" y="3960"/>
                  </a:cubicBezTo>
                  <a:cubicBezTo>
                    <a:pt x="6095" y="3948"/>
                    <a:pt x="6090" y="3949"/>
                    <a:pt x="6067" y="3969"/>
                  </a:cubicBezTo>
                  <a:cubicBezTo>
                    <a:pt x="6052" y="3981"/>
                    <a:pt x="6032" y="3993"/>
                    <a:pt x="6022" y="3997"/>
                  </a:cubicBezTo>
                  <a:cubicBezTo>
                    <a:pt x="6010" y="4000"/>
                    <a:pt x="6006" y="4008"/>
                    <a:pt x="6009" y="4020"/>
                  </a:cubicBezTo>
                  <a:cubicBezTo>
                    <a:pt x="6013" y="4035"/>
                    <a:pt x="6010" y="4038"/>
                    <a:pt x="5990" y="4038"/>
                  </a:cubicBezTo>
                  <a:cubicBezTo>
                    <a:pt x="5977" y="4038"/>
                    <a:pt x="5966" y="4034"/>
                    <a:pt x="5966" y="4029"/>
                  </a:cubicBezTo>
                  <a:cubicBezTo>
                    <a:pt x="5966" y="4023"/>
                    <a:pt x="5962" y="4021"/>
                    <a:pt x="5957" y="4025"/>
                  </a:cubicBezTo>
                  <a:cubicBezTo>
                    <a:pt x="5942" y="4034"/>
                    <a:pt x="5945" y="4109"/>
                    <a:pt x="5961" y="4122"/>
                  </a:cubicBezTo>
                  <a:cubicBezTo>
                    <a:pt x="5969" y="4128"/>
                    <a:pt x="5975" y="4139"/>
                    <a:pt x="5975" y="4146"/>
                  </a:cubicBezTo>
                  <a:cubicBezTo>
                    <a:pt x="5975" y="4176"/>
                    <a:pt x="5900" y="4297"/>
                    <a:pt x="5843" y="4360"/>
                  </a:cubicBezTo>
                  <a:cubicBezTo>
                    <a:pt x="5807" y="4400"/>
                    <a:pt x="5782" y="4435"/>
                    <a:pt x="5785" y="4442"/>
                  </a:cubicBezTo>
                  <a:cubicBezTo>
                    <a:pt x="5788" y="4449"/>
                    <a:pt x="5793" y="4461"/>
                    <a:pt x="5796" y="4469"/>
                  </a:cubicBezTo>
                  <a:cubicBezTo>
                    <a:pt x="5804" y="4488"/>
                    <a:pt x="5787" y="4486"/>
                    <a:pt x="5767" y="4464"/>
                  </a:cubicBezTo>
                  <a:cubicBezTo>
                    <a:pt x="5745" y="4440"/>
                    <a:pt x="5742" y="4440"/>
                    <a:pt x="5696" y="4473"/>
                  </a:cubicBezTo>
                  <a:cubicBezTo>
                    <a:pt x="5674" y="4488"/>
                    <a:pt x="5633" y="4506"/>
                    <a:pt x="5605" y="4513"/>
                  </a:cubicBezTo>
                  <a:cubicBezTo>
                    <a:pt x="5569" y="4523"/>
                    <a:pt x="5553" y="4531"/>
                    <a:pt x="5551" y="4544"/>
                  </a:cubicBezTo>
                  <a:cubicBezTo>
                    <a:pt x="5549" y="4553"/>
                    <a:pt x="5530" y="4580"/>
                    <a:pt x="5509" y="4603"/>
                  </a:cubicBezTo>
                  <a:cubicBezTo>
                    <a:pt x="5487" y="4626"/>
                    <a:pt x="5454" y="4669"/>
                    <a:pt x="5435" y="4699"/>
                  </a:cubicBezTo>
                  <a:cubicBezTo>
                    <a:pt x="5387" y="4773"/>
                    <a:pt x="5298" y="4878"/>
                    <a:pt x="5259" y="4906"/>
                  </a:cubicBezTo>
                  <a:cubicBezTo>
                    <a:pt x="5241" y="4919"/>
                    <a:pt x="5226" y="4935"/>
                    <a:pt x="5226" y="4942"/>
                  </a:cubicBezTo>
                  <a:cubicBezTo>
                    <a:pt x="5226" y="4948"/>
                    <a:pt x="5212" y="4960"/>
                    <a:pt x="5195" y="4967"/>
                  </a:cubicBezTo>
                  <a:cubicBezTo>
                    <a:pt x="5179" y="4974"/>
                    <a:pt x="5136" y="5010"/>
                    <a:pt x="5101" y="5048"/>
                  </a:cubicBezTo>
                  <a:cubicBezTo>
                    <a:pt x="5065" y="5086"/>
                    <a:pt x="5019" y="5131"/>
                    <a:pt x="4997" y="5148"/>
                  </a:cubicBezTo>
                  <a:cubicBezTo>
                    <a:pt x="4974" y="5166"/>
                    <a:pt x="4944" y="5204"/>
                    <a:pt x="4924" y="5240"/>
                  </a:cubicBezTo>
                  <a:cubicBezTo>
                    <a:pt x="4879" y="5322"/>
                    <a:pt x="4843" y="5366"/>
                    <a:pt x="4810" y="5380"/>
                  </a:cubicBezTo>
                  <a:cubicBezTo>
                    <a:pt x="4781" y="5391"/>
                    <a:pt x="4775" y="5402"/>
                    <a:pt x="4791" y="5412"/>
                  </a:cubicBezTo>
                  <a:cubicBezTo>
                    <a:pt x="4811" y="5424"/>
                    <a:pt x="4800" y="5434"/>
                    <a:pt x="4777" y="5426"/>
                  </a:cubicBezTo>
                  <a:cubicBezTo>
                    <a:pt x="4764" y="5421"/>
                    <a:pt x="4733" y="5417"/>
                    <a:pt x="4709" y="5417"/>
                  </a:cubicBezTo>
                  <a:cubicBezTo>
                    <a:pt x="4667" y="5417"/>
                    <a:pt x="4663" y="5419"/>
                    <a:pt x="4640" y="5455"/>
                  </a:cubicBezTo>
                  <a:cubicBezTo>
                    <a:pt x="4618" y="5489"/>
                    <a:pt x="4616" y="5495"/>
                    <a:pt x="4629" y="5502"/>
                  </a:cubicBezTo>
                  <a:cubicBezTo>
                    <a:pt x="4654" y="5516"/>
                    <a:pt x="4645" y="5530"/>
                    <a:pt x="4616" y="5523"/>
                  </a:cubicBezTo>
                  <a:cubicBezTo>
                    <a:pt x="4597" y="5519"/>
                    <a:pt x="4581" y="5522"/>
                    <a:pt x="4567" y="5532"/>
                  </a:cubicBezTo>
                  <a:cubicBezTo>
                    <a:pt x="4556" y="5540"/>
                    <a:pt x="4535" y="5546"/>
                    <a:pt x="4520" y="5546"/>
                  </a:cubicBezTo>
                  <a:cubicBezTo>
                    <a:pt x="4501" y="5546"/>
                    <a:pt x="4492" y="5552"/>
                    <a:pt x="4489" y="5565"/>
                  </a:cubicBezTo>
                  <a:cubicBezTo>
                    <a:pt x="4484" y="5584"/>
                    <a:pt x="4458" y="5591"/>
                    <a:pt x="4458" y="5573"/>
                  </a:cubicBezTo>
                  <a:cubicBezTo>
                    <a:pt x="4458" y="5566"/>
                    <a:pt x="4454" y="5566"/>
                    <a:pt x="4444" y="5574"/>
                  </a:cubicBezTo>
                  <a:cubicBezTo>
                    <a:pt x="4424" y="5590"/>
                    <a:pt x="4427" y="5601"/>
                    <a:pt x="4454" y="5611"/>
                  </a:cubicBezTo>
                  <a:cubicBezTo>
                    <a:pt x="4485" y="5623"/>
                    <a:pt x="4474" y="5639"/>
                    <a:pt x="4434" y="5639"/>
                  </a:cubicBezTo>
                  <a:cubicBezTo>
                    <a:pt x="4417" y="5639"/>
                    <a:pt x="4403" y="5641"/>
                    <a:pt x="4403" y="5645"/>
                  </a:cubicBezTo>
                  <a:cubicBezTo>
                    <a:pt x="4403" y="5648"/>
                    <a:pt x="4418" y="5664"/>
                    <a:pt x="4437" y="5681"/>
                  </a:cubicBezTo>
                  <a:cubicBezTo>
                    <a:pt x="4478" y="5716"/>
                    <a:pt x="4471" y="5735"/>
                    <a:pt x="4430" y="5704"/>
                  </a:cubicBezTo>
                  <a:cubicBezTo>
                    <a:pt x="4394" y="5678"/>
                    <a:pt x="4373" y="5683"/>
                    <a:pt x="4402" y="5712"/>
                  </a:cubicBezTo>
                  <a:cubicBezTo>
                    <a:pt x="4422" y="5731"/>
                    <a:pt x="4423" y="5742"/>
                    <a:pt x="4426" y="5853"/>
                  </a:cubicBezTo>
                  <a:cubicBezTo>
                    <a:pt x="4427" y="5926"/>
                    <a:pt x="4432" y="5977"/>
                    <a:pt x="4438" y="5983"/>
                  </a:cubicBezTo>
                  <a:cubicBezTo>
                    <a:pt x="4452" y="5996"/>
                    <a:pt x="4452" y="6085"/>
                    <a:pt x="4439" y="6098"/>
                  </a:cubicBezTo>
                  <a:cubicBezTo>
                    <a:pt x="4433" y="6104"/>
                    <a:pt x="4436" y="6112"/>
                    <a:pt x="4449" y="6124"/>
                  </a:cubicBezTo>
                  <a:cubicBezTo>
                    <a:pt x="4473" y="6146"/>
                    <a:pt x="4472" y="6155"/>
                    <a:pt x="4447" y="6182"/>
                  </a:cubicBezTo>
                  <a:cubicBezTo>
                    <a:pt x="4428" y="6202"/>
                    <a:pt x="4427" y="6205"/>
                    <a:pt x="4441" y="6213"/>
                  </a:cubicBezTo>
                  <a:cubicBezTo>
                    <a:pt x="4455" y="6221"/>
                    <a:pt x="4455" y="6226"/>
                    <a:pt x="4440" y="6286"/>
                  </a:cubicBezTo>
                  <a:cubicBezTo>
                    <a:pt x="4431" y="6321"/>
                    <a:pt x="4414" y="6364"/>
                    <a:pt x="4404" y="6381"/>
                  </a:cubicBezTo>
                  <a:cubicBezTo>
                    <a:pt x="4383" y="6415"/>
                    <a:pt x="4378" y="6466"/>
                    <a:pt x="4393" y="6476"/>
                  </a:cubicBezTo>
                  <a:cubicBezTo>
                    <a:pt x="4411" y="6487"/>
                    <a:pt x="4403" y="6508"/>
                    <a:pt x="4382" y="6506"/>
                  </a:cubicBezTo>
                  <a:cubicBezTo>
                    <a:pt x="4362" y="6504"/>
                    <a:pt x="4361" y="6508"/>
                    <a:pt x="4355" y="6577"/>
                  </a:cubicBezTo>
                  <a:cubicBezTo>
                    <a:pt x="4349" y="6660"/>
                    <a:pt x="4355" y="6765"/>
                    <a:pt x="4367" y="6772"/>
                  </a:cubicBezTo>
                  <a:cubicBezTo>
                    <a:pt x="4380" y="6781"/>
                    <a:pt x="4376" y="6859"/>
                    <a:pt x="4361" y="6891"/>
                  </a:cubicBezTo>
                  <a:cubicBezTo>
                    <a:pt x="4345" y="6924"/>
                    <a:pt x="4305" y="6952"/>
                    <a:pt x="4272" y="6952"/>
                  </a:cubicBezTo>
                  <a:cubicBezTo>
                    <a:pt x="4260" y="6952"/>
                    <a:pt x="4244" y="6956"/>
                    <a:pt x="4237" y="6961"/>
                  </a:cubicBezTo>
                  <a:cubicBezTo>
                    <a:pt x="4225" y="6968"/>
                    <a:pt x="4225" y="6972"/>
                    <a:pt x="4239" y="6987"/>
                  </a:cubicBezTo>
                  <a:cubicBezTo>
                    <a:pt x="4248" y="6996"/>
                    <a:pt x="4255" y="7009"/>
                    <a:pt x="4255" y="7015"/>
                  </a:cubicBezTo>
                  <a:cubicBezTo>
                    <a:pt x="4255" y="7029"/>
                    <a:pt x="4234" y="7029"/>
                    <a:pt x="4221" y="7016"/>
                  </a:cubicBezTo>
                  <a:cubicBezTo>
                    <a:pt x="4214" y="7010"/>
                    <a:pt x="4208" y="7011"/>
                    <a:pt x="4200" y="7020"/>
                  </a:cubicBezTo>
                  <a:cubicBezTo>
                    <a:pt x="4191" y="7031"/>
                    <a:pt x="4196" y="7037"/>
                    <a:pt x="4224" y="7055"/>
                  </a:cubicBezTo>
                  <a:cubicBezTo>
                    <a:pt x="4244" y="7067"/>
                    <a:pt x="4262" y="7078"/>
                    <a:pt x="4266" y="7080"/>
                  </a:cubicBezTo>
                  <a:cubicBezTo>
                    <a:pt x="4270" y="7082"/>
                    <a:pt x="4293" y="7066"/>
                    <a:pt x="4316" y="7045"/>
                  </a:cubicBezTo>
                  <a:cubicBezTo>
                    <a:pt x="4389" y="6981"/>
                    <a:pt x="4417" y="6983"/>
                    <a:pt x="4507" y="7056"/>
                  </a:cubicBezTo>
                  <a:cubicBezTo>
                    <a:pt x="4540" y="7083"/>
                    <a:pt x="4578" y="7113"/>
                    <a:pt x="4592" y="7123"/>
                  </a:cubicBezTo>
                  <a:cubicBezTo>
                    <a:pt x="4607" y="7135"/>
                    <a:pt x="4623" y="7161"/>
                    <a:pt x="4634" y="7192"/>
                  </a:cubicBezTo>
                  <a:cubicBezTo>
                    <a:pt x="4646" y="7231"/>
                    <a:pt x="4660" y="7251"/>
                    <a:pt x="4689" y="7273"/>
                  </a:cubicBezTo>
                  <a:cubicBezTo>
                    <a:pt x="4710" y="7290"/>
                    <a:pt x="4738" y="7303"/>
                    <a:pt x="4750" y="7303"/>
                  </a:cubicBezTo>
                  <a:cubicBezTo>
                    <a:pt x="4771" y="7303"/>
                    <a:pt x="4773" y="7307"/>
                    <a:pt x="4773" y="7352"/>
                  </a:cubicBezTo>
                  <a:cubicBezTo>
                    <a:pt x="4773" y="7382"/>
                    <a:pt x="4779" y="7415"/>
                    <a:pt x="4790" y="7435"/>
                  </a:cubicBezTo>
                  <a:cubicBezTo>
                    <a:pt x="4813" y="7481"/>
                    <a:pt x="4892" y="7572"/>
                    <a:pt x="4908" y="7572"/>
                  </a:cubicBezTo>
                  <a:cubicBezTo>
                    <a:pt x="4917" y="7572"/>
                    <a:pt x="4919" y="7576"/>
                    <a:pt x="4915" y="7583"/>
                  </a:cubicBezTo>
                  <a:cubicBezTo>
                    <a:pt x="4911" y="7590"/>
                    <a:pt x="4904" y="7632"/>
                    <a:pt x="4900" y="7678"/>
                  </a:cubicBezTo>
                  <a:cubicBezTo>
                    <a:pt x="4890" y="7804"/>
                    <a:pt x="4883" y="7849"/>
                    <a:pt x="4873" y="7849"/>
                  </a:cubicBezTo>
                  <a:cubicBezTo>
                    <a:pt x="4869" y="7849"/>
                    <a:pt x="4861" y="7859"/>
                    <a:pt x="4856" y="7872"/>
                  </a:cubicBezTo>
                  <a:cubicBezTo>
                    <a:pt x="4845" y="7902"/>
                    <a:pt x="4736" y="7965"/>
                    <a:pt x="4666" y="7982"/>
                  </a:cubicBezTo>
                  <a:cubicBezTo>
                    <a:pt x="4591" y="8000"/>
                    <a:pt x="4519" y="8005"/>
                    <a:pt x="4460" y="7997"/>
                  </a:cubicBezTo>
                  <a:close/>
                  <a:moveTo>
                    <a:pt x="4694" y="7920"/>
                  </a:moveTo>
                  <a:cubicBezTo>
                    <a:pt x="4781" y="7879"/>
                    <a:pt x="4826" y="7839"/>
                    <a:pt x="4834" y="7795"/>
                  </a:cubicBezTo>
                  <a:cubicBezTo>
                    <a:pt x="4837" y="7777"/>
                    <a:pt x="4846" y="7750"/>
                    <a:pt x="4852" y="7736"/>
                  </a:cubicBezTo>
                  <a:cubicBezTo>
                    <a:pt x="4884" y="7673"/>
                    <a:pt x="4862" y="7601"/>
                    <a:pt x="4780" y="7508"/>
                  </a:cubicBezTo>
                  <a:cubicBezTo>
                    <a:pt x="4722" y="7441"/>
                    <a:pt x="4703" y="7405"/>
                    <a:pt x="4726" y="7405"/>
                  </a:cubicBezTo>
                  <a:cubicBezTo>
                    <a:pt x="4748" y="7405"/>
                    <a:pt x="4732" y="7378"/>
                    <a:pt x="4679" y="7326"/>
                  </a:cubicBezTo>
                  <a:cubicBezTo>
                    <a:pt x="4648" y="7296"/>
                    <a:pt x="4610" y="7248"/>
                    <a:pt x="4594" y="7220"/>
                  </a:cubicBezTo>
                  <a:cubicBezTo>
                    <a:pt x="4544" y="7132"/>
                    <a:pt x="4432" y="7035"/>
                    <a:pt x="4396" y="7049"/>
                  </a:cubicBezTo>
                  <a:cubicBezTo>
                    <a:pt x="4384" y="7053"/>
                    <a:pt x="4384" y="7057"/>
                    <a:pt x="4402" y="7076"/>
                  </a:cubicBezTo>
                  <a:cubicBezTo>
                    <a:pt x="4429" y="7105"/>
                    <a:pt x="4440" y="7148"/>
                    <a:pt x="4429" y="7187"/>
                  </a:cubicBezTo>
                  <a:cubicBezTo>
                    <a:pt x="4424" y="7205"/>
                    <a:pt x="4417" y="7222"/>
                    <a:pt x="4412" y="7225"/>
                  </a:cubicBezTo>
                  <a:cubicBezTo>
                    <a:pt x="4408" y="7227"/>
                    <a:pt x="4402" y="7247"/>
                    <a:pt x="4398" y="7269"/>
                  </a:cubicBezTo>
                  <a:cubicBezTo>
                    <a:pt x="4395" y="7290"/>
                    <a:pt x="4384" y="7333"/>
                    <a:pt x="4373" y="7364"/>
                  </a:cubicBezTo>
                  <a:cubicBezTo>
                    <a:pt x="4357" y="7411"/>
                    <a:pt x="4355" y="7433"/>
                    <a:pt x="4360" y="7516"/>
                  </a:cubicBezTo>
                  <a:cubicBezTo>
                    <a:pt x="4363" y="7570"/>
                    <a:pt x="4371" y="7630"/>
                    <a:pt x="4376" y="7650"/>
                  </a:cubicBezTo>
                  <a:cubicBezTo>
                    <a:pt x="4381" y="7671"/>
                    <a:pt x="4388" y="7699"/>
                    <a:pt x="4391" y="7713"/>
                  </a:cubicBezTo>
                  <a:cubicBezTo>
                    <a:pt x="4396" y="7743"/>
                    <a:pt x="4396" y="7743"/>
                    <a:pt x="4427" y="7723"/>
                  </a:cubicBezTo>
                  <a:cubicBezTo>
                    <a:pt x="4450" y="7708"/>
                    <a:pt x="4451" y="7708"/>
                    <a:pt x="4493" y="7751"/>
                  </a:cubicBezTo>
                  <a:lnTo>
                    <a:pt x="4537" y="7794"/>
                  </a:lnTo>
                  <a:lnTo>
                    <a:pt x="4503" y="7827"/>
                  </a:lnTo>
                  <a:cubicBezTo>
                    <a:pt x="4485" y="7845"/>
                    <a:pt x="4456" y="7863"/>
                    <a:pt x="4439" y="7867"/>
                  </a:cubicBezTo>
                  <a:lnTo>
                    <a:pt x="4409" y="7873"/>
                  </a:lnTo>
                  <a:lnTo>
                    <a:pt x="4436" y="7903"/>
                  </a:lnTo>
                  <a:cubicBezTo>
                    <a:pt x="4494" y="7968"/>
                    <a:pt x="4581" y="7974"/>
                    <a:pt x="4694" y="7920"/>
                  </a:cubicBezTo>
                  <a:close/>
                  <a:moveTo>
                    <a:pt x="3833" y="7432"/>
                  </a:moveTo>
                  <a:cubicBezTo>
                    <a:pt x="3861" y="7410"/>
                    <a:pt x="3894" y="7350"/>
                    <a:pt x="3894" y="7322"/>
                  </a:cubicBezTo>
                  <a:cubicBezTo>
                    <a:pt x="3894" y="7261"/>
                    <a:pt x="3957" y="7210"/>
                    <a:pt x="4058" y="7187"/>
                  </a:cubicBezTo>
                  <a:cubicBezTo>
                    <a:pt x="4127" y="7172"/>
                    <a:pt x="4135" y="7166"/>
                    <a:pt x="4112" y="7147"/>
                  </a:cubicBezTo>
                  <a:cubicBezTo>
                    <a:pt x="4082" y="7122"/>
                    <a:pt x="4086" y="7100"/>
                    <a:pt x="4126" y="7047"/>
                  </a:cubicBezTo>
                  <a:cubicBezTo>
                    <a:pt x="4148" y="7018"/>
                    <a:pt x="4168" y="6980"/>
                    <a:pt x="4171" y="6962"/>
                  </a:cubicBezTo>
                  <a:cubicBezTo>
                    <a:pt x="4175" y="6936"/>
                    <a:pt x="4184" y="6925"/>
                    <a:pt x="4213" y="6908"/>
                  </a:cubicBezTo>
                  <a:cubicBezTo>
                    <a:pt x="4233" y="6897"/>
                    <a:pt x="4265" y="6887"/>
                    <a:pt x="4284" y="6887"/>
                  </a:cubicBezTo>
                  <a:lnTo>
                    <a:pt x="4318" y="6887"/>
                  </a:lnTo>
                  <a:lnTo>
                    <a:pt x="4321" y="6644"/>
                  </a:lnTo>
                  <a:lnTo>
                    <a:pt x="4324" y="6401"/>
                  </a:lnTo>
                  <a:lnTo>
                    <a:pt x="4349" y="6370"/>
                  </a:lnTo>
                  <a:cubicBezTo>
                    <a:pt x="4363" y="6354"/>
                    <a:pt x="4375" y="6331"/>
                    <a:pt x="4375" y="6319"/>
                  </a:cubicBezTo>
                  <a:cubicBezTo>
                    <a:pt x="4375" y="6307"/>
                    <a:pt x="4381" y="6292"/>
                    <a:pt x="4389" y="6286"/>
                  </a:cubicBezTo>
                  <a:cubicBezTo>
                    <a:pt x="4409" y="6269"/>
                    <a:pt x="4406" y="6240"/>
                    <a:pt x="4385" y="6240"/>
                  </a:cubicBezTo>
                  <a:cubicBezTo>
                    <a:pt x="4375" y="6240"/>
                    <a:pt x="4347" y="6221"/>
                    <a:pt x="4323" y="6199"/>
                  </a:cubicBezTo>
                  <a:lnTo>
                    <a:pt x="4278" y="6158"/>
                  </a:lnTo>
                  <a:lnTo>
                    <a:pt x="4310" y="6125"/>
                  </a:lnTo>
                  <a:cubicBezTo>
                    <a:pt x="4327" y="6107"/>
                    <a:pt x="4355" y="6087"/>
                    <a:pt x="4372" y="6081"/>
                  </a:cubicBezTo>
                  <a:cubicBezTo>
                    <a:pt x="4405" y="6069"/>
                    <a:pt x="4412" y="6043"/>
                    <a:pt x="4393" y="6007"/>
                  </a:cubicBezTo>
                  <a:cubicBezTo>
                    <a:pt x="4387" y="5997"/>
                    <a:pt x="4377" y="5932"/>
                    <a:pt x="4370" y="5863"/>
                  </a:cubicBezTo>
                  <a:cubicBezTo>
                    <a:pt x="4361" y="5786"/>
                    <a:pt x="4351" y="5728"/>
                    <a:pt x="4342" y="5715"/>
                  </a:cubicBezTo>
                  <a:cubicBezTo>
                    <a:pt x="4329" y="5695"/>
                    <a:pt x="4330" y="5691"/>
                    <a:pt x="4351" y="5655"/>
                  </a:cubicBezTo>
                  <a:cubicBezTo>
                    <a:pt x="4363" y="5633"/>
                    <a:pt x="4376" y="5600"/>
                    <a:pt x="4380" y="5581"/>
                  </a:cubicBezTo>
                  <a:cubicBezTo>
                    <a:pt x="4383" y="5563"/>
                    <a:pt x="4393" y="5541"/>
                    <a:pt x="4401" y="5534"/>
                  </a:cubicBezTo>
                  <a:cubicBezTo>
                    <a:pt x="4433" y="5505"/>
                    <a:pt x="4508" y="5472"/>
                    <a:pt x="4542" y="5472"/>
                  </a:cubicBezTo>
                  <a:cubicBezTo>
                    <a:pt x="4574" y="5472"/>
                    <a:pt x="4579" y="5469"/>
                    <a:pt x="4605" y="5423"/>
                  </a:cubicBezTo>
                  <a:cubicBezTo>
                    <a:pt x="4635" y="5368"/>
                    <a:pt x="4675" y="5343"/>
                    <a:pt x="4728" y="5342"/>
                  </a:cubicBezTo>
                  <a:cubicBezTo>
                    <a:pt x="4799" y="5342"/>
                    <a:pt x="4865" y="5291"/>
                    <a:pt x="4884" y="5222"/>
                  </a:cubicBezTo>
                  <a:cubicBezTo>
                    <a:pt x="4899" y="5166"/>
                    <a:pt x="4963" y="5095"/>
                    <a:pt x="5012" y="5079"/>
                  </a:cubicBezTo>
                  <a:cubicBezTo>
                    <a:pt x="5024" y="5076"/>
                    <a:pt x="5050" y="5047"/>
                    <a:pt x="5073" y="5011"/>
                  </a:cubicBezTo>
                  <a:cubicBezTo>
                    <a:pt x="5117" y="4943"/>
                    <a:pt x="5135" y="4925"/>
                    <a:pt x="5203" y="4880"/>
                  </a:cubicBezTo>
                  <a:cubicBezTo>
                    <a:pt x="5257" y="4844"/>
                    <a:pt x="5355" y="4751"/>
                    <a:pt x="5355" y="4736"/>
                  </a:cubicBezTo>
                  <a:cubicBezTo>
                    <a:pt x="5355" y="4729"/>
                    <a:pt x="5378" y="4694"/>
                    <a:pt x="5406" y="4657"/>
                  </a:cubicBezTo>
                  <a:lnTo>
                    <a:pt x="5457" y="4590"/>
                  </a:lnTo>
                  <a:lnTo>
                    <a:pt x="5424" y="4579"/>
                  </a:lnTo>
                  <a:cubicBezTo>
                    <a:pt x="5406" y="4573"/>
                    <a:pt x="5384" y="4562"/>
                    <a:pt x="5376" y="4554"/>
                  </a:cubicBezTo>
                  <a:cubicBezTo>
                    <a:pt x="5367" y="4547"/>
                    <a:pt x="5331" y="4516"/>
                    <a:pt x="5295" y="4485"/>
                  </a:cubicBezTo>
                  <a:cubicBezTo>
                    <a:pt x="5222" y="4421"/>
                    <a:pt x="5183" y="4399"/>
                    <a:pt x="5145" y="4399"/>
                  </a:cubicBezTo>
                  <a:cubicBezTo>
                    <a:pt x="5131" y="4399"/>
                    <a:pt x="5111" y="4394"/>
                    <a:pt x="5101" y="4387"/>
                  </a:cubicBezTo>
                  <a:cubicBezTo>
                    <a:pt x="5091" y="4380"/>
                    <a:pt x="5066" y="4371"/>
                    <a:pt x="5045" y="4368"/>
                  </a:cubicBezTo>
                  <a:cubicBezTo>
                    <a:pt x="5025" y="4364"/>
                    <a:pt x="4997" y="4357"/>
                    <a:pt x="4983" y="4351"/>
                  </a:cubicBezTo>
                  <a:cubicBezTo>
                    <a:pt x="4962" y="4343"/>
                    <a:pt x="4954" y="4344"/>
                    <a:pt x="4941" y="4356"/>
                  </a:cubicBezTo>
                  <a:cubicBezTo>
                    <a:pt x="4910" y="4384"/>
                    <a:pt x="4857" y="4399"/>
                    <a:pt x="4791" y="4399"/>
                  </a:cubicBezTo>
                  <a:lnTo>
                    <a:pt x="4726" y="4399"/>
                  </a:lnTo>
                  <a:lnTo>
                    <a:pt x="4726" y="4479"/>
                  </a:lnTo>
                  <a:lnTo>
                    <a:pt x="4726" y="4558"/>
                  </a:lnTo>
                  <a:lnTo>
                    <a:pt x="4632" y="4553"/>
                  </a:lnTo>
                  <a:cubicBezTo>
                    <a:pt x="4354" y="4537"/>
                    <a:pt x="4326" y="4534"/>
                    <a:pt x="4316" y="4516"/>
                  </a:cubicBezTo>
                  <a:cubicBezTo>
                    <a:pt x="4310" y="4506"/>
                    <a:pt x="4297" y="4487"/>
                    <a:pt x="4286" y="4474"/>
                  </a:cubicBezTo>
                  <a:lnTo>
                    <a:pt x="4266" y="4450"/>
                  </a:lnTo>
                  <a:lnTo>
                    <a:pt x="4090" y="4450"/>
                  </a:lnTo>
                  <a:lnTo>
                    <a:pt x="3914" y="4450"/>
                  </a:lnTo>
                  <a:lnTo>
                    <a:pt x="3874" y="4480"/>
                  </a:lnTo>
                  <a:cubicBezTo>
                    <a:pt x="3852" y="4497"/>
                    <a:pt x="3816" y="4519"/>
                    <a:pt x="3795" y="4529"/>
                  </a:cubicBezTo>
                  <a:cubicBezTo>
                    <a:pt x="3748" y="4552"/>
                    <a:pt x="3708" y="4598"/>
                    <a:pt x="3670" y="4675"/>
                  </a:cubicBezTo>
                  <a:cubicBezTo>
                    <a:pt x="3642" y="4731"/>
                    <a:pt x="3642" y="4734"/>
                    <a:pt x="3655" y="4763"/>
                  </a:cubicBezTo>
                  <a:cubicBezTo>
                    <a:pt x="3663" y="4779"/>
                    <a:pt x="3696" y="4828"/>
                    <a:pt x="3729" y="4871"/>
                  </a:cubicBezTo>
                  <a:lnTo>
                    <a:pt x="3788" y="4949"/>
                  </a:lnTo>
                  <a:lnTo>
                    <a:pt x="3791" y="5077"/>
                  </a:lnTo>
                  <a:cubicBezTo>
                    <a:pt x="3793" y="5159"/>
                    <a:pt x="3790" y="5216"/>
                    <a:pt x="3783" y="5234"/>
                  </a:cubicBezTo>
                  <a:cubicBezTo>
                    <a:pt x="3777" y="5251"/>
                    <a:pt x="3769" y="5333"/>
                    <a:pt x="3765" y="5417"/>
                  </a:cubicBezTo>
                  <a:cubicBezTo>
                    <a:pt x="3761" y="5502"/>
                    <a:pt x="3754" y="5578"/>
                    <a:pt x="3748" y="5589"/>
                  </a:cubicBezTo>
                  <a:cubicBezTo>
                    <a:pt x="3742" y="5601"/>
                    <a:pt x="3737" y="5617"/>
                    <a:pt x="3737" y="5626"/>
                  </a:cubicBezTo>
                  <a:cubicBezTo>
                    <a:pt x="3736" y="5641"/>
                    <a:pt x="3713" y="5683"/>
                    <a:pt x="3667" y="5747"/>
                  </a:cubicBezTo>
                  <a:cubicBezTo>
                    <a:pt x="3642" y="5783"/>
                    <a:pt x="3592" y="5789"/>
                    <a:pt x="3409" y="5779"/>
                  </a:cubicBezTo>
                  <a:lnTo>
                    <a:pt x="3242" y="5769"/>
                  </a:lnTo>
                  <a:lnTo>
                    <a:pt x="3131" y="5714"/>
                  </a:lnTo>
                  <a:cubicBezTo>
                    <a:pt x="3007" y="5652"/>
                    <a:pt x="2955" y="5614"/>
                    <a:pt x="2938" y="5571"/>
                  </a:cubicBezTo>
                  <a:lnTo>
                    <a:pt x="2927" y="5543"/>
                  </a:lnTo>
                  <a:lnTo>
                    <a:pt x="2895" y="5571"/>
                  </a:lnTo>
                  <a:lnTo>
                    <a:pt x="2863" y="5600"/>
                  </a:lnTo>
                  <a:lnTo>
                    <a:pt x="2888" y="5671"/>
                  </a:lnTo>
                  <a:cubicBezTo>
                    <a:pt x="2906" y="5720"/>
                    <a:pt x="2927" y="5759"/>
                    <a:pt x="2956" y="5792"/>
                  </a:cubicBezTo>
                  <a:cubicBezTo>
                    <a:pt x="3009" y="5854"/>
                    <a:pt x="3024" y="5885"/>
                    <a:pt x="3025" y="5925"/>
                  </a:cubicBezTo>
                  <a:cubicBezTo>
                    <a:pt x="3025" y="5943"/>
                    <a:pt x="3036" y="5981"/>
                    <a:pt x="3049" y="6009"/>
                  </a:cubicBezTo>
                  <a:cubicBezTo>
                    <a:pt x="3068" y="6048"/>
                    <a:pt x="3074" y="6080"/>
                    <a:pt x="3079" y="6153"/>
                  </a:cubicBezTo>
                  <a:cubicBezTo>
                    <a:pt x="3085" y="6237"/>
                    <a:pt x="3089" y="6251"/>
                    <a:pt x="3115" y="6292"/>
                  </a:cubicBezTo>
                  <a:cubicBezTo>
                    <a:pt x="3131" y="6318"/>
                    <a:pt x="3145" y="6347"/>
                    <a:pt x="3145" y="6358"/>
                  </a:cubicBezTo>
                  <a:cubicBezTo>
                    <a:pt x="3145" y="6369"/>
                    <a:pt x="3149" y="6380"/>
                    <a:pt x="3154" y="6383"/>
                  </a:cubicBezTo>
                  <a:cubicBezTo>
                    <a:pt x="3159" y="6386"/>
                    <a:pt x="3163" y="6399"/>
                    <a:pt x="3163" y="6411"/>
                  </a:cubicBezTo>
                  <a:cubicBezTo>
                    <a:pt x="3163" y="6439"/>
                    <a:pt x="3207" y="6505"/>
                    <a:pt x="3271" y="6576"/>
                  </a:cubicBezTo>
                  <a:cubicBezTo>
                    <a:pt x="3316" y="6625"/>
                    <a:pt x="3389" y="6756"/>
                    <a:pt x="3408" y="6823"/>
                  </a:cubicBezTo>
                  <a:cubicBezTo>
                    <a:pt x="3412" y="6835"/>
                    <a:pt x="3426" y="6877"/>
                    <a:pt x="3440" y="6915"/>
                  </a:cubicBezTo>
                  <a:cubicBezTo>
                    <a:pt x="3455" y="6953"/>
                    <a:pt x="3469" y="7013"/>
                    <a:pt x="3472" y="7049"/>
                  </a:cubicBezTo>
                  <a:cubicBezTo>
                    <a:pt x="3476" y="7086"/>
                    <a:pt x="3488" y="7135"/>
                    <a:pt x="3501" y="7164"/>
                  </a:cubicBezTo>
                  <a:cubicBezTo>
                    <a:pt x="3514" y="7191"/>
                    <a:pt x="3524" y="7221"/>
                    <a:pt x="3524" y="7231"/>
                  </a:cubicBezTo>
                  <a:cubicBezTo>
                    <a:pt x="3524" y="7252"/>
                    <a:pt x="3604" y="7340"/>
                    <a:pt x="3684" y="7407"/>
                  </a:cubicBezTo>
                  <a:cubicBezTo>
                    <a:pt x="3746" y="7458"/>
                    <a:pt x="3790" y="7466"/>
                    <a:pt x="3833" y="7432"/>
                  </a:cubicBezTo>
                  <a:close/>
                  <a:moveTo>
                    <a:pt x="4293" y="7209"/>
                  </a:moveTo>
                  <a:cubicBezTo>
                    <a:pt x="4299" y="7197"/>
                    <a:pt x="4305" y="7187"/>
                    <a:pt x="4306" y="7185"/>
                  </a:cubicBezTo>
                  <a:cubicBezTo>
                    <a:pt x="4307" y="7183"/>
                    <a:pt x="4321" y="7188"/>
                    <a:pt x="4337" y="7196"/>
                  </a:cubicBezTo>
                  <a:cubicBezTo>
                    <a:pt x="4354" y="7205"/>
                    <a:pt x="4367" y="7207"/>
                    <a:pt x="4370" y="7202"/>
                  </a:cubicBezTo>
                  <a:cubicBezTo>
                    <a:pt x="4373" y="7197"/>
                    <a:pt x="4370" y="7192"/>
                    <a:pt x="4362" y="7192"/>
                  </a:cubicBezTo>
                  <a:cubicBezTo>
                    <a:pt x="4346" y="7192"/>
                    <a:pt x="4342" y="7160"/>
                    <a:pt x="4357" y="7151"/>
                  </a:cubicBezTo>
                  <a:cubicBezTo>
                    <a:pt x="4376" y="7138"/>
                    <a:pt x="4353" y="7128"/>
                    <a:pt x="4311" y="7130"/>
                  </a:cubicBezTo>
                  <a:cubicBezTo>
                    <a:pt x="4272" y="7131"/>
                    <a:pt x="4262" y="7128"/>
                    <a:pt x="4232" y="7102"/>
                  </a:cubicBezTo>
                  <a:cubicBezTo>
                    <a:pt x="4214" y="7086"/>
                    <a:pt x="4192" y="7072"/>
                    <a:pt x="4183" y="7072"/>
                  </a:cubicBezTo>
                  <a:cubicBezTo>
                    <a:pt x="4171" y="7072"/>
                    <a:pt x="4170" y="7075"/>
                    <a:pt x="4179" y="7083"/>
                  </a:cubicBezTo>
                  <a:cubicBezTo>
                    <a:pt x="4197" y="7101"/>
                    <a:pt x="4192" y="7106"/>
                    <a:pt x="4160" y="7103"/>
                  </a:cubicBezTo>
                  <a:cubicBezTo>
                    <a:pt x="4135" y="7101"/>
                    <a:pt x="4140" y="7105"/>
                    <a:pt x="4190" y="7129"/>
                  </a:cubicBezTo>
                  <a:cubicBezTo>
                    <a:pt x="4257" y="7161"/>
                    <a:pt x="4264" y="7168"/>
                    <a:pt x="4264" y="7204"/>
                  </a:cubicBezTo>
                  <a:cubicBezTo>
                    <a:pt x="4264" y="7235"/>
                    <a:pt x="4278" y="7237"/>
                    <a:pt x="4293" y="7209"/>
                  </a:cubicBezTo>
                  <a:close/>
                  <a:moveTo>
                    <a:pt x="7608" y="4443"/>
                  </a:moveTo>
                  <a:cubicBezTo>
                    <a:pt x="7615" y="4416"/>
                    <a:pt x="7597" y="4369"/>
                    <a:pt x="7582" y="4374"/>
                  </a:cubicBezTo>
                  <a:cubicBezTo>
                    <a:pt x="7565" y="4379"/>
                    <a:pt x="7563" y="4406"/>
                    <a:pt x="7575" y="4437"/>
                  </a:cubicBezTo>
                  <a:cubicBezTo>
                    <a:pt x="7589" y="4469"/>
                    <a:pt x="7601" y="4471"/>
                    <a:pt x="7608" y="4443"/>
                  </a:cubicBezTo>
                  <a:close/>
                  <a:moveTo>
                    <a:pt x="7377" y="4226"/>
                  </a:moveTo>
                  <a:cubicBezTo>
                    <a:pt x="7358" y="4191"/>
                    <a:pt x="7309" y="4136"/>
                    <a:pt x="7302" y="4142"/>
                  </a:cubicBezTo>
                  <a:cubicBezTo>
                    <a:pt x="7300" y="4145"/>
                    <a:pt x="7317" y="4177"/>
                    <a:pt x="7341" y="4214"/>
                  </a:cubicBezTo>
                  <a:cubicBezTo>
                    <a:pt x="7367" y="4252"/>
                    <a:pt x="7387" y="4274"/>
                    <a:pt x="7388" y="4266"/>
                  </a:cubicBezTo>
                  <a:cubicBezTo>
                    <a:pt x="7390" y="4259"/>
                    <a:pt x="7385" y="4241"/>
                    <a:pt x="7377" y="4226"/>
                  </a:cubicBezTo>
                  <a:close/>
                  <a:moveTo>
                    <a:pt x="2371" y="4150"/>
                  </a:moveTo>
                  <a:cubicBezTo>
                    <a:pt x="2443" y="4107"/>
                    <a:pt x="2455" y="4096"/>
                    <a:pt x="2476" y="4052"/>
                  </a:cubicBezTo>
                  <a:lnTo>
                    <a:pt x="2500" y="4003"/>
                  </a:lnTo>
                  <a:lnTo>
                    <a:pt x="2476" y="3974"/>
                  </a:lnTo>
                  <a:lnTo>
                    <a:pt x="2451" y="3944"/>
                  </a:lnTo>
                  <a:lnTo>
                    <a:pt x="2472" y="3916"/>
                  </a:lnTo>
                  <a:cubicBezTo>
                    <a:pt x="2483" y="3901"/>
                    <a:pt x="2496" y="3883"/>
                    <a:pt x="2501" y="3877"/>
                  </a:cubicBezTo>
                  <a:cubicBezTo>
                    <a:pt x="2512" y="3861"/>
                    <a:pt x="2474" y="3811"/>
                    <a:pt x="2440" y="3797"/>
                  </a:cubicBezTo>
                  <a:cubicBezTo>
                    <a:pt x="2425" y="3791"/>
                    <a:pt x="2407" y="3780"/>
                    <a:pt x="2399" y="3773"/>
                  </a:cubicBezTo>
                  <a:cubicBezTo>
                    <a:pt x="2381" y="3754"/>
                    <a:pt x="2383" y="3697"/>
                    <a:pt x="2405" y="3662"/>
                  </a:cubicBezTo>
                  <a:cubicBezTo>
                    <a:pt x="2421" y="3634"/>
                    <a:pt x="2422" y="3629"/>
                    <a:pt x="2410" y="3601"/>
                  </a:cubicBezTo>
                  <a:cubicBezTo>
                    <a:pt x="2402" y="3585"/>
                    <a:pt x="2392" y="3555"/>
                    <a:pt x="2387" y="3534"/>
                  </a:cubicBezTo>
                  <a:cubicBezTo>
                    <a:pt x="2382" y="3513"/>
                    <a:pt x="2360" y="3475"/>
                    <a:pt x="2338" y="3449"/>
                  </a:cubicBezTo>
                  <a:cubicBezTo>
                    <a:pt x="2302" y="3406"/>
                    <a:pt x="2259" y="3344"/>
                    <a:pt x="2233" y="3298"/>
                  </a:cubicBezTo>
                  <a:cubicBezTo>
                    <a:pt x="2227" y="3288"/>
                    <a:pt x="2216" y="3273"/>
                    <a:pt x="2208" y="3264"/>
                  </a:cubicBezTo>
                  <a:cubicBezTo>
                    <a:pt x="2200" y="3255"/>
                    <a:pt x="2181" y="3221"/>
                    <a:pt x="2166" y="3188"/>
                  </a:cubicBezTo>
                  <a:cubicBezTo>
                    <a:pt x="2150" y="3154"/>
                    <a:pt x="2124" y="3111"/>
                    <a:pt x="2107" y="3092"/>
                  </a:cubicBezTo>
                  <a:lnTo>
                    <a:pt x="2076" y="3056"/>
                  </a:lnTo>
                  <a:lnTo>
                    <a:pt x="2077" y="2907"/>
                  </a:lnTo>
                  <a:cubicBezTo>
                    <a:pt x="2077" y="2774"/>
                    <a:pt x="2079" y="2752"/>
                    <a:pt x="2098" y="2709"/>
                  </a:cubicBezTo>
                  <a:cubicBezTo>
                    <a:pt x="2120" y="2654"/>
                    <a:pt x="2124" y="2605"/>
                    <a:pt x="2107" y="2588"/>
                  </a:cubicBezTo>
                  <a:cubicBezTo>
                    <a:pt x="2099" y="2580"/>
                    <a:pt x="2095" y="2543"/>
                    <a:pt x="2095" y="2474"/>
                  </a:cubicBezTo>
                  <a:cubicBezTo>
                    <a:pt x="2095" y="2378"/>
                    <a:pt x="2096" y="2371"/>
                    <a:pt x="2117" y="2354"/>
                  </a:cubicBezTo>
                  <a:cubicBezTo>
                    <a:pt x="2146" y="2331"/>
                    <a:pt x="2147" y="2331"/>
                    <a:pt x="2192" y="2369"/>
                  </a:cubicBezTo>
                  <a:cubicBezTo>
                    <a:pt x="2213" y="2387"/>
                    <a:pt x="2235" y="2401"/>
                    <a:pt x="2240" y="2401"/>
                  </a:cubicBezTo>
                  <a:cubicBezTo>
                    <a:pt x="2245" y="2401"/>
                    <a:pt x="2260" y="2410"/>
                    <a:pt x="2273" y="2420"/>
                  </a:cubicBezTo>
                  <a:cubicBezTo>
                    <a:pt x="2315" y="2453"/>
                    <a:pt x="2347" y="2431"/>
                    <a:pt x="2547" y="2235"/>
                  </a:cubicBezTo>
                  <a:cubicBezTo>
                    <a:pt x="2706" y="2079"/>
                    <a:pt x="2716" y="2062"/>
                    <a:pt x="2735" y="1899"/>
                  </a:cubicBezTo>
                  <a:cubicBezTo>
                    <a:pt x="2742" y="1832"/>
                    <a:pt x="2752" y="1773"/>
                    <a:pt x="2756" y="1768"/>
                  </a:cubicBezTo>
                  <a:cubicBezTo>
                    <a:pt x="2760" y="1763"/>
                    <a:pt x="2766" y="1745"/>
                    <a:pt x="2770" y="1729"/>
                  </a:cubicBezTo>
                  <a:cubicBezTo>
                    <a:pt x="2773" y="1713"/>
                    <a:pt x="2788" y="1684"/>
                    <a:pt x="2803" y="1665"/>
                  </a:cubicBezTo>
                  <a:cubicBezTo>
                    <a:pt x="2836" y="1624"/>
                    <a:pt x="2837" y="1618"/>
                    <a:pt x="2843" y="1499"/>
                  </a:cubicBezTo>
                  <a:cubicBezTo>
                    <a:pt x="2850" y="1341"/>
                    <a:pt x="2878" y="1318"/>
                    <a:pt x="2998" y="1375"/>
                  </a:cubicBezTo>
                  <a:cubicBezTo>
                    <a:pt x="3062" y="1405"/>
                    <a:pt x="3080" y="1408"/>
                    <a:pt x="3096" y="1392"/>
                  </a:cubicBezTo>
                  <a:cubicBezTo>
                    <a:pt x="3102" y="1386"/>
                    <a:pt x="3126" y="1378"/>
                    <a:pt x="3150" y="1374"/>
                  </a:cubicBezTo>
                  <a:cubicBezTo>
                    <a:pt x="3174" y="1369"/>
                    <a:pt x="3208" y="1355"/>
                    <a:pt x="3225" y="1342"/>
                  </a:cubicBezTo>
                  <a:cubicBezTo>
                    <a:pt x="3268" y="1309"/>
                    <a:pt x="3307" y="1295"/>
                    <a:pt x="3376" y="1287"/>
                  </a:cubicBezTo>
                  <a:cubicBezTo>
                    <a:pt x="3449" y="1279"/>
                    <a:pt x="3480" y="1267"/>
                    <a:pt x="3532" y="1223"/>
                  </a:cubicBezTo>
                  <a:lnTo>
                    <a:pt x="3572" y="1190"/>
                  </a:lnTo>
                  <a:lnTo>
                    <a:pt x="3700" y="1190"/>
                  </a:lnTo>
                  <a:cubicBezTo>
                    <a:pt x="3770" y="1190"/>
                    <a:pt x="3860" y="1185"/>
                    <a:pt x="3899" y="1180"/>
                  </a:cubicBezTo>
                  <a:cubicBezTo>
                    <a:pt x="3970" y="1170"/>
                    <a:pt x="3970" y="1170"/>
                    <a:pt x="3996" y="1195"/>
                  </a:cubicBezTo>
                  <a:cubicBezTo>
                    <a:pt x="4026" y="1224"/>
                    <a:pt x="4041" y="1218"/>
                    <a:pt x="4060" y="1171"/>
                  </a:cubicBezTo>
                  <a:cubicBezTo>
                    <a:pt x="4070" y="1147"/>
                    <a:pt x="4069" y="1141"/>
                    <a:pt x="4042" y="1102"/>
                  </a:cubicBezTo>
                  <a:cubicBezTo>
                    <a:pt x="4025" y="1078"/>
                    <a:pt x="4006" y="1060"/>
                    <a:pt x="3996" y="1060"/>
                  </a:cubicBezTo>
                  <a:cubicBezTo>
                    <a:pt x="3986" y="1060"/>
                    <a:pt x="3972" y="1053"/>
                    <a:pt x="3963" y="1045"/>
                  </a:cubicBezTo>
                  <a:cubicBezTo>
                    <a:pt x="3949" y="1031"/>
                    <a:pt x="3948" y="1017"/>
                    <a:pt x="3954" y="937"/>
                  </a:cubicBezTo>
                  <a:cubicBezTo>
                    <a:pt x="3957" y="886"/>
                    <a:pt x="3963" y="839"/>
                    <a:pt x="3965" y="832"/>
                  </a:cubicBezTo>
                  <a:cubicBezTo>
                    <a:pt x="3968" y="825"/>
                    <a:pt x="3984" y="820"/>
                    <a:pt x="4005" y="820"/>
                  </a:cubicBezTo>
                  <a:cubicBezTo>
                    <a:pt x="4034" y="820"/>
                    <a:pt x="4045" y="814"/>
                    <a:pt x="4069" y="787"/>
                  </a:cubicBezTo>
                  <a:cubicBezTo>
                    <a:pt x="4085" y="769"/>
                    <a:pt x="4097" y="748"/>
                    <a:pt x="4097" y="741"/>
                  </a:cubicBezTo>
                  <a:cubicBezTo>
                    <a:pt x="4097" y="734"/>
                    <a:pt x="4121" y="702"/>
                    <a:pt x="4149" y="670"/>
                  </a:cubicBezTo>
                  <a:cubicBezTo>
                    <a:pt x="4192" y="621"/>
                    <a:pt x="4245" y="530"/>
                    <a:pt x="4245" y="506"/>
                  </a:cubicBezTo>
                  <a:cubicBezTo>
                    <a:pt x="4245" y="502"/>
                    <a:pt x="4225" y="488"/>
                    <a:pt x="4199" y="474"/>
                  </a:cubicBezTo>
                  <a:cubicBezTo>
                    <a:pt x="4173" y="460"/>
                    <a:pt x="4144" y="436"/>
                    <a:pt x="4133" y="422"/>
                  </a:cubicBezTo>
                  <a:cubicBezTo>
                    <a:pt x="4108" y="389"/>
                    <a:pt x="4055" y="366"/>
                    <a:pt x="4000" y="366"/>
                  </a:cubicBezTo>
                  <a:cubicBezTo>
                    <a:pt x="3948" y="366"/>
                    <a:pt x="3930" y="376"/>
                    <a:pt x="3870" y="432"/>
                  </a:cubicBezTo>
                  <a:cubicBezTo>
                    <a:pt x="3814" y="484"/>
                    <a:pt x="3776" y="494"/>
                    <a:pt x="3695" y="479"/>
                  </a:cubicBezTo>
                  <a:cubicBezTo>
                    <a:pt x="3665" y="473"/>
                    <a:pt x="3615" y="463"/>
                    <a:pt x="3585" y="458"/>
                  </a:cubicBezTo>
                  <a:cubicBezTo>
                    <a:pt x="3555" y="452"/>
                    <a:pt x="3520" y="441"/>
                    <a:pt x="3507" y="433"/>
                  </a:cubicBezTo>
                  <a:cubicBezTo>
                    <a:pt x="3495" y="425"/>
                    <a:pt x="3462" y="415"/>
                    <a:pt x="3433" y="412"/>
                  </a:cubicBezTo>
                  <a:cubicBezTo>
                    <a:pt x="3404" y="408"/>
                    <a:pt x="3380" y="400"/>
                    <a:pt x="3378" y="395"/>
                  </a:cubicBezTo>
                  <a:cubicBezTo>
                    <a:pt x="3376" y="390"/>
                    <a:pt x="3364" y="370"/>
                    <a:pt x="3352" y="352"/>
                  </a:cubicBezTo>
                  <a:cubicBezTo>
                    <a:pt x="3333" y="324"/>
                    <a:pt x="3330" y="312"/>
                    <a:pt x="3335" y="278"/>
                  </a:cubicBezTo>
                  <a:cubicBezTo>
                    <a:pt x="3341" y="234"/>
                    <a:pt x="3323" y="191"/>
                    <a:pt x="3299" y="191"/>
                  </a:cubicBezTo>
                  <a:cubicBezTo>
                    <a:pt x="3292" y="191"/>
                    <a:pt x="3268" y="177"/>
                    <a:pt x="3246" y="159"/>
                  </a:cubicBezTo>
                  <a:cubicBezTo>
                    <a:pt x="3177" y="106"/>
                    <a:pt x="3089" y="93"/>
                    <a:pt x="3025" y="126"/>
                  </a:cubicBezTo>
                  <a:cubicBezTo>
                    <a:pt x="2982" y="148"/>
                    <a:pt x="2946" y="149"/>
                    <a:pt x="2914" y="131"/>
                  </a:cubicBezTo>
                  <a:cubicBezTo>
                    <a:pt x="2884" y="114"/>
                    <a:pt x="2832" y="114"/>
                    <a:pt x="2803" y="131"/>
                  </a:cubicBezTo>
                  <a:cubicBezTo>
                    <a:pt x="2790" y="138"/>
                    <a:pt x="2762" y="144"/>
                    <a:pt x="2741" y="144"/>
                  </a:cubicBezTo>
                  <a:cubicBezTo>
                    <a:pt x="2692" y="145"/>
                    <a:pt x="2603" y="173"/>
                    <a:pt x="2559" y="203"/>
                  </a:cubicBezTo>
                  <a:cubicBezTo>
                    <a:pt x="2540" y="216"/>
                    <a:pt x="2502" y="233"/>
                    <a:pt x="2475" y="241"/>
                  </a:cubicBezTo>
                  <a:cubicBezTo>
                    <a:pt x="2426" y="255"/>
                    <a:pt x="2396" y="279"/>
                    <a:pt x="2396" y="302"/>
                  </a:cubicBezTo>
                  <a:cubicBezTo>
                    <a:pt x="2396" y="308"/>
                    <a:pt x="2413" y="336"/>
                    <a:pt x="2433" y="364"/>
                  </a:cubicBezTo>
                  <a:cubicBezTo>
                    <a:pt x="2506" y="460"/>
                    <a:pt x="2505" y="502"/>
                    <a:pt x="2427" y="594"/>
                  </a:cubicBezTo>
                  <a:cubicBezTo>
                    <a:pt x="2369" y="662"/>
                    <a:pt x="2359" y="689"/>
                    <a:pt x="2359" y="766"/>
                  </a:cubicBezTo>
                  <a:cubicBezTo>
                    <a:pt x="2359" y="828"/>
                    <a:pt x="2362" y="827"/>
                    <a:pt x="2233" y="837"/>
                  </a:cubicBezTo>
                  <a:lnTo>
                    <a:pt x="2150" y="843"/>
                  </a:lnTo>
                  <a:lnTo>
                    <a:pt x="2153" y="875"/>
                  </a:lnTo>
                  <a:cubicBezTo>
                    <a:pt x="2154" y="893"/>
                    <a:pt x="2164" y="919"/>
                    <a:pt x="2175" y="934"/>
                  </a:cubicBezTo>
                  <a:cubicBezTo>
                    <a:pt x="2205" y="975"/>
                    <a:pt x="2175" y="1042"/>
                    <a:pt x="2121" y="1055"/>
                  </a:cubicBezTo>
                  <a:cubicBezTo>
                    <a:pt x="2106" y="1058"/>
                    <a:pt x="2073" y="1070"/>
                    <a:pt x="2046" y="1081"/>
                  </a:cubicBezTo>
                  <a:cubicBezTo>
                    <a:pt x="2009" y="1096"/>
                    <a:pt x="1998" y="1105"/>
                    <a:pt x="1998" y="1120"/>
                  </a:cubicBezTo>
                  <a:cubicBezTo>
                    <a:pt x="1998" y="1131"/>
                    <a:pt x="1988" y="1154"/>
                    <a:pt x="1975" y="1170"/>
                  </a:cubicBezTo>
                  <a:cubicBezTo>
                    <a:pt x="1961" y="1190"/>
                    <a:pt x="1951" y="1219"/>
                    <a:pt x="1947" y="1253"/>
                  </a:cubicBezTo>
                  <a:cubicBezTo>
                    <a:pt x="1938" y="1337"/>
                    <a:pt x="1934" y="1346"/>
                    <a:pt x="1895" y="1389"/>
                  </a:cubicBezTo>
                  <a:cubicBezTo>
                    <a:pt x="1870" y="1415"/>
                    <a:pt x="1849" y="1430"/>
                    <a:pt x="1835" y="1430"/>
                  </a:cubicBezTo>
                  <a:cubicBezTo>
                    <a:pt x="1823" y="1430"/>
                    <a:pt x="1813" y="1426"/>
                    <a:pt x="1813" y="1422"/>
                  </a:cubicBezTo>
                  <a:cubicBezTo>
                    <a:pt x="1813" y="1411"/>
                    <a:pt x="1744" y="1384"/>
                    <a:pt x="1716" y="1384"/>
                  </a:cubicBezTo>
                  <a:cubicBezTo>
                    <a:pt x="1703" y="1384"/>
                    <a:pt x="1670" y="1395"/>
                    <a:pt x="1643" y="1409"/>
                  </a:cubicBezTo>
                  <a:cubicBezTo>
                    <a:pt x="1600" y="1429"/>
                    <a:pt x="1593" y="1436"/>
                    <a:pt x="1601" y="1450"/>
                  </a:cubicBezTo>
                  <a:cubicBezTo>
                    <a:pt x="1621" y="1488"/>
                    <a:pt x="1588" y="1507"/>
                    <a:pt x="1480" y="1518"/>
                  </a:cubicBezTo>
                  <a:cubicBezTo>
                    <a:pt x="1363" y="1531"/>
                    <a:pt x="1310" y="1570"/>
                    <a:pt x="1299" y="1650"/>
                  </a:cubicBezTo>
                  <a:cubicBezTo>
                    <a:pt x="1296" y="1674"/>
                    <a:pt x="1289" y="1705"/>
                    <a:pt x="1284" y="1720"/>
                  </a:cubicBezTo>
                  <a:cubicBezTo>
                    <a:pt x="1276" y="1739"/>
                    <a:pt x="1277" y="1749"/>
                    <a:pt x="1284" y="1756"/>
                  </a:cubicBezTo>
                  <a:cubicBezTo>
                    <a:pt x="1299" y="1771"/>
                    <a:pt x="1298" y="1811"/>
                    <a:pt x="1282" y="1833"/>
                  </a:cubicBezTo>
                  <a:cubicBezTo>
                    <a:pt x="1262" y="1861"/>
                    <a:pt x="1128" y="1890"/>
                    <a:pt x="959" y="1901"/>
                  </a:cubicBezTo>
                  <a:cubicBezTo>
                    <a:pt x="899" y="1906"/>
                    <a:pt x="845" y="1914"/>
                    <a:pt x="839" y="1919"/>
                  </a:cubicBezTo>
                  <a:cubicBezTo>
                    <a:pt x="825" y="1933"/>
                    <a:pt x="719" y="1933"/>
                    <a:pt x="705" y="1919"/>
                  </a:cubicBezTo>
                  <a:cubicBezTo>
                    <a:pt x="698" y="1912"/>
                    <a:pt x="635" y="1906"/>
                    <a:pt x="532" y="1902"/>
                  </a:cubicBezTo>
                  <a:cubicBezTo>
                    <a:pt x="425" y="1898"/>
                    <a:pt x="366" y="1893"/>
                    <a:pt x="359" y="1885"/>
                  </a:cubicBezTo>
                  <a:cubicBezTo>
                    <a:pt x="353" y="1879"/>
                    <a:pt x="339" y="1874"/>
                    <a:pt x="328" y="1874"/>
                  </a:cubicBezTo>
                  <a:cubicBezTo>
                    <a:pt x="316" y="1874"/>
                    <a:pt x="289" y="1866"/>
                    <a:pt x="267" y="1856"/>
                  </a:cubicBezTo>
                  <a:cubicBezTo>
                    <a:pt x="245" y="1846"/>
                    <a:pt x="220" y="1837"/>
                    <a:pt x="211" y="1837"/>
                  </a:cubicBezTo>
                  <a:cubicBezTo>
                    <a:pt x="191" y="1837"/>
                    <a:pt x="184" y="1868"/>
                    <a:pt x="199" y="1896"/>
                  </a:cubicBezTo>
                  <a:cubicBezTo>
                    <a:pt x="205" y="1908"/>
                    <a:pt x="218" y="1939"/>
                    <a:pt x="226" y="1965"/>
                  </a:cubicBezTo>
                  <a:cubicBezTo>
                    <a:pt x="244" y="2020"/>
                    <a:pt x="306" y="2094"/>
                    <a:pt x="341" y="2102"/>
                  </a:cubicBezTo>
                  <a:cubicBezTo>
                    <a:pt x="354" y="2105"/>
                    <a:pt x="381" y="2118"/>
                    <a:pt x="400" y="2131"/>
                  </a:cubicBezTo>
                  <a:cubicBezTo>
                    <a:pt x="419" y="2143"/>
                    <a:pt x="440" y="2152"/>
                    <a:pt x="447" y="2149"/>
                  </a:cubicBezTo>
                  <a:cubicBezTo>
                    <a:pt x="454" y="2146"/>
                    <a:pt x="465" y="2148"/>
                    <a:pt x="471" y="2154"/>
                  </a:cubicBezTo>
                  <a:cubicBezTo>
                    <a:pt x="486" y="2170"/>
                    <a:pt x="483" y="2271"/>
                    <a:pt x="466" y="2319"/>
                  </a:cubicBezTo>
                  <a:cubicBezTo>
                    <a:pt x="444" y="2380"/>
                    <a:pt x="453" y="2408"/>
                    <a:pt x="497" y="2416"/>
                  </a:cubicBezTo>
                  <a:cubicBezTo>
                    <a:pt x="576" y="2430"/>
                    <a:pt x="583" y="2448"/>
                    <a:pt x="547" y="2546"/>
                  </a:cubicBezTo>
                  <a:lnTo>
                    <a:pt x="520" y="2619"/>
                  </a:lnTo>
                  <a:lnTo>
                    <a:pt x="439" y="2626"/>
                  </a:lnTo>
                  <a:cubicBezTo>
                    <a:pt x="367" y="2633"/>
                    <a:pt x="349" y="2638"/>
                    <a:pt x="287" y="2673"/>
                  </a:cubicBezTo>
                  <a:cubicBezTo>
                    <a:pt x="210" y="2716"/>
                    <a:pt x="198" y="2733"/>
                    <a:pt x="172" y="2836"/>
                  </a:cubicBezTo>
                  <a:cubicBezTo>
                    <a:pt x="163" y="2869"/>
                    <a:pt x="154" y="2906"/>
                    <a:pt x="151" y="2917"/>
                  </a:cubicBezTo>
                  <a:cubicBezTo>
                    <a:pt x="147" y="2932"/>
                    <a:pt x="152" y="2946"/>
                    <a:pt x="167" y="2961"/>
                  </a:cubicBezTo>
                  <a:cubicBezTo>
                    <a:pt x="193" y="2989"/>
                    <a:pt x="201" y="2990"/>
                    <a:pt x="222" y="2964"/>
                  </a:cubicBezTo>
                  <a:cubicBezTo>
                    <a:pt x="237" y="2945"/>
                    <a:pt x="241" y="2944"/>
                    <a:pt x="275" y="2955"/>
                  </a:cubicBezTo>
                  <a:cubicBezTo>
                    <a:pt x="308" y="2966"/>
                    <a:pt x="315" y="2966"/>
                    <a:pt x="337" y="2951"/>
                  </a:cubicBezTo>
                  <a:cubicBezTo>
                    <a:pt x="357" y="2938"/>
                    <a:pt x="366" y="2937"/>
                    <a:pt x="385" y="2946"/>
                  </a:cubicBezTo>
                  <a:cubicBezTo>
                    <a:pt x="397" y="2952"/>
                    <a:pt x="423" y="2956"/>
                    <a:pt x="442" y="2957"/>
                  </a:cubicBezTo>
                  <a:cubicBezTo>
                    <a:pt x="461" y="2957"/>
                    <a:pt x="489" y="2963"/>
                    <a:pt x="504" y="2969"/>
                  </a:cubicBezTo>
                  <a:cubicBezTo>
                    <a:pt x="529" y="2980"/>
                    <a:pt x="535" y="2980"/>
                    <a:pt x="560" y="2962"/>
                  </a:cubicBezTo>
                  <a:cubicBezTo>
                    <a:pt x="575" y="2951"/>
                    <a:pt x="605" y="2936"/>
                    <a:pt x="626" y="2929"/>
                  </a:cubicBezTo>
                  <a:cubicBezTo>
                    <a:pt x="661" y="2918"/>
                    <a:pt x="668" y="2918"/>
                    <a:pt x="690" y="2933"/>
                  </a:cubicBezTo>
                  <a:cubicBezTo>
                    <a:pt x="705" y="2943"/>
                    <a:pt x="745" y="2953"/>
                    <a:pt x="789" y="2957"/>
                  </a:cubicBezTo>
                  <a:cubicBezTo>
                    <a:pt x="829" y="2961"/>
                    <a:pt x="868" y="2970"/>
                    <a:pt x="876" y="2976"/>
                  </a:cubicBezTo>
                  <a:cubicBezTo>
                    <a:pt x="894" y="2991"/>
                    <a:pt x="983" y="2992"/>
                    <a:pt x="1002" y="2976"/>
                  </a:cubicBezTo>
                  <a:cubicBezTo>
                    <a:pt x="1009" y="2970"/>
                    <a:pt x="1046" y="2961"/>
                    <a:pt x="1084" y="2957"/>
                  </a:cubicBezTo>
                  <a:cubicBezTo>
                    <a:pt x="1122" y="2953"/>
                    <a:pt x="1166" y="2942"/>
                    <a:pt x="1183" y="2934"/>
                  </a:cubicBezTo>
                  <a:cubicBezTo>
                    <a:pt x="1229" y="2910"/>
                    <a:pt x="1253" y="2925"/>
                    <a:pt x="1287" y="2997"/>
                  </a:cubicBezTo>
                  <a:cubicBezTo>
                    <a:pt x="1313" y="3054"/>
                    <a:pt x="1314" y="3058"/>
                    <a:pt x="1300" y="3085"/>
                  </a:cubicBezTo>
                  <a:cubicBezTo>
                    <a:pt x="1282" y="3120"/>
                    <a:pt x="1288" y="3132"/>
                    <a:pt x="1323" y="3132"/>
                  </a:cubicBezTo>
                  <a:cubicBezTo>
                    <a:pt x="1344" y="3132"/>
                    <a:pt x="1355" y="3140"/>
                    <a:pt x="1376" y="3171"/>
                  </a:cubicBezTo>
                  <a:cubicBezTo>
                    <a:pt x="1417" y="3231"/>
                    <a:pt x="1433" y="3266"/>
                    <a:pt x="1443" y="3318"/>
                  </a:cubicBezTo>
                  <a:cubicBezTo>
                    <a:pt x="1454" y="3378"/>
                    <a:pt x="1465" y="3391"/>
                    <a:pt x="1503" y="3391"/>
                  </a:cubicBezTo>
                  <a:cubicBezTo>
                    <a:pt x="1554" y="3391"/>
                    <a:pt x="1636" y="3463"/>
                    <a:pt x="1707" y="3571"/>
                  </a:cubicBezTo>
                  <a:cubicBezTo>
                    <a:pt x="1735" y="3612"/>
                    <a:pt x="1749" y="3624"/>
                    <a:pt x="1784" y="3637"/>
                  </a:cubicBezTo>
                  <a:cubicBezTo>
                    <a:pt x="1807" y="3645"/>
                    <a:pt x="1840" y="3657"/>
                    <a:pt x="1857" y="3665"/>
                  </a:cubicBezTo>
                  <a:cubicBezTo>
                    <a:pt x="1900" y="3683"/>
                    <a:pt x="1945" y="3681"/>
                    <a:pt x="1992" y="3658"/>
                  </a:cubicBezTo>
                  <a:cubicBezTo>
                    <a:pt x="2031" y="3639"/>
                    <a:pt x="2035" y="3638"/>
                    <a:pt x="2057" y="3653"/>
                  </a:cubicBezTo>
                  <a:cubicBezTo>
                    <a:pt x="2096" y="3679"/>
                    <a:pt x="2090" y="3719"/>
                    <a:pt x="2039" y="3767"/>
                  </a:cubicBezTo>
                  <a:cubicBezTo>
                    <a:pt x="2000" y="3805"/>
                    <a:pt x="1994" y="3807"/>
                    <a:pt x="1945" y="3807"/>
                  </a:cubicBezTo>
                  <a:cubicBezTo>
                    <a:pt x="1909" y="3807"/>
                    <a:pt x="1882" y="3813"/>
                    <a:pt x="1862" y="3825"/>
                  </a:cubicBezTo>
                  <a:lnTo>
                    <a:pt x="1833" y="3843"/>
                  </a:lnTo>
                  <a:lnTo>
                    <a:pt x="1803" y="3820"/>
                  </a:lnTo>
                  <a:cubicBezTo>
                    <a:pt x="1719" y="3758"/>
                    <a:pt x="1758" y="3817"/>
                    <a:pt x="1910" y="3982"/>
                  </a:cubicBezTo>
                  <a:cubicBezTo>
                    <a:pt x="1976" y="4054"/>
                    <a:pt x="2034" y="4120"/>
                    <a:pt x="2039" y="4130"/>
                  </a:cubicBezTo>
                  <a:cubicBezTo>
                    <a:pt x="2044" y="4140"/>
                    <a:pt x="2072" y="4161"/>
                    <a:pt x="2100" y="4177"/>
                  </a:cubicBezTo>
                  <a:cubicBezTo>
                    <a:pt x="2146" y="4203"/>
                    <a:pt x="2157" y="4205"/>
                    <a:pt x="2220" y="4202"/>
                  </a:cubicBezTo>
                  <a:cubicBezTo>
                    <a:pt x="2286" y="4199"/>
                    <a:pt x="2295" y="4196"/>
                    <a:pt x="2371" y="4150"/>
                  </a:cubicBezTo>
                  <a:close/>
                  <a:moveTo>
                    <a:pt x="6580" y="3817"/>
                  </a:moveTo>
                  <a:cubicBezTo>
                    <a:pt x="6587" y="3806"/>
                    <a:pt x="6570" y="3795"/>
                    <a:pt x="6558" y="3803"/>
                  </a:cubicBezTo>
                  <a:cubicBezTo>
                    <a:pt x="6547" y="3809"/>
                    <a:pt x="6554" y="3826"/>
                    <a:pt x="6567" y="3826"/>
                  </a:cubicBezTo>
                  <a:cubicBezTo>
                    <a:pt x="6571" y="3826"/>
                    <a:pt x="6578" y="3822"/>
                    <a:pt x="6580" y="3817"/>
                  </a:cubicBezTo>
                  <a:close/>
                  <a:moveTo>
                    <a:pt x="6900" y="3664"/>
                  </a:moveTo>
                  <a:cubicBezTo>
                    <a:pt x="6900" y="3662"/>
                    <a:pt x="6896" y="3658"/>
                    <a:pt x="6891" y="3655"/>
                  </a:cubicBezTo>
                  <a:cubicBezTo>
                    <a:pt x="6886" y="3651"/>
                    <a:pt x="6881" y="3653"/>
                    <a:pt x="6881" y="3659"/>
                  </a:cubicBezTo>
                  <a:cubicBezTo>
                    <a:pt x="6881" y="3664"/>
                    <a:pt x="6886" y="3668"/>
                    <a:pt x="6891" y="3668"/>
                  </a:cubicBezTo>
                  <a:cubicBezTo>
                    <a:pt x="6896" y="3668"/>
                    <a:pt x="6900" y="3667"/>
                    <a:pt x="6900" y="3664"/>
                  </a:cubicBezTo>
                  <a:close/>
                  <a:moveTo>
                    <a:pt x="1212" y="3016"/>
                  </a:moveTo>
                  <a:cubicBezTo>
                    <a:pt x="1212" y="3009"/>
                    <a:pt x="1207" y="3003"/>
                    <a:pt x="1202" y="3003"/>
                  </a:cubicBezTo>
                  <a:cubicBezTo>
                    <a:pt x="1197" y="3003"/>
                    <a:pt x="1193" y="3009"/>
                    <a:pt x="1193" y="3016"/>
                  </a:cubicBezTo>
                  <a:cubicBezTo>
                    <a:pt x="1193" y="3024"/>
                    <a:pt x="1197" y="3030"/>
                    <a:pt x="1202" y="3030"/>
                  </a:cubicBezTo>
                  <a:cubicBezTo>
                    <a:pt x="1207" y="3030"/>
                    <a:pt x="1212" y="3024"/>
                    <a:pt x="1212" y="3016"/>
                  </a:cubicBezTo>
                  <a:close/>
                  <a:moveTo>
                    <a:pt x="4273" y="7868"/>
                  </a:moveTo>
                  <a:cubicBezTo>
                    <a:pt x="4273" y="7819"/>
                    <a:pt x="4275" y="7811"/>
                    <a:pt x="4289" y="7814"/>
                  </a:cubicBezTo>
                  <a:cubicBezTo>
                    <a:pt x="4298" y="7816"/>
                    <a:pt x="4309" y="7828"/>
                    <a:pt x="4314" y="7842"/>
                  </a:cubicBezTo>
                  <a:cubicBezTo>
                    <a:pt x="4325" y="7874"/>
                    <a:pt x="4312" y="7917"/>
                    <a:pt x="4289" y="7921"/>
                  </a:cubicBezTo>
                  <a:cubicBezTo>
                    <a:pt x="4275" y="7924"/>
                    <a:pt x="4273" y="7917"/>
                    <a:pt x="4273" y="7868"/>
                  </a:cubicBezTo>
                  <a:close/>
                  <a:moveTo>
                    <a:pt x="4916" y="7643"/>
                  </a:moveTo>
                  <a:cubicBezTo>
                    <a:pt x="4913" y="7634"/>
                    <a:pt x="4913" y="7620"/>
                    <a:pt x="4916" y="7611"/>
                  </a:cubicBezTo>
                  <a:cubicBezTo>
                    <a:pt x="4923" y="7596"/>
                    <a:pt x="4924" y="7596"/>
                    <a:pt x="4927" y="7611"/>
                  </a:cubicBezTo>
                  <a:cubicBezTo>
                    <a:pt x="4929" y="7620"/>
                    <a:pt x="4929" y="7634"/>
                    <a:pt x="4927" y="7643"/>
                  </a:cubicBezTo>
                  <a:cubicBezTo>
                    <a:pt x="4924" y="7659"/>
                    <a:pt x="4923" y="7659"/>
                    <a:pt x="4916" y="7643"/>
                  </a:cubicBezTo>
                  <a:close/>
                  <a:moveTo>
                    <a:pt x="4231" y="7580"/>
                  </a:moveTo>
                  <a:cubicBezTo>
                    <a:pt x="4224" y="7569"/>
                    <a:pt x="4254" y="7533"/>
                    <a:pt x="4265" y="7540"/>
                  </a:cubicBezTo>
                  <a:cubicBezTo>
                    <a:pt x="4279" y="7549"/>
                    <a:pt x="4274" y="7571"/>
                    <a:pt x="4255" y="7581"/>
                  </a:cubicBezTo>
                  <a:cubicBezTo>
                    <a:pt x="4243" y="7587"/>
                    <a:pt x="4235" y="7587"/>
                    <a:pt x="4231" y="7580"/>
                  </a:cubicBezTo>
                  <a:close/>
                  <a:moveTo>
                    <a:pt x="7883" y="7538"/>
                  </a:moveTo>
                  <a:cubicBezTo>
                    <a:pt x="7857" y="7505"/>
                    <a:pt x="7825" y="7450"/>
                    <a:pt x="7825" y="7438"/>
                  </a:cubicBezTo>
                  <a:cubicBezTo>
                    <a:pt x="7825" y="7427"/>
                    <a:pt x="7883" y="7368"/>
                    <a:pt x="7894" y="7368"/>
                  </a:cubicBezTo>
                  <a:cubicBezTo>
                    <a:pt x="7901" y="7368"/>
                    <a:pt x="7924" y="7388"/>
                    <a:pt x="7944" y="7411"/>
                  </a:cubicBezTo>
                  <a:cubicBezTo>
                    <a:pt x="7993" y="7467"/>
                    <a:pt x="7994" y="7492"/>
                    <a:pt x="7946" y="7538"/>
                  </a:cubicBezTo>
                  <a:lnTo>
                    <a:pt x="7911" y="7573"/>
                  </a:lnTo>
                  <a:lnTo>
                    <a:pt x="7883" y="7538"/>
                  </a:lnTo>
                  <a:close/>
                  <a:moveTo>
                    <a:pt x="7945" y="7482"/>
                  </a:moveTo>
                  <a:cubicBezTo>
                    <a:pt x="7945" y="7465"/>
                    <a:pt x="7910" y="7424"/>
                    <a:pt x="7897" y="7424"/>
                  </a:cubicBezTo>
                  <a:cubicBezTo>
                    <a:pt x="7892" y="7424"/>
                    <a:pt x="7897" y="7435"/>
                    <a:pt x="7907" y="7448"/>
                  </a:cubicBezTo>
                  <a:cubicBezTo>
                    <a:pt x="7918" y="7461"/>
                    <a:pt x="7927" y="7478"/>
                    <a:pt x="7927" y="7485"/>
                  </a:cubicBezTo>
                  <a:cubicBezTo>
                    <a:pt x="7927" y="7492"/>
                    <a:pt x="7931" y="7498"/>
                    <a:pt x="7936" y="7498"/>
                  </a:cubicBezTo>
                  <a:cubicBezTo>
                    <a:pt x="7941" y="7498"/>
                    <a:pt x="7945" y="7491"/>
                    <a:pt x="7945" y="7482"/>
                  </a:cubicBezTo>
                  <a:close/>
                  <a:moveTo>
                    <a:pt x="4134" y="7439"/>
                  </a:moveTo>
                  <a:cubicBezTo>
                    <a:pt x="4134" y="7430"/>
                    <a:pt x="4160" y="7426"/>
                    <a:pt x="4172" y="7434"/>
                  </a:cubicBezTo>
                  <a:cubicBezTo>
                    <a:pt x="4182" y="7440"/>
                    <a:pt x="4178" y="7442"/>
                    <a:pt x="4160" y="7442"/>
                  </a:cubicBezTo>
                  <a:cubicBezTo>
                    <a:pt x="4146" y="7442"/>
                    <a:pt x="4134" y="7441"/>
                    <a:pt x="4134" y="7439"/>
                  </a:cubicBezTo>
                  <a:close/>
                  <a:moveTo>
                    <a:pt x="4816" y="7436"/>
                  </a:moveTo>
                  <a:cubicBezTo>
                    <a:pt x="4812" y="7433"/>
                    <a:pt x="4810" y="7422"/>
                    <a:pt x="4810" y="7412"/>
                  </a:cubicBezTo>
                  <a:cubicBezTo>
                    <a:pt x="4810" y="7397"/>
                    <a:pt x="4812" y="7396"/>
                    <a:pt x="4824" y="7405"/>
                  </a:cubicBezTo>
                  <a:cubicBezTo>
                    <a:pt x="4831" y="7412"/>
                    <a:pt x="4837" y="7422"/>
                    <a:pt x="4837" y="7429"/>
                  </a:cubicBezTo>
                  <a:cubicBezTo>
                    <a:pt x="4837" y="7443"/>
                    <a:pt x="4826" y="7446"/>
                    <a:pt x="4816" y="7436"/>
                  </a:cubicBezTo>
                  <a:close/>
                  <a:moveTo>
                    <a:pt x="4119" y="7392"/>
                  </a:moveTo>
                  <a:cubicBezTo>
                    <a:pt x="4111" y="7370"/>
                    <a:pt x="4129" y="7355"/>
                    <a:pt x="4142" y="7371"/>
                  </a:cubicBezTo>
                  <a:cubicBezTo>
                    <a:pt x="4151" y="7381"/>
                    <a:pt x="4150" y="7387"/>
                    <a:pt x="4139" y="7396"/>
                  </a:cubicBezTo>
                  <a:cubicBezTo>
                    <a:pt x="4128" y="7405"/>
                    <a:pt x="4124" y="7404"/>
                    <a:pt x="4119" y="7392"/>
                  </a:cubicBezTo>
                  <a:close/>
                  <a:moveTo>
                    <a:pt x="7743" y="7310"/>
                  </a:moveTo>
                  <a:cubicBezTo>
                    <a:pt x="7718" y="7283"/>
                    <a:pt x="7718" y="7265"/>
                    <a:pt x="7743" y="7242"/>
                  </a:cubicBezTo>
                  <a:cubicBezTo>
                    <a:pt x="7766" y="7221"/>
                    <a:pt x="7797" y="7163"/>
                    <a:pt x="7797" y="7139"/>
                  </a:cubicBezTo>
                  <a:cubicBezTo>
                    <a:pt x="7797" y="7115"/>
                    <a:pt x="7830" y="7087"/>
                    <a:pt x="7849" y="7094"/>
                  </a:cubicBezTo>
                  <a:cubicBezTo>
                    <a:pt x="7861" y="7099"/>
                    <a:pt x="7863" y="7107"/>
                    <a:pt x="7858" y="7130"/>
                  </a:cubicBezTo>
                  <a:cubicBezTo>
                    <a:pt x="7849" y="7172"/>
                    <a:pt x="7849" y="7201"/>
                    <a:pt x="7857" y="7237"/>
                  </a:cubicBezTo>
                  <a:cubicBezTo>
                    <a:pt x="7864" y="7264"/>
                    <a:pt x="7861" y="7270"/>
                    <a:pt x="7830" y="7299"/>
                  </a:cubicBezTo>
                  <a:cubicBezTo>
                    <a:pt x="7790" y="7337"/>
                    <a:pt x="7771" y="7339"/>
                    <a:pt x="7743" y="7310"/>
                  </a:cubicBezTo>
                  <a:close/>
                  <a:moveTo>
                    <a:pt x="7825" y="7249"/>
                  </a:moveTo>
                  <a:cubicBezTo>
                    <a:pt x="7825" y="7223"/>
                    <a:pt x="7809" y="7217"/>
                    <a:pt x="7798" y="7238"/>
                  </a:cubicBezTo>
                  <a:cubicBezTo>
                    <a:pt x="7784" y="7263"/>
                    <a:pt x="7785" y="7266"/>
                    <a:pt x="7806" y="7266"/>
                  </a:cubicBezTo>
                  <a:cubicBezTo>
                    <a:pt x="7819" y="7266"/>
                    <a:pt x="7825" y="7260"/>
                    <a:pt x="7825" y="7249"/>
                  </a:cubicBezTo>
                  <a:close/>
                  <a:moveTo>
                    <a:pt x="4023" y="7314"/>
                  </a:moveTo>
                  <a:cubicBezTo>
                    <a:pt x="4023" y="7303"/>
                    <a:pt x="4060" y="7272"/>
                    <a:pt x="4066" y="7278"/>
                  </a:cubicBezTo>
                  <a:cubicBezTo>
                    <a:pt x="4075" y="7287"/>
                    <a:pt x="4052" y="7322"/>
                    <a:pt x="4037" y="7322"/>
                  </a:cubicBezTo>
                  <a:cubicBezTo>
                    <a:pt x="4030" y="7322"/>
                    <a:pt x="4023" y="7318"/>
                    <a:pt x="4023" y="7314"/>
                  </a:cubicBezTo>
                  <a:close/>
                  <a:moveTo>
                    <a:pt x="7668" y="7216"/>
                  </a:moveTo>
                  <a:cubicBezTo>
                    <a:pt x="7658" y="7204"/>
                    <a:pt x="7659" y="7197"/>
                    <a:pt x="7671" y="7179"/>
                  </a:cubicBezTo>
                  <a:cubicBezTo>
                    <a:pt x="7690" y="7150"/>
                    <a:pt x="7708" y="7149"/>
                    <a:pt x="7727" y="7176"/>
                  </a:cubicBezTo>
                  <a:cubicBezTo>
                    <a:pt x="7740" y="7194"/>
                    <a:pt x="7740" y="7198"/>
                    <a:pt x="7726" y="7213"/>
                  </a:cubicBezTo>
                  <a:cubicBezTo>
                    <a:pt x="7708" y="7233"/>
                    <a:pt x="7683" y="7234"/>
                    <a:pt x="7668" y="7216"/>
                  </a:cubicBezTo>
                  <a:close/>
                  <a:moveTo>
                    <a:pt x="3367" y="7078"/>
                  </a:moveTo>
                  <a:cubicBezTo>
                    <a:pt x="3360" y="7069"/>
                    <a:pt x="3360" y="7063"/>
                    <a:pt x="3366" y="7059"/>
                  </a:cubicBezTo>
                  <a:cubicBezTo>
                    <a:pt x="3379" y="7051"/>
                    <a:pt x="3394" y="7061"/>
                    <a:pt x="3394" y="7077"/>
                  </a:cubicBezTo>
                  <a:cubicBezTo>
                    <a:pt x="3394" y="7094"/>
                    <a:pt x="3381" y="7095"/>
                    <a:pt x="3367" y="7078"/>
                  </a:cubicBezTo>
                  <a:close/>
                  <a:moveTo>
                    <a:pt x="4564" y="7053"/>
                  </a:moveTo>
                  <a:cubicBezTo>
                    <a:pt x="4556" y="7039"/>
                    <a:pt x="4566" y="7032"/>
                    <a:pt x="4583" y="7039"/>
                  </a:cubicBezTo>
                  <a:cubicBezTo>
                    <a:pt x="4591" y="7042"/>
                    <a:pt x="4595" y="7049"/>
                    <a:pt x="4592" y="7054"/>
                  </a:cubicBezTo>
                  <a:cubicBezTo>
                    <a:pt x="4585" y="7066"/>
                    <a:pt x="4572" y="7066"/>
                    <a:pt x="4564" y="7053"/>
                  </a:cubicBezTo>
                  <a:close/>
                  <a:moveTo>
                    <a:pt x="4292" y="7025"/>
                  </a:moveTo>
                  <a:cubicBezTo>
                    <a:pt x="4292" y="7012"/>
                    <a:pt x="4337" y="6961"/>
                    <a:pt x="4349" y="6961"/>
                  </a:cubicBezTo>
                  <a:cubicBezTo>
                    <a:pt x="4364" y="6961"/>
                    <a:pt x="4356" y="6986"/>
                    <a:pt x="4336" y="7004"/>
                  </a:cubicBezTo>
                  <a:cubicBezTo>
                    <a:pt x="4305" y="7032"/>
                    <a:pt x="4292" y="7038"/>
                    <a:pt x="4292" y="7025"/>
                  </a:cubicBezTo>
                  <a:close/>
                  <a:moveTo>
                    <a:pt x="7560" y="7002"/>
                  </a:moveTo>
                  <a:cubicBezTo>
                    <a:pt x="7554" y="6987"/>
                    <a:pt x="7582" y="6942"/>
                    <a:pt x="7601" y="6936"/>
                  </a:cubicBezTo>
                  <a:cubicBezTo>
                    <a:pt x="7615" y="6931"/>
                    <a:pt x="7616" y="6974"/>
                    <a:pt x="7603" y="6999"/>
                  </a:cubicBezTo>
                  <a:cubicBezTo>
                    <a:pt x="7591" y="7020"/>
                    <a:pt x="7567" y="7022"/>
                    <a:pt x="7560" y="7002"/>
                  </a:cubicBezTo>
                  <a:close/>
                  <a:moveTo>
                    <a:pt x="4393" y="6898"/>
                  </a:moveTo>
                  <a:cubicBezTo>
                    <a:pt x="4393" y="6893"/>
                    <a:pt x="4399" y="6885"/>
                    <a:pt x="4406" y="6879"/>
                  </a:cubicBezTo>
                  <a:cubicBezTo>
                    <a:pt x="4421" y="6867"/>
                    <a:pt x="4436" y="6880"/>
                    <a:pt x="4426" y="6896"/>
                  </a:cubicBezTo>
                  <a:cubicBezTo>
                    <a:pt x="4419" y="6908"/>
                    <a:pt x="4393" y="6909"/>
                    <a:pt x="4393" y="6898"/>
                  </a:cubicBezTo>
                  <a:close/>
                  <a:moveTo>
                    <a:pt x="4388" y="6757"/>
                  </a:moveTo>
                  <a:cubicBezTo>
                    <a:pt x="4385" y="6752"/>
                    <a:pt x="4384" y="6745"/>
                    <a:pt x="4387" y="6743"/>
                  </a:cubicBezTo>
                  <a:cubicBezTo>
                    <a:pt x="4393" y="6737"/>
                    <a:pt x="4421" y="6749"/>
                    <a:pt x="4421" y="6759"/>
                  </a:cubicBezTo>
                  <a:cubicBezTo>
                    <a:pt x="4421" y="6770"/>
                    <a:pt x="4396" y="6769"/>
                    <a:pt x="4388" y="6757"/>
                  </a:cubicBezTo>
                  <a:close/>
                  <a:moveTo>
                    <a:pt x="3191" y="6713"/>
                  </a:moveTo>
                  <a:cubicBezTo>
                    <a:pt x="3191" y="6708"/>
                    <a:pt x="3197" y="6700"/>
                    <a:pt x="3204" y="6694"/>
                  </a:cubicBezTo>
                  <a:cubicBezTo>
                    <a:pt x="3219" y="6682"/>
                    <a:pt x="3233" y="6695"/>
                    <a:pt x="3223" y="6712"/>
                  </a:cubicBezTo>
                  <a:cubicBezTo>
                    <a:pt x="3216" y="6723"/>
                    <a:pt x="3191" y="6724"/>
                    <a:pt x="3191" y="6713"/>
                  </a:cubicBezTo>
                  <a:close/>
                  <a:moveTo>
                    <a:pt x="7428" y="6652"/>
                  </a:moveTo>
                  <a:cubicBezTo>
                    <a:pt x="7401" y="6624"/>
                    <a:pt x="7407" y="6595"/>
                    <a:pt x="7446" y="6555"/>
                  </a:cubicBezTo>
                  <a:cubicBezTo>
                    <a:pt x="7483" y="6519"/>
                    <a:pt x="7499" y="6519"/>
                    <a:pt x="7515" y="6556"/>
                  </a:cubicBezTo>
                  <a:cubicBezTo>
                    <a:pt x="7529" y="6590"/>
                    <a:pt x="7521" y="6620"/>
                    <a:pt x="7490" y="6654"/>
                  </a:cubicBezTo>
                  <a:cubicBezTo>
                    <a:pt x="7465" y="6680"/>
                    <a:pt x="7454" y="6680"/>
                    <a:pt x="7428" y="6652"/>
                  </a:cubicBezTo>
                  <a:close/>
                  <a:moveTo>
                    <a:pt x="4440" y="6494"/>
                  </a:moveTo>
                  <a:cubicBezTo>
                    <a:pt x="4440" y="6487"/>
                    <a:pt x="4446" y="6480"/>
                    <a:pt x="4454" y="6480"/>
                  </a:cubicBezTo>
                  <a:cubicBezTo>
                    <a:pt x="4461" y="6480"/>
                    <a:pt x="4467" y="6487"/>
                    <a:pt x="4467" y="6494"/>
                  </a:cubicBezTo>
                  <a:cubicBezTo>
                    <a:pt x="4467" y="6502"/>
                    <a:pt x="4461" y="6508"/>
                    <a:pt x="4454" y="6508"/>
                  </a:cubicBezTo>
                  <a:cubicBezTo>
                    <a:pt x="4446" y="6508"/>
                    <a:pt x="4440" y="6502"/>
                    <a:pt x="4440" y="6494"/>
                  </a:cubicBezTo>
                  <a:close/>
                  <a:moveTo>
                    <a:pt x="7464" y="6448"/>
                  </a:moveTo>
                  <a:cubicBezTo>
                    <a:pt x="7464" y="6441"/>
                    <a:pt x="7468" y="6433"/>
                    <a:pt x="7473" y="6429"/>
                  </a:cubicBezTo>
                  <a:cubicBezTo>
                    <a:pt x="7488" y="6421"/>
                    <a:pt x="7485" y="6411"/>
                    <a:pt x="7455" y="6374"/>
                  </a:cubicBezTo>
                  <a:cubicBezTo>
                    <a:pt x="7415" y="6324"/>
                    <a:pt x="7417" y="6312"/>
                    <a:pt x="7477" y="6227"/>
                  </a:cubicBezTo>
                  <a:cubicBezTo>
                    <a:pt x="7493" y="6205"/>
                    <a:pt x="7493" y="6201"/>
                    <a:pt x="7480" y="6186"/>
                  </a:cubicBezTo>
                  <a:cubicBezTo>
                    <a:pt x="7473" y="6178"/>
                    <a:pt x="7464" y="6160"/>
                    <a:pt x="7460" y="6147"/>
                  </a:cubicBezTo>
                  <a:cubicBezTo>
                    <a:pt x="7457" y="6135"/>
                    <a:pt x="7449" y="6115"/>
                    <a:pt x="7443" y="6103"/>
                  </a:cubicBezTo>
                  <a:cubicBezTo>
                    <a:pt x="7435" y="6087"/>
                    <a:pt x="7436" y="6071"/>
                    <a:pt x="7444" y="6040"/>
                  </a:cubicBezTo>
                  <a:cubicBezTo>
                    <a:pt x="7450" y="6018"/>
                    <a:pt x="7455" y="5990"/>
                    <a:pt x="7455" y="5978"/>
                  </a:cubicBezTo>
                  <a:cubicBezTo>
                    <a:pt x="7455" y="5953"/>
                    <a:pt x="7487" y="5907"/>
                    <a:pt x="7524" y="5878"/>
                  </a:cubicBezTo>
                  <a:cubicBezTo>
                    <a:pt x="7544" y="5862"/>
                    <a:pt x="7553" y="5860"/>
                    <a:pt x="7571" y="5868"/>
                  </a:cubicBezTo>
                  <a:cubicBezTo>
                    <a:pt x="7603" y="5883"/>
                    <a:pt x="7607" y="5914"/>
                    <a:pt x="7584" y="5966"/>
                  </a:cubicBezTo>
                  <a:cubicBezTo>
                    <a:pt x="7567" y="6005"/>
                    <a:pt x="7564" y="6024"/>
                    <a:pt x="7568" y="6105"/>
                  </a:cubicBezTo>
                  <a:cubicBezTo>
                    <a:pt x="7570" y="6182"/>
                    <a:pt x="7575" y="6205"/>
                    <a:pt x="7593" y="6237"/>
                  </a:cubicBezTo>
                  <a:cubicBezTo>
                    <a:pt x="7619" y="6283"/>
                    <a:pt x="7615" y="6299"/>
                    <a:pt x="7572" y="6317"/>
                  </a:cubicBezTo>
                  <a:cubicBezTo>
                    <a:pt x="7534" y="6333"/>
                    <a:pt x="7524" y="6347"/>
                    <a:pt x="7538" y="6365"/>
                  </a:cubicBezTo>
                  <a:cubicBezTo>
                    <a:pt x="7554" y="6383"/>
                    <a:pt x="7542" y="6412"/>
                    <a:pt x="7507" y="6439"/>
                  </a:cubicBezTo>
                  <a:cubicBezTo>
                    <a:pt x="7472" y="6465"/>
                    <a:pt x="7464" y="6467"/>
                    <a:pt x="7464" y="6448"/>
                  </a:cubicBezTo>
                  <a:close/>
                  <a:moveTo>
                    <a:pt x="7509" y="6295"/>
                  </a:moveTo>
                  <a:cubicBezTo>
                    <a:pt x="7521" y="6261"/>
                    <a:pt x="7505" y="6247"/>
                    <a:pt x="7492" y="6282"/>
                  </a:cubicBezTo>
                  <a:cubicBezTo>
                    <a:pt x="7484" y="6303"/>
                    <a:pt x="7486" y="6323"/>
                    <a:pt x="7496" y="6323"/>
                  </a:cubicBezTo>
                  <a:cubicBezTo>
                    <a:pt x="7498" y="6323"/>
                    <a:pt x="7504" y="6311"/>
                    <a:pt x="7509" y="6295"/>
                  </a:cubicBezTo>
                  <a:close/>
                  <a:moveTo>
                    <a:pt x="7556" y="5914"/>
                  </a:moveTo>
                  <a:cubicBezTo>
                    <a:pt x="7557" y="5905"/>
                    <a:pt x="7553" y="5898"/>
                    <a:pt x="7548" y="5898"/>
                  </a:cubicBezTo>
                  <a:cubicBezTo>
                    <a:pt x="7537" y="5898"/>
                    <a:pt x="7529" y="5921"/>
                    <a:pt x="7529" y="5952"/>
                  </a:cubicBezTo>
                  <a:lnTo>
                    <a:pt x="7530" y="5976"/>
                  </a:lnTo>
                  <a:lnTo>
                    <a:pt x="7543" y="5953"/>
                  </a:lnTo>
                  <a:cubicBezTo>
                    <a:pt x="7550" y="5940"/>
                    <a:pt x="7556" y="5923"/>
                    <a:pt x="7556" y="5914"/>
                  </a:cubicBezTo>
                  <a:close/>
                  <a:moveTo>
                    <a:pt x="4444" y="6424"/>
                  </a:moveTo>
                  <a:cubicBezTo>
                    <a:pt x="4435" y="6409"/>
                    <a:pt x="4455" y="6391"/>
                    <a:pt x="4468" y="6403"/>
                  </a:cubicBezTo>
                  <a:cubicBezTo>
                    <a:pt x="4474" y="6410"/>
                    <a:pt x="4473" y="6416"/>
                    <a:pt x="4464" y="6424"/>
                  </a:cubicBezTo>
                  <a:cubicBezTo>
                    <a:pt x="4454" y="6432"/>
                    <a:pt x="4449" y="6432"/>
                    <a:pt x="4444" y="6424"/>
                  </a:cubicBezTo>
                  <a:close/>
                  <a:moveTo>
                    <a:pt x="7366" y="6405"/>
                  </a:moveTo>
                  <a:cubicBezTo>
                    <a:pt x="7363" y="6400"/>
                    <a:pt x="7371" y="6384"/>
                    <a:pt x="7384" y="6371"/>
                  </a:cubicBezTo>
                  <a:cubicBezTo>
                    <a:pt x="7403" y="6353"/>
                    <a:pt x="7411" y="6349"/>
                    <a:pt x="7419" y="6358"/>
                  </a:cubicBezTo>
                  <a:cubicBezTo>
                    <a:pt x="7427" y="6366"/>
                    <a:pt x="7426" y="6374"/>
                    <a:pt x="7414" y="6392"/>
                  </a:cubicBezTo>
                  <a:cubicBezTo>
                    <a:pt x="7398" y="6417"/>
                    <a:pt x="7377" y="6423"/>
                    <a:pt x="7366" y="6405"/>
                  </a:cubicBezTo>
                  <a:close/>
                  <a:moveTo>
                    <a:pt x="4486" y="6105"/>
                  </a:moveTo>
                  <a:cubicBezTo>
                    <a:pt x="4486" y="6097"/>
                    <a:pt x="4491" y="6092"/>
                    <a:pt x="4497" y="6094"/>
                  </a:cubicBezTo>
                  <a:cubicBezTo>
                    <a:pt x="4514" y="6100"/>
                    <a:pt x="4517" y="6120"/>
                    <a:pt x="4501" y="6120"/>
                  </a:cubicBezTo>
                  <a:cubicBezTo>
                    <a:pt x="4493" y="6120"/>
                    <a:pt x="4486" y="6113"/>
                    <a:pt x="4486" y="6105"/>
                  </a:cubicBezTo>
                  <a:close/>
                  <a:moveTo>
                    <a:pt x="2941" y="6083"/>
                  </a:moveTo>
                  <a:cubicBezTo>
                    <a:pt x="2930" y="6067"/>
                    <a:pt x="2925" y="6055"/>
                    <a:pt x="2930" y="6055"/>
                  </a:cubicBezTo>
                  <a:cubicBezTo>
                    <a:pt x="2939" y="6055"/>
                    <a:pt x="2978" y="6094"/>
                    <a:pt x="2978" y="6104"/>
                  </a:cubicBezTo>
                  <a:cubicBezTo>
                    <a:pt x="2978" y="6119"/>
                    <a:pt x="2960" y="6108"/>
                    <a:pt x="2941" y="6083"/>
                  </a:cubicBezTo>
                  <a:close/>
                  <a:moveTo>
                    <a:pt x="4500" y="5991"/>
                  </a:moveTo>
                  <a:cubicBezTo>
                    <a:pt x="4497" y="5985"/>
                    <a:pt x="4501" y="5969"/>
                    <a:pt x="4510" y="5955"/>
                  </a:cubicBezTo>
                  <a:lnTo>
                    <a:pt x="4527" y="5930"/>
                  </a:lnTo>
                  <a:lnTo>
                    <a:pt x="4531" y="5952"/>
                  </a:lnTo>
                  <a:cubicBezTo>
                    <a:pt x="4534" y="5977"/>
                    <a:pt x="4511" y="6007"/>
                    <a:pt x="4500" y="5991"/>
                  </a:cubicBezTo>
                  <a:close/>
                  <a:moveTo>
                    <a:pt x="4477" y="5898"/>
                  </a:moveTo>
                  <a:cubicBezTo>
                    <a:pt x="4462" y="5871"/>
                    <a:pt x="4466" y="5865"/>
                    <a:pt x="4486" y="5884"/>
                  </a:cubicBezTo>
                  <a:cubicBezTo>
                    <a:pt x="4506" y="5902"/>
                    <a:pt x="4510" y="5916"/>
                    <a:pt x="4495" y="5916"/>
                  </a:cubicBezTo>
                  <a:cubicBezTo>
                    <a:pt x="4491" y="5916"/>
                    <a:pt x="4482" y="5908"/>
                    <a:pt x="4477" y="5898"/>
                  </a:cubicBezTo>
                  <a:close/>
                  <a:moveTo>
                    <a:pt x="7584" y="5747"/>
                  </a:moveTo>
                  <a:cubicBezTo>
                    <a:pt x="7584" y="5722"/>
                    <a:pt x="7624" y="5680"/>
                    <a:pt x="7639" y="5689"/>
                  </a:cubicBezTo>
                  <a:cubicBezTo>
                    <a:pt x="7656" y="5699"/>
                    <a:pt x="7651" y="5721"/>
                    <a:pt x="7626" y="5745"/>
                  </a:cubicBezTo>
                  <a:cubicBezTo>
                    <a:pt x="7598" y="5774"/>
                    <a:pt x="7584" y="5774"/>
                    <a:pt x="7584" y="5747"/>
                  </a:cubicBezTo>
                  <a:close/>
                  <a:moveTo>
                    <a:pt x="4531" y="5676"/>
                  </a:moveTo>
                  <a:lnTo>
                    <a:pt x="4509" y="5658"/>
                  </a:lnTo>
                  <a:lnTo>
                    <a:pt x="4530" y="5657"/>
                  </a:lnTo>
                  <a:cubicBezTo>
                    <a:pt x="4542" y="5657"/>
                    <a:pt x="4554" y="5664"/>
                    <a:pt x="4557" y="5671"/>
                  </a:cubicBezTo>
                  <a:cubicBezTo>
                    <a:pt x="4565" y="5694"/>
                    <a:pt x="4555" y="5696"/>
                    <a:pt x="4531" y="5676"/>
                  </a:cubicBezTo>
                  <a:close/>
                  <a:moveTo>
                    <a:pt x="7635" y="5536"/>
                  </a:moveTo>
                  <a:cubicBezTo>
                    <a:pt x="7627" y="5523"/>
                    <a:pt x="7657" y="5491"/>
                    <a:pt x="7678" y="5491"/>
                  </a:cubicBezTo>
                  <a:cubicBezTo>
                    <a:pt x="7701" y="5491"/>
                    <a:pt x="7700" y="5504"/>
                    <a:pt x="7677" y="5528"/>
                  </a:cubicBezTo>
                  <a:cubicBezTo>
                    <a:pt x="7656" y="5548"/>
                    <a:pt x="7644" y="5551"/>
                    <a:pt x="7635" y="5536"/>
                  </a:cubicBezTo>
                  <a:close/>
                  <a:moveTo>
                    <a:pt x="2594" y="5101"/>
                  </a:moveTo>
                  <a:cubicBezTo>
                    <a:pt x="2591" y="5091"/>
                    <a:pt x="2591" y="5080"/>
                    <a:pt x="2594" y="5076"/>
                  </a:cubicBezTo>
                  <a:cubicBezTo>
                    <a:pt x="2601" y="5069"/>
                    <a:pt x="2617" y="5092"/>
                    <a:pt x="2617" y="5109"/>
                  </a:cubicBezTo>
                  <a:cubicBezTo>
                    <a:pt x="2618" y="5128"/>
                    <a:pt x="2601" y="5122"/>
                    <a:pt x="2594" y="5101"/>
                  </a:cubicBezTo>
                  <a:close/>
                  <a:moveTo>
                    <a:pt x="5254" y="4974"/>
                  </a:moveTo>
                  <a:cubicBezTo>
                    <a:pt x="5254" y="4961"/>
                    <a:pt x="5280" y="4931"/>
                    <a:pt x="5286" y="4937"/>
                  </a:cubicBezTo>
                  <a:cubicBezTo>
                    <a:pt x="5294" y="4945"/>
                    <a:pt x="5274" y="4982"/>
                    <a:pt x="5263" y="4982"/>
                  </a:cubicBezTo>
                  <a:cubicBezTo>
                    <a:pt x="5258" y="4982"/>
                    <a:pt x="5254" y="4979"/>
                    <a:pt x="5254" y="4974"/>
                  </a:cubicBezTo>
                  <a:close/>
                  <a:moveTo>
                    <a:pt x="2555" y="4943"/>
                  </a:moveTo>
                  <a:cubicBezTo>
                    <a:pt x="2549" y="4937"/>
                    <a:pt x="2544" y="4929"/>
                    <a:pt x="2544" y="4925"/>
                  </a:cubicBezTo>
                  <a:cubicBezTo>
                    <a:pt x="2544" y="4914"/>
                    <a:pt x="2569" y="4916"/>
                    <a:pt x="2576" y="4927"/>
                  </a:cubicBezTo>
                  <a:cubicBezTo>
                    <a:pt x="2586" y="4943"/>
                    <a:pt x="2568" y="4956"/>
                    <a:pt x="2555" y="4943"/>
                  </a:cubicBezTo>
                  <a:close/>
                  <a:moveTo>
                    <a:pt x="5338" y="4874"/>
                  </a:moveTo>
                  <a:cubicBezTo>
                    <a:pt x="5343" y="4851"/>
                    <a:pt x="5365" y="4848"/>
                    <a:pt x="5365" y="4870"/>
                  </a:cubicBezTo>
                  <a:cubicBezTo>
                    <a:pt x="5365" y="4881"/>
                    <a:pt x="5359" y="4889"/>
                    <a:pt x="5350" y="4889"/>
                  </a:cubicBezTo>
                  <a:cubicBezTo>
                    <a:pt x="5341" y="4889"/>
                    <a:pt x="5337" y="4883"/>
                    <a:pt x="5338" y="4874"/>
                  </a:cubicBezTo>
                  <a:close/>
                  <a:moveTo>
                    <a:pt x="7677" y="4778"/>
                  </a:moveTo>
                  <a:cubicBezTo>
                    <a:pt x="7677" y="4768"/>
                    <a:pt x="7683" y="4760"/>
                    <a:pt x="7691" y="4760"/>
                  </a:cubicBezTo>
                  <a:cubicBezTo>
                    <a:pt x="7699" y="4760"/>
                    <a:pt x="7705" y="4768"/>
                    <a:pt x="7705" y="4778"/>
                  </a:cubicBezTo>
                  <a:cubicBezTo>
                    <a:pt x="7705" y="4789"/>
                    <a:pt x="7699" y="4797"/>
                    <a:pt x="7691" y="4797"/>
                  </a:cubicBezTo>
                  <a:cubicBezTo>
                    <a:pt x="7683" y="4797"/>
                    <a:pt x="7677" y="4789"/>
                    <a:pt x="7677" y="4778"/>
                  </a:cubicBezTo>
                  <a:close/>
                  <a:moveTo>
                    <a:pt x="5460" y="4718"/>
                  </a:moveTo>
                  <a:cubicBezTo>
                    <a:pt x="5454" y="4701"/>
                    <a:pt x="5463" y="4677"/>
                    <a:pt x="5475" y="4677"/>
                  </a:cubicBezTo>
                  <a:cubicBezTo>
                    <a:pt x="5481" y="4677"/>
                    <a:pt x="5485" y="4689"/>
                    <a:pt x="5485" y="4704"/>
                  </a:cubicBezTo>
                  <a:cubicBezTo>
                    <a:pt x="5485" y="4733"/>
                    <a:pt x="5470" y="4742"/>
                    <a:pt x="5460" y="4718"/>
                  </a:cubicBezTo>
                  <a:close/>
                  <a:moveTo>
                    <a:pt x="7614" y="4721"/>
                  </a:moveTo>
                  <a:cubicBezTo>
                    <a:pt x="7608" y="4715"/>
                    <a:pt x="7603" y="4704"/>
                    <a:pt x="7603" y="4696"/>
                  </a:cubicBezTo>
                  <a:cubicBezTo>
                    <a:pt x="7603" y="4684"/>
                    <a:pt x="7605" y="4684"/>
                    <a:pt x="7618" y="4697"/>
                  </a:cubicBezTo>
                  <a:cubicBezTo>
                    <a:pt x="7626" y="4705"/>
                    <a:pt x="7631" y="4717"/>
                    <a:pt x="7629" y="4722"/>
                  </a:cubicBezTo>
                  <a:cubicBezTo>
                    <a:pt x="7627" y="4730"/>
                    <a:pt x="7623" y="4730"/>
                    <a:pt x="7614" y="4721"/>
                  </a:cubicBezTo>
                  <a:close/>
                  <a:moveTo>
                    <a:pt x="5509" y="4671"/>
                  </a:moveTo>
                  <a:cubicBezTo>
                    <a:pt x="5499" y="4646"/>
                    <a:pt x="5503" y="4619"/>
                    <a:pt x="5515" y="4623"/>
                  </a:cubicBezTo>
                  <a:cubicBezTo>
                    <a:pt x="5528" y="4628"/>
                    <a:pt x="5536" y="4686"/>
                    <a:pt x="5523" y="4686"/>
                  </a:cubicBezTo>
                  <a:cubicBezTo>
                    <a:pt x="5519" y="4686"/>
                    <a:pt x="5512" y="4679"/>
                    <a:pt x="5509" y="4671"/>
                  </a:cubicBezTo>
                  <a:close/>
                  <a:moveTo>
                    <a:pt x="5561" y="4628"/>
                  </a:moveTo>
                  <a:cubicBezTo>
                    <a:pt x="5563" y="4622"/>
                    <a:pt x="5572" y="4615"/>
                    <a:pt x="5580" y="4614"/>
                  </a:cubicBezTo>
                  <a:cubicBezTo>
                    <a:pt x="5591" y="4611"/>
                    <a:pt x="5594" y="4615"/>
                    <a:pt x="5590" y="4625"/>
                  </a:cubicBezTo>
                  <a:cubicBezTo>
                    <a:pt x="5584" y="4642"/>
                    <a:pt x="5555" y="4645"/>
                    <a:pt x="5561" y="4628"/>
                  </a:cubicBezTo>
                  <a:close/>
                  <a:moveTo>
                    <a:pt x="5722" y="4532"/>
                  </a:moveTo>
                  <a:cubicBezTo>
                    <a:pt x="5710" y="4519"/>
                    <a:pt x="5716" y="4500"/>
                    <a:pt x="5732" y="4503"/>
                  </a:cubicBezTo>
                  <a:cubicBezTo>
                    <a:pt x="5741" y="4504"/>
                    <a:pt x="5748" y="4512"/>
                    <a:pt x="5748" y="4519"/>
                  </a:cubicBezTo>
                  <a:cubicBezTo>
                    <a:pt x="5748" y="4533"/>
                    <a:pt x="5732" y="4542"/>
                    <a:pt x="5722" y="4532"/>
                  </a:cubicBezTo>
                  <a:close/>
                  <a:moveTo>
                    <a:pt x="2556" y="4357"/>
                  </a:moveTo>
                  <a:cubicBezTo>
                    <a:pt x="2553" y="4349"/>
                    <a:pt x="2555" y="4338"/>
                    <a:pt x="2561" y="4332"/>
                  </a:cubicBezTo>
                  <a:cubicBezTo>
                    <a:pt x="2569" y="4324"/>
                    <a:pt x="2571" y="4328"/>
                    <a:pt x="2571" y="4346"/>
                  </a:cubicBezTo>
                  <a:cubicBezTo>
                    <a:pt x="2571" y="4374"/>
                    <a:pt x="2564" y="4379"/>
                    <a:pt x="2556" y="4357"/>
                  </a:cubicBezTo>
                  <a:close/>
                  <a:moveTo>
                    <a:pt x="2324" y="4304"/>
                  </a:moveTo>
                  <a:cubicBezTo>
                    <a:pt x="2326" y="4298"/>
                    <a:pt x="2335" y="4291"/>
                    <a:pt x="2343" y="4290"/>
                  </a:cubicBezTo>
                  <a:cubicBezTo>
                    <a:pt x="2354" y="4288"/>
                    <a:pt x="2357" y="4291"/>
                    <a:pt x="2353" y="4301"/>
                  </a:cubicBezTo>
                  <a:cubicBezTo>
                    <a:pt x="2346" y="4318"/>
                    <a:pt x="2318" y="4321"/>
                    <a:pt x="2324" y="4304"/>
                  </a:cubicBezTo>
                  <a:close/>
                  <a:moveTo>
                    <a:pt x="2553" y="4283"/>
                  </a:moveTo>
                  <a:cubicBezTo>
                    <a:pt x="2540" y="4276"/>
                    <a:pt x="2522" y="4268"/>
                    <a:pt x="2512" y="4265"/>
                  </a:cubicBezTo>
                  <a:cubicBezTo>
                    <a:pt x="2498" y="4261"/>
                    <a:pt x="2497" y="4258"/>
                    <a:pt x="2507" y="4246"/>
                  </a:cubicBezTo>
                  <a:cubicBezTo>
                    <a:pt x="2523" y="4227"/>
                    <a:pt x="2568" y="4229"/>
                    <a:pt x="2574" y="4249"/>
                  </a:cubicBezTo>
                  <a:cubicBezTo>
                    <a:pt x="2576" y="4258"/>
                    <a:pt x="2581" y="4272"/>
                    <a:pt x="2585" y="4281"/>
                  </a:cubicBezTo>
                  <a:cubicBezTo>
                    <a:pt x="2593" y="4300"/>
                    <a:pt x="2585" y="4301"/>
                    <a:pt x="2553" y="4283"/>
                  </a:cubicBezTo>
                  <a:close/>
                  <a:moveTo>
                    <a:pt x="6013" y="4131"/>
                  </a:moveTo>
                  <a:cubicBezTo>
                    <a:pt x="6015" y="4119"/>
                    <a:pt x="6022" y="4108"/>
                    <a:pt x="6028" y="4105"/>
                  </a:cubicBezTo>
                  <a:cubicBezTo>
                    <a:pt x="6045" y="4100"/>
                    <a:pt x="6042" y="4126"/>
                    <a:pt x="6025" y="4141"/>
                  </a:cubicBezTo>
                  <a:cubicBezTo>
                    <a:pt x="6012" y="4152"/>
                    <a:pt x="6011" y="4150"/>
                    <a:pt x="6013" y="4131"/>
                  </a:cubicBezTo>
                  <a:close/>
                  <a:moveTo>
                    <a:pt x="5966" y="4089"/>
                  </a:moveTo>
                  <a:cubicBezTo>
                    <a:pt x="5966" y="4072"/>
                    <a:pt x="5986" y="4075"/>
                    <a:pt x="5991" y="4092"/>
                  </a:cubicBezTo>
                  <a:cubicBezTo>
                    <a:pt x="5993" y="4098"/>
                    <a:pt x="5989" y="4103"/>
                    <a:pt x="5980" y="4103"/>
                  </a:cubicBezTo>
                  <a:cubicBezTo>
                    <a:pt x="5972" y="4103"/>
                    <a:pt x="5966" y="4097"/>
                    <a:pt x="5966" y="4089"/>
                  </a:cubicBezTo>
                  <a:close/>
                  <a:moveTo>
                    <a:pt x="6109" y="4075"/>
                  </a:moveTo>
                  <a:cubicBezTo>
                    <a:pt x="6100" y="4061"/>
                    <a:pt x="6110" y="4054"/>
                    <a:pt x="6128" y="4060"/>
                  </a:cubicBezTo>
                  <a:cubicBezTo>
                    <a:pt x="6136" y="4064"/>
                    <a:pt x="6140" y="4070"/>
                    <a:pt x="6137" y="4075"/>
                  </a:cubicBezTo>
                  <a:cubicBezTo>
                    <a:pt x="6129" y="4088"/>
                    <a:pt x="6116" y="4087"/>
                    <a:pt x="6109" y="4075"/>
                  </a:cubicBezTo>
                  <a:close/>
                  <a:moveTo>
                    <a:pt x="6314" y="3978"/>
                  </a:moveTo>
                  <a:cubicBezTo>
                    <a:pt x="6304" y="3952"/>
                    <a:pt x="6307" y="3943"/>
                    <a:pt x="6322" y="3955"/>
                  </a:cubicBezTo>
                  <a:cubicBezTo>
                    <a:pt x="6337" y="3968"/>
                    <a:pt x="6341" y="3992"/>
                    <a:pt x="6328" y="3992"/>
                  </a:cubicBezTo>
                  <a:cubicBezTo>
                    <a:pt x="6323" y="3992"/>
                    <a:pt x="6317" y="3986"/>
                    <a:pt x="6314" y="3978"/>
                  </a:cubicBezTo>
                  <a:close/>
                  <a:moveTo>
                    <a:pt x="6416" y="3966"/>
                  </a:moveTo>
                  <a:cubicBezTo>
                    <a:pt x="6397" y="3945"/>
                    <a:pt x="6396" y="3937"/>
                    <a:pt x="6413" y="3937"/>
                  </a:cubicBezTo>
                  <a:cubicBezTo>
                    <a:pt x="6432" y="3937"/>
                    <a:pt x="6452" y="3963"/>
                    <a:pt x="6441" y="3974"/>
                  </a:cubicBezTo>
                  <a:cubicBezTo>
                    <a:pt x="6435" y="3980"/>
                    <a:pt x="6426" y="3977"/>
                    <a:pt x="6416" y="3966"/>
                  </a:cubicBezTo>
                  <a:close/>
                  <a:moveTo>
                    <a:pt x="6852" y="3932"/>
                  </a:moveTo>
                  <a:cubicBezTo>
                    <a:pt x="6843" y="3913"/>
                    <a:pt x="6844" y="3906"/>
                    <a:pt x="6858" y="3891"/>
                  </a:cubicBezTo>
                  <a:cubicBezTo>
                    <a:pt x="6882" y="3864"/>
                    <a:pt x="6923" y="3867"/>
                    <a:pt x="6954" y="3897"/>
                  </a:cubicBezTo>
                  <a:lnTo>
                    <a:pt x="6979" y="3922"/>
                  </a:lnTo>
                  <a:lnTo>
                    <a:pt x="6948" y="3928"/>
                  </a:lnTo>
                  <a:cubicBezTo>
                    <a:pt x="6931" y="3932"/>
                    <a:pt x="6912" y="3939"/>
                    <a:pt x="6907" y="3945"/>
                  </a:cubicBezTo>
                  <a:cubicBezTo>
                    <a:pt x="6889" y="3962"/>
                    <a:pt x="6863" y="3956"/>
                    <a:pt x="6852" y="3932"/>
                  </a:cubicBezTo>
                  <a:close/>
                  <a:moveTo>
                    <a:pt x="6499" y="3931"/>
                  </a:moveTo>
                  <a:cubicBezTo>
                    <a:pt x="6488" y="3919"/>
                    <a:pt x="6493" y="3900"/>
                    <a:pt x="6507" y="3900"/>
                  </a:cubicBezTo>
                  <a:cubicBezTo>
                    <a:pt x="6515" y="3900"/>
                    <a:pt x="6521" y="3908"/>
                    <a:pt x="6521" y="3918"/>
                  </a:cubicBezTo>
                  <a:cubicBezTo>
                    <a:pt x="6521" y="3937"/>
                    <a:pt x="6511" y="3942"/>
                    <a:pt x="6499" y="3931"/>
                  </a:cubicBezTo>
                  <a:close/>
                  <a:moveTo>
                    <a:pt x="1526" y="3586"/>
                  </a:moveTo>
                  <a:cubicBezTo>
                    <a:pt x="1526" y="3573"/>
                    <a:pt x="1552" y="3556"/>
                    <a:pt x="1563" y="3562"/>
                  </a:cubicBezTo>
                  <a:cubicBezTo>
                    <a:pt x="1570" y="3567"/>
                    <a:pt x="1570" y="3572"/>
                    <a:pt x="1562" y="3581"/>
                  </a:cubicBezTo>
                  <a:cubicBezTo>
                    <a:pt x="1550" y="3596"/>
                    <a:pt x="1526" y="3599"/>
                    <a:pt x="1526" y="3586"/>
                  </a:cubicBezTo>
                  <a:close/>
                  <a:moveTo>
                    <a:pt x="1032" y="3096"/>
                  </a:moveTo>
                  <a:cubicBezTo>
                    <a:pt x="1023" y="3082"/>
                    <a:pt x="1034" y="3067"/>
                    <a:pt x="1051" y="3067"/>
                  </a:cubicBezTo>
                  <a:cubicBezTo>
                    <a:pt x="1059" y="3067"/>
                    <a:pt x="1064" y="3074"/>
                    <a:pt x="1062" y="3083"/>
                  </a:cubicBezTo>
                  <a:cubicBezTo>
                    <a:pt x="1058" y="3101"/>
                    <a:pt x="1040" y="3109"/>
                    <a:pt x="1032" y="3096"/>
                  </a:cubicBezTo>
                  <a:close/>
                  <a:moveTo>
                    <a:pt x="324" y="3072"/>
                  </a:moveTo>
                  <a:cubicBezTo>
                    <a:pt x="324" y="3065"/>
                    <a:pt x="327" y="3057"/>
                    <a:pt x="332" y="3054"/>
                  </a:cubicBezTo>
                  <a:cubicBezTo>
                    <a:pt x="342" y="3048"/>
                    <a:pt x="363" y="3071"/>
                    <a:pt x="354" y="3080"/>
                  </a:cubicBezTo>
                  <a:cubicBezTo>
                    <a:pt x="343" y="3091"/>
                    <a:pt x="324" y="3086"/>
                    <a:pt x="324" y="3072"/>
                  </a:cubicBezTo>
                  <a:close/>
                  <a:moveTo>
                    <a:pt x="5831" y="2744"/>
                  </a:moveTo>
                  <a:cubicBezTo>
                    <a:pt x="5820" y="2739"/>
                    <a:pt x="5809" y="2729"/>
                    <a:pt x="5806" y="2721"/>
                  </a:cubicBezTo>
                  <a:cubicBezTo>
                    <a:pt x="5801" y="2711"/>
                    <a:pt x="5793" y="2708"/>
                    <a:pt x="5772" y="2713"/>
                  </a:cubicBezTo>
                  <a:cubicBezTo>
                    <a:pt x="5753" y="2716"/>
                    <a:pt x="5724" y="2711"/>
                    <a:pt x="5687" y="2698"/>
                  </a:cubicBezTo>
                  <a:cubicBezTo>
                    <a:pt x="5642" y="2681"/>
                    <a:pt x="5626" y="2679"/>
                    <a:pt x="5608" y="2687"/>
                  </a:cubicBezTo>
                  <a:cubicBezTo>
                    <a:pt x="5573" y="2703"/>
                    <a:pt x="5553" y="2699"/>
                    <a:pt x="5543" y="2676"/>
                  </a:cubicBezTo>
                  <a:cubicBezTo>
                    <a:pt x="5534" y="2657"/>
                    <a:pt x="5524" y="2653"/>
                    <a:pt x="5474" y="2649"/>
                  </a:cubicBezTo>
                  <a:cubicBezTo>
                    <a:pt x="5441" y="2646"/>
                    <a:pt x="5398" y="2636"/>
                    <a:pt x="5377" y="2625"/>
                  </a:cubicBezTo>
                  <a:cubicBezTo>
                    <a:pt x="5343" y="2607"/>
                    <a:pt x="5281" y="2549"/>
                    <a:pt x="5281" y="2533"/>
                  </a:cubicBezTo>
                  <a:cubicBezTo>
                    <a:pt x="5281" y="2529"/>
                    <a:pt x="5267" y="2516"/>
                    <a:pt x="5249" y="2504"/>
                  </a:cubicBezTo>
                  <a:cubicBezTo>
                    <a:pt x="5219" y="2484"/>
                    <a:pt x="5214" y="2483"/>
                    <a:pt x="5169" y="2494"/>
                  </a:cubicBezTo>
                  <a:cubicBezTo>
                    <a:pt x="5101" y="2510"/>
                    <a:pt x="4923" y="2500"/>
                    <a:pt x="4852" y="2476"/>
                  </a:cubicBezTo>
                  <a:cubicBezTo>
                    <a:pt x="4822" y="2465"/>
                    <a:pt x="4789" y="2457"/>
                    <a:pt x="4779" y="2457"/>
                  </a:cubicBezTo>
                  <a:cubicBezTo>
                    <a:pt x="4770" y="2457"/>
                    <a:pt x="4749" y="2446"/>
                    <a:pt x="4734" y="2434"/>
                  </a:cubicBezTo>
                  <a:cubicBezTo>
                    <a:pt x="4719" y="2421"/>
                    <a:pt x="4695" y="2411"/>
                    <a:pt x="4681" y="2411"/>
                  </a:cubicBezTo>
                  <a:cubicBezTo>
                    <a:pt x="4650" y="2411"/>
                    <a:pt x="4592" y="2371"/>
                    <a:pt x="4558" y="2325"/>
                  </a:cubicBezTo>
                  <a:cubicBezTo>
                    <a:pt x="4524" y="2280"/>
                    <a:pt x="4539" y="2274"/>
                    <a:pt x="4589" y="2312"/>
                  </a:cubicBezTo>
                  <a:cubicBezTo>
                    <a:pt x="4646" y="2356"/>
                    <a:pt x="4665" y="2364"/>
                    <a:pt x="4681" y="2355"/>
                  </a:cubicBezTo>
                  <a:cubicBezTo>
                    <a:pt x="4700" y="2342"/>
                    <a:pt x="4703" y="2343"/>
                    <a:pt x="4746" y="2379"/>
                  </a:cubicBezTo>
                  <a:cubicBezTo>
                    <a:pt x="4783" y="2410"/>
                    <a:pt x="4793" y="2412"/>
                    <a:pt x="4829" y="2397"/>
                  </a:cubicBezTo>
                  <a:cubicBezTo>
                    <a:pt x="4838" y="2394"/>
                    <a:pt x="4857" y="2402"/>
                    <a:pt x="4880" y="2420"/>
                  </a:cubicBezTo>
                  <a:cubicBezTo>
                    <a:pt x="4932" y="2462"/>
                    <a:pt x="4956" y="2470"/>
                    <a:pt x="4982" y="2452"/>
                  </a:cubicBezTo>
                  <a:cubicBezTo>
                    <a:pt x="5008" y="2435"/>
                    <a:pt x="5035" y="2434"/>
                    <a:pt x="5059" y="2450"/>
                  </a:cubicBezTo>
                  <a:cubicBezTo>
                    <a:pt x="5074" y="2459"/>
                    <a:pt x="5084" y="2458"/>
                    <a:pt x="5108" y="2449"/>
                  </a:cubicBezTo>
                  <a:cubicBezTo>
                    <a:pt x="5164" y="2425"/>
                    <a:pt x="5194" y="2426"/>
                    <a:pt x="5248" y="2451"/>
                  </a:cubicBezTo>
                  <a:cubicBezTo>
                    <a:pt x="5277" y="2464"/>
                    <a:pt x="5300" y="2480"/>
                    <a:pt x="5300" y="2488"/>
                  </a:cubicBezTo>
                  <a:cubicBezTo>
                    <a:pt x="5300" y="2504"/>
                    <a:pt x="5360" y="2559"/>
                    <a:pt x="5377" y="2559"/>
                  </a:cubicBezTo>
                  <a:cubicBezTo>
                    <a:pt x="5384" y="2559"/>
                    <a:pt x="5398" y="2569"/>
                    <a:pt x="5410" y="2582"/>
                  </a:cubicBezTo>
                  <a:cubicBezTo>
                    <a:pt x="5429" y="2604"/>
                    <a:pt x="5435" y="2606"/>
                    <a:pt x="5475" y="2600"/>
                  </a:cubicBezTo>
                  <a:cubicBezTo>
                    <a:pt x="5510" y="2595"/>
                    <a:pt x="5528" y="2598"/>
                    <a:pt x="5555" y="2612"/>
                  </a:cubicBezTo>
                  <a:cubicBezTo>
                    <a:pt x="5575" y="2622"/>
                    <a:pt x="5611" y="2633"/>
                    <a:pt x="5635" y="2636"/>
                  </a:cubicBezTo>
                  <a:cubicBezTo>
                    <a:pt x="5659" y="2639"/>
                    <a:pt x="5695" y="2649"/>
                    <a:pt x="5713" y="2659"/>
                  </a:cubicBezTo>
                  <a:lnTo>
                    <a:pt x="5747" y="2676"/>
                  </a:lnTo>
                  <a:lnTo>
                    <a:pt x="5780" y="2654"/>
                  </a:lnTo>
                  <a:cubicBezTo>
                    <a:pt x="5811" y="2633"/>
                    <a:pt x="5814" y="2632"/>
                    <a:pt x="5822" y="2647"/>
                  </a:cubicBezTo>
                  <a:cubicBezTo>
                    <a:pt x="5828" y="2656"/>
                    <a:pt x="5840" y="2673"/>
                    <a:pt x="5850" y="2685"/>
                  </a:cubicBezTo>
                  <a:lnTo>
                    <a:pt x="5869" y="2706"/>
                  </a:lnTo>
                  <a:lnTo>
                    <a:pt x="5918" y="2689"/>
                  </a:lnTo>
                  <a:cubicBezTo>
                    <a:pt x="5945" y="2680"/>
                    <a:pt x="5978" y="2661"/>
                    <a:pt x="5992" y="2648"/>
                  </a:cubicBezTo>
                  <a:cubicBezTo>
                    <a:pt x="6026" y="2615"/>
                    <a:pt x="6038" y="2617"/>
                    <a:pt x="6045" y="2656"/>
                  </a:cubicBezTo>
                  <a:cubicBezTo>
                    <a:pt x="6053" y="2696"/>
                    <a:pt x="6038" y="2716"/>
                    <a:pt x="5999" y="2716"/>
                  </a:cubicBezTo>
                  <a:cubicBezTo>
                    <a:pt x="5983" y="2716"/>
                    <a:pt x="5952" y="2724"/>
                    <a:pt x="5930" y="2735"/>
                  </a:cubicBezTo>
                  <a:cubicBezTo>
                    <a:pt x="5887" y="2754"/>
                    <a:pt x="5862" y="2756"/>
                    <a:pt x="5831" y="2744"/>
                  </a:cubicBezTo>
                  <a:close/>
                  <a:moveTo>
                    <a:pt x="6219" y="2540"/>
                  </a:moveTo>
                  <a:cubicBezTo>
                    <a:pt x="6194" y="2520"/>
                    <a:pt x="6169" y="2503"/>
                    <a:pt x="6163" y="2503"/>
                  </a:cubicBezTo>
                  <a:cubicBezTo>
                    <a:pt x="6144" y="2503"/>
                    <a:pt x="6149" y="2477"/>
                    <a:pt x="6169" y="2466"/>
                  </a:cubicBezTo>
                  <a:cubicBezTo>
                    <a:pt x="6183" y="2458"/>
                    <a:pt x="6188" y="2447"/>
                    <a:pt x="6188" y="2415"/>
                  </a:cubicBezTo>
                  <a:cubicBezTo>
                    <a:pt x="6188" y="2393"/>
                    <a:pt x="6184" y="2372"/>
                    <a:pt x="6179" y="2369"/>
                  </a:cubicBezTo>
                  <a:cubicBezTo>
                    <a:pt x="6173" y="2366"/>
                    <a:pt x="6169" y="2343"/>
                    <a:pt x="6169" y="2317"/>
                  </a:cubicBezTo>
                  <a:cubicBezTo>
                    <a:pt x="6169" y="2261"/>
                    <a:pt x="6154" y="2251"/>
                    <a:pt x="6105" y="2277"/>
                  </a:cubicBezTo>
                  <a:cubicBezTo>
                    <a:pt x="6076" y="2293"/>
                    <a:pt x="6071" y="2300"/>
                    <a:pt x="6066" y="2341"/>
                  </a:cubicBezTo>
                  <a:cubicBezTo>
                    <a:pt x="6041" y="2514"/>
                    <a:pt x="6040" y="2519"/>
                    <a:pt x="6022" y="2508"/>
                  </a:cubicBezTo>
                  <a:cubicBezTo>
                    <a:pt x="6016" y="2504"/>
                    <a:pt x="6012" y="2465"/>
                    <a:pt x="6012" y="2410"/>
                  </a:cubicBezTo>
                  <a:cubicBezTo>
                    <a:pt x="6012" y="2319"/>
                    <a:pt x="6007" y="2305"/>
                    <a:pt x="5984" y="2332"/>
                  </a:cubicBezTo>
                  <a:cubicBezTo>
                    <a:pt x="5969" y="2351"/>
                    <a:pt x="5832" y="2351"/>
                    <a:pt x="5799" y="2332"/>
                  </a:cubicBezTo>
                  <a:cubicBezTo>
                    <a:pt x="5769" y="2315"/>
                    <a:pt x="5724" y="2315"/>
                    <a:pt x="5702" y="2332"/>
                  </a:cubicBezTo>
                  <a:cubicBezTo>
                    <a:pt x="5659" y="2364"/>
                    <a:pt x="5614" y="2333"/>
                    <a:pt x="5611" y="2270"/>
                  </a:cubicBezTo>
                  <a:cubicBezTo>
                    <a:pt x="5609" y="2229"/>
                    <a:pt x="5634" y="2229"/>
                    <a:pt x="5643" y="2270"/>
                  </a:cubicBezTo>
                  <a:cubicBezTo>
                    <a:pt x="5651" y="2312"/>
                    <a:pt x="5656" y="2314"/>
                    <a:pt x="5684" y="2291"/>
                  </a:cubicBezTo>
                  <a:cubicBezTo>
                    <a:pt x="5715" y="2267"/>
                    <a:pt x="5737" y="2267"/>
                    <a:pt x="5789" y="2291"/>
                  </a:cubicBezTo>
                  <a:cubicBezTo>
                    <a:pt x="5861" y="2323"/>
                    <a:pt x="5964" y="2311"/>
                    <a:pt x="6033" y="2260"/>
                  </a:cubicBezTo>
                  <a:cubicBezTo>
                    <a:pt x="6091" y="2217"/>
                    <a:pt x="6174" y="2199"/>
                    <a:pt x="6199" y="2224"/>
                  </a:cubicBezTo>
                  <a:cubicBezTo>
                    <a:pt x="6205" y="2230"/>
                    <a:pt x="6213" y="2264"/>
                    <a:pt x="6216" y="2300"/>
                  </a:cubicBezTo>
                  <a:cubicBezTo>
                    <a:pt x="6226" y="2402"/>
                    <a:pt x="6255" y="2409"/>
                    <a:pt x="6286" y="2316"/>
                  </a:cubicBezTo>
                  <a:cubicBezTo>
                    <a:pt x="6302" y="2267"/>
                    <a:pt x="6369" y="2189"/>
                    <a:pt x="6395" y="2189"/>
                  </a:cubicBezTo>
                  <a:cubicBezTo>
                    <a:pt x="6403" y="2189"/>
                    <a:pt x="6424" y="2178"/>
                    <a:pt x="6443" y="2165"/>
                  </a:cubicBezTo>
                  <a:cubicBezTo>
                    <a:pt x="6487" y="2136"/>
                    <a:pt x="6529" y="2135"/>
                    <a:pt x="6557" y="2165"/>
                  </a:cubicBezTo>
                  <a:cubicBezTo>
                    <a:pt x="6568" y="2177"/>
                    <a:pt x="6591" y="2189"/>
                    <a:pt x="6607" y="2193"/>
                  </a:cubicBezTo>
                  <a:cubicBezTo>
                    <a:pt x="6623" y="2196"/>
                    <a:pt x="6648" y="2201"/>
                    <a:pt x="6662" y="2204"/>
                  </a:cubicBezTo>
                  <a:cubicBezTo>
                    <a:pt x="6678" y="2207"/>
                    <a:pt x="6698" y="2203"/>
                    <a:pt x="6720" y="2190"/>
                  </a:cubicBezTo>
                  <a:cubicBezTo>
                    <a:pt x="6762" y="2165"/>
                    <a:pt x="6772" y="2165"/>
                    <a:pt x="6798" y="2192"/>
                  </a:cubicBezTo>
                  <a:cubicBezTo>
                    <a:pt x="6809" y="2205"/>
                    <a:pt x="6829" y="2217"/>
                    <a:pt x="6841" y="2220"/>
                  </a:cubicBezTo>
                  <a:cubicBezTo>
                    <a:pt x="6853" y="2223"/>
                    <a:pt x="6863" y="2230"/>
                    <a:pt x="6863" y="2235"/>
                  </a:cubicBezTo>
                  <a:cubicBezTo>
                    <a:pt x="6863" y="2250"/>
                    <a:pt x="6896" y="2245"/>
                    <a:pt x="6920" y="2226"/>
                  </a:cubicBezTo>
                  <a:cubicBezTo>
                    <a:pt x="6932" y="2217"/>
                    <a:pt x="6954" y="2207"/>
                    <a:pt x="6969" y="2206"/>
                  </a:cubicBezTo>
                  <a:cubicBezTo>
                    <a:pt x="6983" y="2204"/>
                    <a:pt x="6998" y="2196"/>
                    <a:pt x="7002" y="2189"/>
                  </a:cubicBezTo>
                  <a:cubicBezTo>
                    <a:pt x="7033" y="2122"/>
                    <a:pt x="7045" y="2102"/>
                    <a:pt x="7081" y="2061"/>
                  </a:cubicBezTo>
                  <a:cubicBezTo>
                    <a:pt x="7104" y="2035"/>
                    <a:pt x="7142" y="2002"/>
                    <a:pt x="7166" y="1987"/>
                  </a:cubicBezTo>
                  <a:cubicBezTo>
                    <a:pt x="7190" y="1972"/>
                    <a:pt x="7259" y="1914"/>
                    <a:pt x="7318" y="1857"/>
                  </a:cubicBezTo>
                  <a:cubicBezTo>
                    <a:pt x="7378" y="1800"/>
                    <a:pt x="7429" y="1754"/>
                    <a:pt x="7431" y="1754"/>
                  </a:cubicBezTo>
                  <a:cubicBezTo>
                    <a:pt x="7434" y="1754"/>
                    <a:pt x="7444" y="1762"/>
                    <a:pt x="7453" y="1771"/>
                  </a:cubicBezTo>
                  <a:cubicBezTo>
                    <a:pt x="7465" y="1782"/>
                    <a:pt x="7491" y="1790"/>
                    <a:pt x="7529" y="1794"/>
                  </a:cubicBezTo>
                  <a:lnTo>
                    <a:pt x="7588" y="1800"/>
                  </a:lnTo>
                  <a:lnTo>
                    <a:pt x="7640" y="1760"/>
                  </a:lnTo>
                  <a:cubicBezTo>
                    <a:pt x="7727" y="1692"/>
                    <a:pt x="7724" y="1693"/>
                    <a:pt x="7793" y="1731"/>
                  </a:cubicBezTo>
                  <a:cubicBezTo>
                    <a:pt x="7826" y="1750"/>
                    <a:pt x="7861" y="1775"/>
                    <a:pt x="7871" y="1788"/>
                  </a:cubicBezTo>
                  <a:cubicBezTo>
                    <a:pt x="7894" y="1817"/>
                    <a:pt x="7895" y="1862"/>
                    <a:pt x="7874" y="1906"/>
                  </a:cubicBezTo>
                  <a:cubicBezTo>
                    <a:pt x="7856" y="1945"/>
                    <a:pt x="7860" y="1953"/>
                    <a:pt x="7894" y="1938"/>
                  </a:cubicBezTo>
                  <a:cubicBezTo>
                    <a:pt x="7914" y="1928"/>
                    <a:pt x="7923" y="1929"/>
                    <a:pt x="7945" y="1942"/>
                  </a:cubicBezTo>
                  <a:cubicBezTo>
                    <a:pt x="7968" y="1955"/>
                    <a:pt x="7972" y="1956"/>
                    <a:pt x="7982" y="1943"/>
                  </a:cubicBezTo>
                  <a:cubicBezTo>
                    <a:pt x="7989" y="1936"/>
                    <a:pt x="8004" y="1930"/>
                    <a:pt x="8016" y="1930"/>
                  </a:cubicBezTo>
                  <a:cubicBezTo>
                    <a:pt x="8029" y="1930"/>
                    <a:pt x="8047" y="1925"/>
                    <a:pt x="8057" y="1920"/>
                  </a:cubicBezTo>
                  <a:cubicBezTo>
                    <a:pt x="8073" y="1911"/>
                    <a:pt x="8075" y="1914"/>
                    <a:pt x="8075" y="1947"/>
                  </a:cubicBezTo>
                  <a:lnTo>
                    <a:pt x="8075" y="1983"/>
                  </a:lnTo>
                  <a:lnTo>
                    <a:pt x="7987" y="1990"/>
                  </a:lnTo>
                  <a:cubicBezTo>
                    <a:pt x="7892" y="1997"/>
                    <a:pt x="7791" y="1989"/>
                    <a:pt x="7782" y="1974"/>
                  </a:cubicBezTo>
                  <a:cubicBezTo>
                    <a:pt x="7779" y="1969"/>
                    <a:pt x="7785" y="1954"/>
                    <a:pt x="7795" y="1940"/>
                  </a:cubicBezTo>
                  <a:cubicBezTo>
                    <a:pt x="7823" y="1902"/>
                    <a:pt x="7854" y="1837"/>
                    <a:pt x="7844" y="1837"/>
                  </a:cubicBezTo>
                  <a:cubicBezTo>
                    <a:pt x="7840" y="1837"/>
                    <a:pt x="7823" y="1848"/>
                    <a:pt x="7808" y="1860"/>
                  </a:cubicBezTo>
                  <a:cubicBezTo>
                    <a:pt x="7793" y="1873"/>
                    <a:pt x="7779" y="1883"/>
                    <a:pt x="7776" y="1883"/>
                  </a:cubicBezTo>
                  <a:cubicBezTo>
                    <a:pt x="7774" y="1883"/>
                    <a:pt x="7765" y="1867"/>
                    <a:pt x="7756" y="1846"/>
                  </a:cubicBezTo>
                  <a:cubicBezTo>
                    <a:pt x="7742" y="1816"/>
                    <a:pt x="7741" y="1805"/>
                    <a:pt x="7749" y="1786"/>
                  </a:cubicBezTo>
                  <a:cubicBezTo>
                    <a:pt x="7758" y="1766"/>
                    <a:pt x="7758" y="1763"/>
                    <a:pt x="7743" y="1763"/>
                  </a:cubicBezTo>
                  <a:cubicBezTo>
                    <a:pt x="7734" y="1763"/>
                    <a:pt x="7713" y="1774"/>
                    <a:pt x="7695" y="1786"/>
                  </a:cubicBezTo>
                  <a:cubicBezTo>
                    <a:pt x="7678" y="1799"/>
                    <a:pt x="7659" y="1809"/>
                    <a:pt x="7652" y="1809"/>
                  </a:cubicBezTo>
                  <a:cubicBezTo>
                    <a:pt x="7645" y="1809"/>
                    <a:pt x="7640" y="1813"/>
                    <a:pt x="7640" y="1818"/>
                  </a:cubicBezTo>
                  <a:cubicBezTo>
                    <a:pt x="7640" y="1823"/>
                    <a:pt x="7633" y="1833"/>
                    <a:pt x="7625" y="1841"/>
                  </a:cubicBezTo>
                  <a:cubicBezTo>
                    <a:pt x="7606" y="1861"/>
                    <a:pt x="7517" y="1861"/>
                    <a:pt x="7501" y="1842"/>
                  </a:cubicBezTo>
                  <a:cubicBezTo>
                    <a:pt x="7468" y="1801"/>
                    <a:pt x="7376" y="1846"/>
                    <a:pt x="7303" y="1939"/>
                  </a:cubicBezTo>
                  <a:cubicBezTo>
                    <a:pt x="7259" y="1994"/>
                    <a:pt x="7233" y="2014"/>
                    <a:pt x="7184" y="2026"/>
                  </a:cubicBezTo>
                  <a:cubicBezTo>
                    <a:pt x="7170" y="2029"/>
                    <a:pt x="7159" y="2035"/>
                    <a:pt x="7159" y="2040"/>
                  </a:cubicBezTo>
                  <a:cubicBezTo>
                    <a:pt x="7159" y="2044"/>
                    <a:pt x="7143" y="2068"/>
                    <a:pt x="7123" y="2093"/>
                  </a:cubicBezTo>
                  <a:cubicBezTo>
                    <a:pt x="7103" y="2118"/>
                    <a:pt x="7083" y="2150"/>
                    <a:pt x="7080" y="2163"/>
                  </a:cubicBezTo>
                  <a:cubicBezTo>
                    <a:pt x="7073" y="2191"/>
                    <a:pt x="7000" y="2263"/>
                    <a:pt x="6979" y="2263"/>
                  </a:cubicBezTo>
                  <a:cubicBezTo>
                    <a:pt x="6955" y="2263"/>
                    <a:pt x="6946" y="2296"/>
                    <a:pt x="6946" y="2396"/>
                  </a:cubicBezTo>
                  <a:lnTo>
                    <a:pt x="6946" y="2493"/>
                  </a:lnTo>
                  <a:lnTo>
                    <a:pt x="6902" y="2498"/>
                  </a:lnTo>
                  <a:cubicBezTo>
                    <a:pt x="6878" y="2501"/>
                    <a:pt x="6822" y="2515"/>
                    <a:pt x="6777" y="2528"/>
                  </a:cubicBezTo>
                  <a:cubicBezTo>
                    <a:pt x="6711" y="2547"/>
                    <a:pt x="6685" y="2550"/>
                    <a:pt x="6640" y="2545"/>
                  </a:cubicBezTo>
                  <a:cubicBezTo>
                    <a:pt x="6593" y="2540"/>
                    <a:pt x="6582" y="2542"/>
                    <a:pt x="6561" y="2558"/>
                  </a:cubicBezTo>
                  <a:cubicBezTo>
                    <a:pt x="6541" y="2574"/>
                    <a:pt x="6523" y="2577"/>
                    <a:pt x="6460" y="2577"/>
                  </a:cubicBezTo>
                  <a:cubicBezTo>
                    <a:pt x="6418" y="2577"/>
                    <a:pt x="6372" y="2572"/>
                    <a:pt x="6359" y="2566"/>
                  </a:cubicBezTo>
                  <a:cubicBezTo>
                    <a:pt x="6341" y="2558"/>
                    <a:pt x="6333" y="2558"/>
                    <a:pt x="6324" y="2566"/>
                  </a:cubicBezTo>
                  <a:cubicBezTo>
                    <a:pt x="6303" y="2587"/>
                    <a:pt x="6265" y="2578"/>
                    <a:pt x="6219" y="2540"/>
                  </a:cubicBezTo>
                  <a:close/>
                  <a:moveTo>
                    <a:pt x="6319" y="2525"/>
                  </a:moveTo>
                  <a:cubicBezTo>
                    <a:pt x="6345" y="2512"/>
                    <a:pt x="6351" y="2512"/>
                    <a:pt x="6397" y="2526"/>
                  </a:cubicBezTo>
                  <a:cubicBezTo>
                    <a:pt x="6457" y="2545"/>
                    <a:pt x="6496" y="2540"/>
                    <a:pt x="6545" y="2507"/>
                  </a:cubicBezTo>
                  <a:lnTo>
                    <a:pt x="6580" y="2483"/>
                  </a:lnTo>
                  <a:lnTo>
                    <a:pt x="6627" y="2498"/>
                  </a:lnTo>
                  <a:cubicBezTo>
                    <a:pt x="6670" y="2513"/>
                    <a:pt x="6676" y="2513"/>
                    <a:pt x="6715" y="2499"/>
                  </a:cubicBezTo>
                  <a:cubicBezTo>
                    <a:pt x="6780" y="2475"/>
                    <a:pt x="6818" y="2467"/>
                    <a:pt x="6866" y="2466"/>
                  </a:cubicBezTo>
                  <a:cubicBezTo>
                    <a:pt x="6909" y="2466"/>
                    <a:pt x="6911" y="2465"/>
                    <a:pt x="6905" y="2445"/>
                  </a:cubicBezTo>
                  <a:cubicBezTo>
                    <a:pt x="6889" y="2395"/>
                    <a:pt x="6889" y="2382"/>
                    <a:pt x="6903" y="2366"/>
                  </a:cubicBezTo>
                  <a:cubicBezTo>
                    <a:pt x="6921" y="2346"/>
                    <a:pt x="6915" y="2337"/>
                    <a:pt x="6882" y="2337"/>
                  </a:cubicBezTo>
                  <a:cubicBezTo>
                    <a:pt x="6849" y="2337"/>
                    <a:pt x="6820" y="2314"/>
                    <a:pt x="6799" y="2273"/>
                  </a:cubicBezTo>
                  <a:cubicBezTo>
                    <a:pt x="6772" y="2220"/>
                    <a:pt x="6761" y="2214"/>
                    <a:pt x="6728" y="2235"/>
                  </a:cubicBezTo>
                  <a:cubicBezTo>
                    <a:pt x="6696" y="2257"/>
                    <a:pt x="6639" y="2259"/>
                    <a:pt x="6623" y="2239"/>
                  </a:cubicBezTo>
                  <a:cubicBezTo>
                    <a:pt x="6616" y="2232"/>
                    <a:pt x="6597" y="2226"/>
                    <a:pt x="6580" y="2226"/>
                  </a:cubicBezTo>
                  <a:cubicBezTo>
                    <a:pt x="6560" y="2226"/>
                    <a:pt x="6541" y="2217"/>
                    <a:pt x="6524" y="2202"/>
                  </a:cubicBezTo>
                  <a:cubicBezTo>
                    <a:pt x="6496" y="2176"/>
                    <a:pt x="6480" y="2178"/>
                    <a:pt x="6424" y="2216"/>
                  </a:cubicBezTo>
                  <a:cubicBezTo>
                    <a:pt x="6403" y="2230"/>
                    <a:pt x="6376" y="2248"/>
                    <a:pt x="6363" y="2256"/>
                  </a:cubicBezTo>
                  <a:cubicBezTo>
                    <a:pt x="6349" y="2264"/>
                    <a:pt x="6335" y="2285"/>
                    <a:pt x="6328" y="2308"/>
                  </a:cubicBezTo>
                  <a:cubicBezTo>
                    <a:pt x="6322" y="2329"/>
                    <a:pt x="6302" y="2376"/>
                    <a:pt x="6285" y="2413"/>
                  </a:cubicBezTo>
                  <a:cubicBezTo>
                    <a:pt x="6250" y="2485"/>
                    <a:pt x="6248" y="2495"/>
                    <a:pt x="6262" y="2522"/>
                  </a:cubicBezTo>
                  <a:cubicBezTo>
                    <a:pt x="6274" y="2544"/>
                    <a:pt x="6282" y="2544"/>
                    <a:pt x="6319" y="2525"/>
                  </a:cubicBezTo>
                  <a:close/>
                  <a:moveTo>
                    <a:pt x="5494" y="2285"/>
                  </a:moveTo>
                  <a:cubicBezTo>
                    <a:pt x="5481" y="2278"/>
                    <a:pt x="5456" y="2272"/>
                    <a:pt x="5437" y="2272"/>
                  </a:cubicBezTo>
                  <a:cubicBezTo>
                    <a:pt x="5391" y="2272"/>
                    <a:pt x="5374" y="2264"/>
                    <a:pt x="5364" y="2239"/>
                  </a:cubicBezTo>
                  <a:cubicBezTo>
                    <a:pt x="5360" y="2226"/>
                    <a:pt x="5346" y="2216"/>
                    <a:pt x="5329" y="2212"/>
                  </a:cubicBezTo>
                  <a:cubicBezTo>
                    <a:pt x="5289" y="2203"/>
                    <a:pt x="5217" y="2143"/>
                    <a:pt x="5185" y="2092"/>
                  </a:cubicBezTo>
                  <a:lnTo>
                    <a:pt x="5158" y="2050"/>
                  </a:lnTo>
                  <a:lnTo>
                    <a:pt x="5082" y="2050"/>
                  </a:lnTo>
                  <a:cubicBezTo>
                    <a:pt x="5009" y="2050"/>
                    <a:pt x="5006" y="2049"/>
                    <a:pt x="5000" y="2027"/>
                  </a:cubicBezTo>
                  <a:cubicBezTo>
                    <a:pt x="4991" y="1990"/>
                    <a:pt x="4950" y="1951"/>
                    <a:pt x="4906" y="1935"/>
                  </a:cubicBezTo>
                  <a:cubicBezTo>
                    <a:pt x="4883" y="1928"/>
                    <a:pt x="4852" y="1911"/>
                    <a:pt x="4836" y="1898"/>
                  </a:cubicBezTo>
                  <a:cubicBezTo>
                    <a:pt x="4821" y="1885"/>
                    <a:pt x="4799" y="1874"/>
                    <a:pt x="4787" y="1874"/>
                  </a:cubicBezTo>
                  <a:cubicBezTo>
                    <a:pt x="4776" y="1874"/>
                    <a:pt x="4757" y="1866"/>
                    <a:pt x="4745" y="1856"/>
                  </a:cubicBezTo>
                  <a:cubicBezTo>
                    <a:pt x="4733" y="1845"/>
                    <a:pt x="4720" y="1837"/>
                    <a:pt x="4716" y="1837"/>
                  </a:cubicBezTo>
                  <a:cubicBezTo>
                    <a:pt x="4705" y="1837"/>
                    <a:pt x="4688" y="1765"/>
                    <a:pt x="4694" y="1744"/>
                  </a:cubicBezTo>
                  <a:cubicBezTo>
                    <a:pt x="4703" y="1718"/>
                    <a:pt x="4725" y="1722"/>
                    <a:pt x="4731" y="1752"/>
                  </a:cubicBezTo>
                  <a:cubicBezTo>
                    <a:pt x="4741" y="1800"/>
                    <a:pt x="4758" y="1822"/>
                    <a:pt x="4790" y="1829"/>
                  </a:cubicBezTo>
                  <a:cubicBezTo>
                    <a:pt x="4807" y="1832"/>
                    <a:pt x="4832" y="1846"/>
                    <a:pt x="4846" y="1860"/>
                  </a:cubicBezTo>
                  <a:cubicBezTo>
                    <a:pt x="4861" y="1874"/>
                    <a:pt x="4892" y="1890"/>
                    <a:pt x="4917" y="1896"/>
                  </a:cubicBezTo>
                  <a:cubicBezTo>
                    <a:pt x="4956" y="1906"/>
                    <a:pt x="4968" y="1915"/>
                    <a:pt x="5003" y="1961"/>
                  </a:cubicBezTo>
                  <a:cubicBezTo>
                    <a:pt x="5046" y="2017"/>
                    <a:pt x="5055" y="2020"/>
                    <a:pt x="5120" y="1999"/>
                  </a:cubicBezTo>
                  <a:cubicBezTo>
                    <a:pt x="5144" y="1991"/>
                    <a:pt x="5195" y="2032"/>
                    <a:pt x="5212" y="2073"/>
                  </a:cubicBezTo>
                  <a:cubicBezTo>
                    <a:pt x="5235" y="2125"/>
                    <a:pt x="5267" y="2146"/>
                    <a:pt x="5334" y="2152"/>
                  </a:cubicBezTo>
                  <a:cubicBezTo>
                    <a:pt x="5394" y="2156"/>
                    <a:pt x="5396" y="2157"/>
                    <a:pt x="5406" y="2189"/>
                  </a:cubicBezTo>
                  <a:cubicBezTo>
                    <a:pt x="5416" y="2219"/>
                    <a:pt x="5421" y="2221"/>
                    <a:pt x="5465" y="2228"/>
                  </a:cubicBezTo>
                  <a:cubicBezTo>
                    <a:pt x="5542" y="2239"/>
                    <a:pt x="5567" y="2260"/>
                    <a:pt x="5538" y="2288"/>
                  </a:cubicBezTo>
                  <a:cubicBezTo>
                    <a:pt x="5525" y="2302"/>
                    <a:pt x="5524" y="2302"/>
                    <a:pt x="5494" y="2285"/>
                  </a:cubicBezTo>
                  <a:close/>
                </a:path>
              </a:pathLst>
            </a:custGeom>
            <a:solidFill>
              <a:srgbClr val="BC5000"/>
            </a:solidFill>
            <a:ln w="3175">
              <a:solidFill>
                <a:srgbClr val="BC5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bg2"/>
                </a:solidFill>
                <a:latin typeface="Georgia" panose="02040502050405020303" pitchFamily="18" charset="0"/>
              </a:endParaRPr>
            </a:p>
          </p:txBody>
        </p:sp>
      </p:grpSp>
    </p:spTree>
    <p:extLst>
      <p:ext uri="{BB962C8B-B14F-4D97-AF65-F5344CB8AC3E}">
        <p14:creationId xmlns:p14="http://schemas.microsoft.com/office/powerpoint/2010/main" xmlns="" val="722654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dirty="0">
                <a:solidFill>
                  <a:schemeClr val="accent5"/>
                </a:solidFill>
              </a:rPr>
              <a:t>Municipal Bonds In India</a:t>
            </a:r>
            <a:endParaRPr lang="en-US" altLang="en-US" sz="2400" b="1" dirty="0">
              <a:solidFill>
                <a:schemeClr val="accent5"/>
              </a:solidFill>
              <a:latin typeface="Georgia" panose="02040502050405020303" pitchFamily="18" charset="0"/>
            </a:endParaRPr>
          </a:p>
        </p:txBody>
      </p:sp>
      <p:cxnSp>
        <p:nvCxnSpPr>
          <p:cNvPr id="11" name="Straight Connector 10"/>
          <p:cNvCxnSpPr/>
          <p:nvPr/>
        </p:nvCxnSpPr>
        <p:spPr>
          <a:xfrm flipV="1">
            <a:off x="1760762" y="1205923"/>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sp>
        <p:nvSpPr>
          <p:cNvPr id="30" name="Rectangle 8"/>
          <p:cNvSpPr>
            <a:spLocks noChangeArrowheads="1"/>
          </p:cNvSpPr>
          <p:nvPr/>
        </p:nvSpPr>
        <p:spPr bwMode="auto">
          <a:xfrm>
            <a:off x="485775" y="1476375"/>
            <a:ext cx="8048625" cy="4555093"/>
          </a:xfrm>
          <a:prstGeom prst="rect">
            <a:avLst/>
          </a:prstGeom>
          <a:noFill/>
          <a:ln w="9525">
            <a:noFill/>
            <a:miter lim="800000"/>
            <a:headEnd/>
            <a:tailEnd/>
          </a:ln>
        </p:spPr>
        <p:txBody>
          <a:bodyPr wrap="square">
            <a:spAutoFit/>
          </a:bodyPr>
          <a:lstStyle/>
          <a:p>
            <a:r>
              <a:rPr lang="en-US" sz="2000" b="1" dirty="0">
                <a:latin typeface="+mj-lt"/>
              </a:rPr>
              <a:t>What is Municipal </a:t>
            </a:r>
            <a:r>
              <a:rPr lang="en-US" sz="2000" b="1" dirty="0" smtClean="0">
                <a:latin typeface="+mj-lt"/>
              </a:rPr>
              <a:t>Bonds</a:t>
            </a:r>
            <a:r>
              <a:rPr lang="en-US" sz="2000" b="1" dirty="0">
                <a:latin typeface="+mj-lt"/>
              </a:rPr>
              <a:t>?</a:t>
            </a:r>
            <a:endParaRPr lang="en-US" sz="2000" dirty="0">
              <a:latin typeface="+mj-lt"/>
            </a:endParaRPr>
          </a:p>
          <a:p>
            <a:pPr marL="342900" indent="-342900" algn="just">
              <a:lnSpc>
                <a:spcPct val="150000"/>
              </a:lnSpc>
              <a:buFont typeface="Arial" panose="020B0604020202020204" pitchFamily="34" charset="0"/>
              <a:buChar char="•"/>
            </a:pPr>
            <a:r>
              <a:rPr lang="en-US" sz="2000" dirty="0" smtClean="0">
                <a:latin typeface="+mj-lt"/>
              </a:rPr>
              <a:t>Municipal </a:t>
            </a:r>
            <a:r>
              <a:rPr lang="en-US" sz="2000" dirty="0">
                <a:latin typeface="+mj-lt"/>
              </a:rPr>
              <a:t>bonds are bonds issued by urban local bodies- municipal bodies and municipal </a:t>
            </a:r>
            <a:r>
              <a:rPr lang="en-US" sz="2000" dirty="0" smtClean="0">
                <a:latin typeface="+mj-lt"/>
              </a:rPr>
              <a:t>corporations </a:t>
            </a:r>
            <a:r>
              <a:rPr lang="en-US" sz="2000" dirty="0">
                <a:latin typeface="+mj-lt"/>
              </a:rPr>
              <a:t>(entities owned by municipal bodies) to raise money for financing </a:t>
            </a:r>
            <a:r>
              <a:rPr lang="en-US" sz="2000" dirty="0">
                <a:solidFill>
                  <a:schemeClr val="accent1"/>
                </a:solidFill>
                <a:latin typeface="+mj-lt"/>
              </a:rPr>
              <a:t>specific </a:t>
            </a:r>
            <a:r>
              <a:rPr lang="en-US" sz="2000" dirty="0" smtClean="0">
                <a:solidFill>
                  <a:schemeClr val="accent1"/>
                </a:solidFill>
                <a:latin typeface="+mj-lt"/>
              </a:rPr>
              <a:t>infrastructure </a:t>
            </a:r>
            <a:r>
              <a:rPr lang="en-US" sz="2000" dirty="0">
                <a:solidFill>
                  <a:schemeClr val="accent1"/>
                </a:solidFill>
                <a:latin typeface="+mj-lt"/>
              </a:rPr>
              <a:t>projects. </a:t>
            </a:r>
            <a:endParaRPr lang="en-US" sz="2000" dirty="0" smtClean="0">
              <a:solidFill>
                <a:schemeClr val="accent1"/>
              </a:solidFill>
              <a:latin typeface="+mj-lt"/>
            </a:endParaRPr>
          </a:p>
          <a:p>
            <a:pPr marL="342900" indent="-342900" algn="just">
              <a:lnSpc>
                <a:spcPct val="150000"/>
              </a:lnSpc>
              <a:buFont typeface="Arial" panose="020B0604020202020204" pitchFamily="34" charset="0"/>
              <a:buChar char="•"/>
            </a:pPr>
            <a:r>
              <a:rPr lang="en-US" sz="2000" dirty="0" smtClean="0">
                <a:latin typeface="+mj-lt"/>
              </a:rPr>
              <a:t>These </a:t>
            </a:r>
            <a:r>
              <a:rPr lang="en-US" sz="2000" dirty="0">
                <a:latin typeface="+mj-lt"/>
              </a:rPr>
              <a:t>bonds are attracting attention </a:t>
            </a:r>
            <a:r>
              <a:rPr lang="en-US" sz="2000" dirty="0">
                <a:solidFill>
                  <a:schemeClr val="accent1"/>
                </a:solidFill>
                <a:latin typeface="+mj-lt"/>
              </a:rPr>
              <a:t>as the ULBs urgently need money to finance infrastructural expenditure</a:t>
            </a:r>
            <a:r>
              <a:rPr lang="en-US" sz="2000" dirty="0" smtClean="0">
                <a:latin typeface="+mj-lt"/>
              </a:rPr>
              <a:t>. Especially for smart </a:t>
            </a:r>
            <a:r>
              <a:rPr lang="en-US" sz="2000" dirty="0">
                <a:latin typeface="+mj-lt"/>
              </a:rPr>
              <a:t>cities and other urban development </a:t>
            </a:r>
            <a:r>
              <a:rPr lang="en-US" sz="2000" dirty="0" smtClean="0">
                <a:latin typeface="+mj-lt"/>
              </a:rPr>
              <a:t>projects. </a:t>
            </a:r>
            <a:endParaRPr lang="en-US" sz="2000" dirty="0">
              <a:latin typeface="+mj-lt"/>
            </a:endParaRPr>
          </a:p>
          <a:p>
            <a:pPr marL="342900" indent="-342900" algn="just">
              <a:lnSpc>
                <a:spcPct val="150000"/>
              </a:lnSpc>
              <a:buFont typeface="Arial" panose="020B0604020202020204" pitchFamily="34" charset="0"/>
              <a:buChar char="•"/>
            </a:pPr>
            <a:r>
              <a:rPr lang="en-US" sz="2000" dirty="0" smtClean="0">
                <a:latin typeface="+mj-lt"/>
              </a:rPr>
              <a:t>In </a:t>
            </a:r>
            <a:r>
              <a:rPr lang="en-US" sz="2000" dirty="0">
                <a:latin typeface="+mj-lt"/>
              </a:rPr>
              <a:t>2015, SEBI made fresh guidelines for the issue of municipal bonds for enabling the ULBs to mobilize money.</a:t>
            </a:r>
          </a:p>
        </p:txBody>
      </p:sp>
    </p:spTree>
    <p:extLst>
      <p:ext uri="{BB962C8B-B14F-4D97-AF65-F5344CB8AC3E}">
        <p14:creationId xmlns:p14="http://schemas.microsoft.com/office/powerpoint/2010/main" xmlns="" val="2896461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4347" y="362274"/>
            <a:ext cx="7229653" cy="887884"/>
          </a:xfrm>
        </p:spPr>
        <p:txBody>
          <a:bodyPr/>
          <a:lstStyle/>
          <a:p>
            <a:r>
              <a:rPr lang="en-US" altLang="en-US" dirty="0" smtClean="0">
                <a:solidFill>
                  <a:srgbClr val="C00000"/>
                </a:solidFill>
                <a:latin typeface="Georgia" panose="02040502050405020303" pitchFamily="18" charset="0"/>
              </a:rPr>
              <a:t>PMC Credit Rating</a:t>
            </a:r>
            <a:endParaRPr lang="en-GB" dirty="0"/>
          </a:p>
        </p:txBody>
      </p:sp>
      <p:cxnSp>
        <p:nvCxnSpPr>
          <p:cNvPr id="5" name="Straight Connector 4"/>
          <p:cNvCxnSpPr/>
          <p:nvPr/>
        </p:nvCxnSpPr>
        <p:spPr>
          <a:xfrm flipV="1">
            <a:off x="1760762" y="1205923"/>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graphicFrame>
        <p:nvGraphicFramePr>
          <p:cNvPr id="2" name="Diagram 1"/>
          <p:cNvGraphicFramePr/>
          <p:nvPr>
            <p:extLst>
              <p:ext uri="{D42A27DB-BD31-4B8C-83A1-F6EECF244321}">
                <p14:modId xmlns:p14="http://schemas.microsoft.com/office/powerpoint/2010/main" xmlns="" val="3183904474"/>
              </p:ext>
            </p:extLst>
          </p:nvPr>
        </p:nvGraphicFramePr>
        <p:xfrm>
          <a:off x="468674" y="1563254"/>
          <a:ext cx="7982599" cy="4269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10466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4347" y="362274"/>
            <a:ext cx="7229653" cy="887884"/>
          </a:xfrm>
        </p:spPr>
        <p:txBody>
          <a:bodyPr/>
          <a:lstStyle/>
          <a:p>
            <a:r>
              <a:rPr lang="en-US" altLang="en-US" dirty="0" smtClean="0">
                <a:solidFill>
                  <a:srgbClr val="C00000"/>
                </a:solidFill>
                <a:latin typeface="Georgia" panose="02040502050405020303" pitchFamily="18" charset="0"/>
              </a:rPr>
              <a:t>PMC Credit Rating – Key rating drivers(1/2)</a:t>
            </a:r>
            <a:endParaRPr lang="en-GB" dirty="0"/>
          </a:p>
        </p:txBody>
      </p:sp>
      <p:cxnSp>
        <p:nvCxnSpPr>
          <p:cNvPr id="5" name="Straight Connector 4"/>
          <p:cNvCxnSpPr/>
          <p:nvPr/>
        </p:nvCxnSpPr>
        <p:spPr>
          <a:xfrm flipV="1">
            <a:off x="1760762" y="1205923"/>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graphicFrame>
        <p:nvGraphicFramePr>
          <p:cNvPr id="7" name="Diagram 6"/>
          <p:cNvGraphicFramePr/>
          <p:nvPr>
            <p:extLst>
              <p:ext uri="{D42A27DB-BD31-4B8C-83A1-F6EECF244321}">
                <p14:modId xmlns:p14="http://schemas.microsoft.com/office/powerpoint/2010/main" xmlns="" val="715627899"/>
              </p:ext>
            </p:extLst>
          </p:nvPr>
        </p:nvGraphicFramePr>
        <p:xfrm>
          <a:off x="320675" y="1427019"/>
          <a:ext cx="8497888" cy="5209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2205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4347" y="362274"/>
            <a:ext cx="7229653" cy="887884"/>
          </a:xfrm>
        </p:spPr>
        <p:txBody>
          <a:bodyPr/>
          <a:lstStyle/>
          <a:p>
            <a:r>
              <a:rPr lang="en-US" altLang="en-US" dirty="0">
                <a:solidFill>
                  <a:srgbClr val="C00000"/>
                </a:solidFill>
                <a:latin typeface="Georgia" panose="02040502050405020303" pitchFamily="18" charset="0"/>
              </a:rPr>
              <a:t>PMC Credit Rating – Key rating </a:t>
            </a:r>
            <a:r>
              <a:rPr lang="en-US" altLang="en-US" dirty="0" smtClean="0">
                <a:solidFill>
                  <a:srgbClr val="C00000"/>
                </a:solidFill>
                <a:latin typeface="Georgia" panose="02040502050405020303" pitchFamily="18" charset="0"/>
              </a:rPr>
              <a:t>drivers(2/2</a:t>
            </a:r>
            <a:r>
              <a:rPr lang="en-US" altLang="en-US" dirty="0">
                <a:solidFill>
                  <a:srgbClr val="C00000"/>
                </a:solidFill>
                <a:latin typeface="Georgia" panose="02040502050405020303" pitchFamily="18" charset="0"/>
              </a:rPr>
              <a:t>)</a:t>
            </a:r>
            <a:endParaRPr lang="en-GB" dirty="0"/>
          </a:p>
        </p:txBody>
      </p:sp>
      <p:cxnSp>
        <p:nvCxnSpPr>
          <p:cNvPr id="5" name="Straight Connector 4"/>
          <p:cNvCxnSpPr/>
          <p:nvPr/>
        </p:nvCxnSpPr>
        <p:spPr>
          <a:xfrm flipV="1">
            <a:off x="1760762" y="1205923"/>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graphicFrame>
        <p:nvGraphicFramePr>
          <p:cNvPr id="7" name="Diagram 6"/>
          <p:cNvGraphicFramePr/>
          <p:nvPr>
            <p:extLst>
              <p:ext uri="{D42A27DB-BD31-4B8C-83A1-F6EECF244321}">
                <p14:modId xmlns:p14="http://schemas.microsoft.com/office/powerpoint/2010/main" xmlns="" val="2151406627"/>
              </p:ext>
            </p:extLst>
          </p:nvPr>
        </p:nvGraphicFramePr>
        <p:xfrm>
          <a:off x="320675" y="1385456"/>
          <a:ext cx="8601652" cy="5347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70994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dirty="0">
                <a:solidFill>
                  <a:schemeClr val="accent5"/>
                </a:solidFill>
              </a:rPr>
              <a:t>Advantages of Municipal Bonds</a:t>
            </a:r>
            <a:endParaRPr lang="en-US" altLang="en-US" dirty="0">
              <a:solidFill>
                <a:schemeClr val="accent5"/>
              </a:solidFill>
            </a:endParaRPr>
          </a:p>
        </p:txBody>
      </p:sp>
      <p:cxnSp>
        <p:nvCxnSpPr>
          <p:cNvPr id="11" name="Straight Connector 10"/>
          <p:cNvCxnSpPr/>
          <p:nvPr/>
        </p:nvCxnSpPr>
        <p:spPr>
          <a:xfrm flipV="1">
            <a:off x="1760762" y="1205923"/>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grpSp>
        <p:nvGrpSpPr>
          <p:cNvPr id="3" name="Group 2"/>
          <p:cNvGrpSpPr/>
          <p:nvPr/>
        </p:nvGrpSpPr>
        <p:grpSpPr>
          <a:xfrm>
            <a:off x="390525" y="1652081"/>
            <a:ext cx="8115300" cy="4253685"/>
            <a:chOff x="390525" y="1652081"/>
            <a:chExt cx="8115300" cy="4253685"/>
          </a:xfrm>
        </p:grpSpPr>
        <p:graphicFrame>
          <p:nvGraphicFramePr>
            <p:cNvPr id="2" name="Diagram 1"/>
            <p:cNvGraphicFramePr/>
            <p:nvPr>
              <p:extLst>
                <p:ext uri="{D42A27DB-BD31-4B8C-83A1-F6EECF244321}">
                  <p14:modId xmlns:p14="http://schemas.microsoft.com/office/powerpoint/2010/main" xmlns="" val="2970477566"/>
                </p:ext>
              </p:extLst>
            </p:nvPr>
          </p:nvGraphicFramePr>
          <p:xfrm>
            <a:off x="1000125" y="1652081"/>
            <a:ext cx="7505700" cy="4253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owchart: Connector 5"/>
            <p:cNvSpPr/>
            <p:nvPr/>
          </p:nvSpPr>
          <p:spPr>
            <a:xfrm>
              <a:off x="390525" y="1752600"/>
              <a:ext cx="533400" cy="533400"/>
            </a:xfrm>
            <a:prstGeom prst="flowChartConnector">
              <a:avLst/>
            </a:prstGeom>
            <a:solidFill>
              <a:schemeClr val="tx2"/>
            </a:solidFill>
            <a:ln>
              <a:solidFill>
                <a:schemeClr val="bg1"/>
              </a:solidFill>
            </a:ln>
          </p:spPr>
          <p:txBody>
            <a:bodyPr vert="horz" wrap="square" lIns="0" tIns="0" rIns="0" bIns="0" rtlCol="0" anchor="ctr">
              <a:noAutofit/>
            </a:bodyPr>
            <a:lstStyle/>
            <a:p>
              <a:pPr algn="ctr"/>
              <a:r>
                <a:rPr lang="en-US" sz="1800" b="1" dirty="0">
                  <a:solidFill>
                    <a:schemeClr val="bg1"/>
                  </a:solidFill>
                  <a:latin typeface="+mj-lt"/>
                </a:rPr>
                <a:t>1</a:t>
              </a:r>
              <a:endParaRPr lang="en-GB" sz="1800" b="1" dirty="0">
                <a:solidFill>
                  <a:schemeClr val="bg1"/>
                </a:solidFill>
                <a:latin typeface="+mj-lt"/>
              </a:endParaRPr>
            </a:p>
          </p:txBody>
        </p:sp>
        <p:sp>
          <p:nvSpPr>
            <p:cNvPr id="7" name="Flowchart: Connector 6"/>
            <p:cNvSpPr/>
            <p:nvPr/>
          </p:nvSpPr>
          <p:spPr>
            <a:xfrm>
              <a:off x="390525" y="2632412"/>
              <a:ext cx="533400" cy="533400"/>
            </a:xfrm>
            <a:prstGeom prst="flowChartConnector">
              <a:avLst/>
            </a:prstGeom>
            <a:solidFill>
              <a:schemeClr val="tx2"/>
            </a:solidFill>
            <a:ln>
              <a:solidFill>
                <a:schemeClr val="bg1"/>
              </a:solidFill>
            </a:ln>
          </p:spPr>
          <p:txBody>
            <a:bodyPr vert="horz" wrap="square" lIns="0" tIns="0" rIns="0" bIns="0" rtlCol="0" anchor="ctr">
              <a:noAutofit/>
            </a:bodyPr>
            <a:lstStyle/>
            <a:p>
              <a:pPr algn="ctr"/>
              <a:r>
                <a:rPr lang="en-GB" sz="1800" b="1" dirty="0" smtClean="0">
                  <a:solidFill>
                    <a:schemeClr val="bg1"/>
                  </a:solidFill>
                  <a:latin typeface="+mj-lt"/>
                </a:rPr>
                <a:t>2</a:t>
              </a:r>
              <a:endParaRPr lang="en-GB" sz="1800" b="1" dirty="0">
                <a:solidFill>
                  <a:schemeClr val="bg1"/>
                </a:solidFill>
                <a:latin typeface="+mj-lt"/>
              </a:endParaRPr>
            </a:p>
          </p:txBody>
        </p:sp>
        <p:sp>
          <p:nvSpPr>
            <p:cNvPr id="8" name="Flowchart: Connector 7"/>
            <p:cNvSpPr/>
            <p:nvPr/>
          </p:nvSpPr>
          <p:spPr>
            <a:xfrm>
              <a:off x="390525" y="3512224"/>
              <a:ext cx="533400" cy="533400"/>
            </a:xfrm>
            <a:prstGeom prst="flowChartConnector">
              <a:avLst/>
            </a:prstGeom>
            <a:solidFill>
              <a:schemeClr val="tx2"/>
            </a:solidFill>
            <a:ln>
              <a:solidFill>
                <a:schemeClr val="bg1"/>
              </a:solidFill>
            </a:ln>
          </p:spPr>
          <p:txBody>
            <a:bodyPr vert="horz" wrap="square" lIns="0" tIns="0" rIns="0" bIns="0" rtlCol="0" anchor="ctr">
              <a:noAutofit/>
            </a:bodyPr>
            <a:lstStyle/>
            <a:p>
              <a:pPr algn="ctr"/>
              <a:r>
                <a:rPr lang="en-US" sz="1800" b="1" dirty="0">
                  <a:solidFill>
                    <a:schemeClr val="bg1"/>
                  </a:solidFill>
                  <a:latin typeface="+mj-lt"/>
                </a:rPr>
                <a:t>3</a:t>
              </a:r>
              <a:endParaRPr lang="en-GB" sz="1800" b="1" dirty="0">
                <a:solidFill>
                  <a:schemeClr val="bg1"/>
                </a:solidFill>
                <a:latin typeface="+mj-lt"/>
              </a:endParaRPr>
            </a:p>
          </p:txBody>
        </p:sp>
        <p:sp>
          <p:nvSpPr>
            <p:cNvPr id="9" name="Flowchart: Connector 8"/>
            <p:cNvSpPr/>
            <p:nvPr/>
          </p:nvSpPr>
          <p:spPr>
            <a:xfrm>
              <a:off x="390525" y="4344917"/>
              <a:ext cx="533400" cy="533400"/>
            </a:xfrm>
            <a:prstGeom prst="flowChartConnector">
              <a:avLst/>
            </a:prstGeom>
            <a:solidFill>
              <a:schemeClr val="tx2"/>
            </a:solidFill>
            <a:ln>
              <a:solidFill>
                <a:schemeClr val="bg1"/>
              </a:solidFill>
            </a:ln>
          </p:spPr>
          <p:txBody>
            <a:bodyPr vert="horz" wrap="square" lIns="0" tIns="0" rIns="0" bIns="0" rtlCol="0" anchor="ctr">
              <a:noAutofit/>
            </a:bodyPr>
            <a:lstStyle/>
            <a:p>
              <a:pPr algn="ctr"/>
              <a:r>
                <a:rPr lang="en-US" sz="1800" b="1" dirty="0">
                  <a:solidFill>
                    <a:schemeClr val="bg1"/>
                  </a:solidFill>
                  <a:latin typeface="+mj-lt"/>
                </a:rPr>
                <a:t>4</a:t>
              </a:r>
              <a:endParaRPr lang="en-GB" sz="1800" b="1" dirty="0">
                <a:solidFill>
                  <a:schemeClr val="bg1"/>
                </a:solidFill>
                <a:latin typeface="+mj-lt"/>
              </a:endParaRPr>
            </a:p>
          </p:txBody>
        </p:sp>
        <p:sp>
          <p:nvSpPr>
            <p:cNvPr id="10" name="Flowchart: Connector 9"/>
            <p:cNvSpPr/>
            <p:nvPr/>
          </p:nvSpPr>
          <p:spPr>
            <a:xfrm>
              <a:off x="390525" y="5224729"/>
              <a:ext cx="533400" cy="533400"/>
            </a:xfrm>
            <a:prstGeom prst="flowChartConnector">
              <a:avLst/>
            </a:prstGeom>
            <a:solidFill>
              <a:schemeClr val="tx2"/>
            </a:solidFill>
            <a:ln>
              <a:solidFill>
                <a:schemeClr val="bg1"/>
              </a:solidFill>
            </a:ln>
          </p:spPr>
          <p:txBody>
            <a:bodyPr vert="horz" wrap="square" lIns="0" tIns="0" rIns="0" bIns="0" rtlCol="0" anchor="ctr">
              <a:noAutofit/>
            </a:bodyPr>
            <a:lstStyle/>
            <a:p>
              <a:pPr algn="ctr"/>
              <a:r>
                <a:rPr lang="en-US" sz="1800" b="1" dirty="0">
                  <a:solidFill>
                    <a:schemeClr val="bg1"/>
                  </a:solidFill>
                  <a:latin typeface="+mj-lt"/>
                </a:rPr>
                <a:t>5</a:t>
              </a:r>
              <a:endParaRPr lang="en-GB" sz="1800" b="1" dirty="0">
                <a:solidFill>
                  <a:schemeClr val="bg1"/>
                </a:solidFill>
                <a:latin typeface="+mj-lt"/>
              </a:endParaRPr>
            </a:p>
          </p:txBody>
        </p:sp>
      </p:grpSp>
    </p:spTree>
    <p:extLst>
      <p:ext uri="{BB962C8B-B14F-4D97-AF65-F5344CB8AC3E}">
        <p14:creationId xmlns:p14="http://schemas.microsoft.com/office/powerpoint/2010/main" xmlns="" val="3522337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1766449" y="223029"/>
            <a:ext cx="7229653" cy="887884"/>
          </a:xfrm>
        </p:spPr>
        <p:txBody>
          <a:bodyPr vert="horz" lIns="0" tIns="0" rIns="0" bIns="0" rtlCol="0" anchor="ctr" anchorCtr="0">
            <a:noAutofit/>
          </a:bodyPr>
          <a:lstStyle/>
          <a:p>
            <a:pPr defTabSz="899010"/>
            <a:r>
              <a:rPr lang="en-US" dirty="0" smtClean="0">
                <a:solidFill>
                  <a:schemeClr val="accent5"/>
                </a:solidFill>
              </a:rPr>
              <a:t>Infrastructure Project - 24*7 Water </a:t>
            </a:r>
            <a:r>
              <a:rPr lang="en-US" dirty="0">
                <a:solidFill>
                  <a:schemeClr val="accent5"/>
                </a:solidFill>
              </a:rPr>
              <a:t>Supply </a:t>
            </a:r>
            <a:r>
              <a:rPr lang="en-US" dirty="0" smtClean="0">
                <a:solidFill>
                  <a:schemeClr val="accent5"/>
                </a:solidFill>
              </a:rPr>
              <a:t>Project</a:t>
            </a:r>
            <a:endParaRPr lang="en-US" altLang="en-US" dirty="0">
              <a:solidFill>
                <a:schemeClr val="accent5"/>
              </a:solidFill>
            </a:endParaRPr>
          </a:p>
        </p:txBody>
      </p:sp>
      <p:cxnSp>
        <p:nvCxnSpPr>
          <p:cNvPr id="11" name="Straight Connector 10"/>
          <p:cNvCxnSpPr/>
          <p:nvPr/>
        </p:nvCxnSpPr>
        <p:spPr>
          <a:xfrm flipV="1">
            <a:off x="1760762" y="1205923"/>
            <a:ext cx="6963444" cy="2"/>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pic>
        <p:nvPicPr>
          <p:cNvPr id="12" name="Picture 11" descr="56baae3bc9accfa807c4570530f7533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00016" y="1296512"/>
            <a:ext cx="2448271" cy="2827895"/>
          </a:xfrm>
          <a:prstGeom prst="rect">
            <a:avLst/>
          </a:prstGeom>
          <a:ln>
            <a:noFill/>
          </a:ln>
          <a:effectLst>
            <a:softEdge rad="112500"/>
          </a:effectLst>
        </p:spPr>
      </p:pic>
      <p:graphicFrame>
        <p:nvGraphicFramePr>
          <p:cNvPr id="17" name="Diagram 16"/>
          <p:cNvGraphicFramePr/>
          <p:nvPr>
            <p:extLst>
              <p:ext uri="{D42A27DB-BD31-4B8C-83A1-F6EECF244321}">
                <p14:modId xmlns:p14="http://schemas.microsoft.com/office/powerpoint/2010/main" xmlns="" val="773587057"/>
              </p:ext>
            </p:extLst>
          </p:nvPr>
        </p:nvGraphicFramePr>
        <p:xfrm>
          <a:off x="424632" y="3892391"/>
          <a:ext cx="8571470" cy="26341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p:cNvSpPr/>
          <p:nvPr/>
        </p:nvSpPr>
        <p:spPr>
          <a:xfrm>
            <a:off x="508816" y="1579602"/>
            <a:ext cx="5354591" cy="523220"/>
          </a:xfrm>
          <a:prstGeom prst="rect">
            <a:avLst/>
          </a:prstGeom>
          <a:solidFill>
            <a:schemeClr val="tx2"/>
          </a:solidFill>
        </p:spPr>
        <p:txBody>
          <a:bodyPr wrap="square">
            <a:spAutoFit/>
          </a:bodyPr>
          <a:lstStyle/>
          <a:p>
            <a:pPr lvl="0"/>
            <a:r>
              <a:rPr lang="en-US" sz="1400" dirty="0">
                <a:solidFill>
                  <a:schemeClr val="bg2"/>
                </a:solidFill>
                <a:latin typeface="+mj-lt"/>
              </a:rPr>
              <a:t>Pune is one of the few big cities in the country which is </a:t>
            </a:r>
            <a:br>
              <a:rPr lang="en-US" sz="1400" dirty="0">
                <a:solidFill>
                  <a:schemeClr val="bg2"/>
                </a:solidFill>
                <a:latin typeface="+mj-lt"/>
              </a:rPr>
            </a:br>
            <a:r>
              <a:rPr lang="en-US" sz="1400" dirty="0">
                <a:solidFill>
                  <a:schemeClr val="bg2"/>
                </a:solidFill>
                <a:latin typeface="+mj-lt"/>
              </a:rPr>
              <a:t>not water scarce in terms of per capita availability.</a:t>
            </a:r>
          </a:p>
        </p:txBody>
      </p:sp>
      <p:sp>
        <p:nvSpPr>
          <p:cNvPr id="13" name="Rectangle 12"/>
          <p:cNvSpPr/>
          <p:nvPr/>
        </p:nvSpPr>
        <p:spPr>
          <a:xfrm>
            <a:off x="466725" y="2179826"/>
            <a:ext cx="5438775" cy="738664"/>
          </a:xfrm>
          <a:prstGeom prst="rect">
            <a:avLst/>
          </a:prstGeom>
        </p:spPr>
        <p:txBody>
          <a:bodyPr wrap="square">
            <a:spAutoFit/>
          </a:bodyPr>
          <a:lstStyle/>
          <a:p>
            <a:pPr lvl="0"/>
            <a:r>
              <a:rPr lang="en-US" sz="1400" dirty="0">
                <a:latin typeface="+mj-lt"/>
              </a:rPr>
              <a:t>Highly inequitable distribution of available water, with </a:t>
            </a:r>
            <a:r>
              <a:rPr lang="en-US" sz="1400" dirty="0" smtClean="0">
                <a:latin typeface="+mj-lt"/>
              </a:rPr>
              <a:t>some </a:t>
            </a:r>
            <a:r>
              <a:rPr lang="en-US" sz="1400" dirty="0">
                <a:latin typeface="+mj-lt"/>
              </a:rPr>
              <a:t>areas receiving &gt;20 hours, whereas others </a:t>
            </a:r>
            <a:r>
              <a:rPr lang="en-US" sz="1400" dirty="0" smtClean="0">
                <a:latin typeface="+mj-lt"/>
              </a:rPr>
              <a:t>are getting less </a:t>
            </a:r>
            <a:r>
              <a:rPr lang="en-US" sz="1400" dirty="0">
                <a:latin typeface="+mj-lt"/>
              </a:rPr>
              <a:t>than 2 hours of water supply per day.</a:t>
            </a:r>
          </a:p>
        </p:txBody>
      </p:sp>
      <p:sp>
        <p:nvSpPr>
          <p:cNvPr id="19" name="Rectangle 18"/>
          <p:cNvSpPr/>
          <p:nvPr/>
        </p:nvSpPr>
        <p:spPr>
          <a:xfrm>
            <a:off x="508815" y="3369171"/>
            <a:ext cx="5354591" cy="523220"/>
          </a:xfrm>
          <a:prstGeom prst="rect">
            <a:avLst/>
          </a:prstGeom>
          <a:solidFill>
            <a:schemeClr val="tx2"/>
          </a:solidFill>
        </p:spPr>
        <p:txBody>
          <a:bodyPr wrap="square">
            <a:spAutoFit/>
          </a:bodyPr>
          <a:lstStyle/>
          <a:p>
            <a:r>
              <a:rPr lang="en-US" sz="1400" dirty="0">
                <a:solidFill>
                  <a:schemeClr val="bg2"/>
                </a:solidFill>
                <a:latin typeface="+mj-lt"/>
              </a:rPr>
              <a:t>The 24X7 equitable water supply project will have following major features</a:t>
            </a:r>
          </a:p>
        </p:txBody>
      </p:sp>
    </p:spTree>
    <p:extLst>
      <p:ext uri="{BB962C8B-B14F-4D97-AF65-F5344CB8AC3E}">
        <p14:creationId xmlns:p14="http://schemas.microsoft.com/office/powerpoint/2010/main" xmlns="" val="4730669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3.xml><?xml version="1.0" encoding="utf-8"?>
<a:theme xmlns:a="http://schemas.openxmlformats.org/drawingml/2006/main" name="Office Theme">
  <a:themeElements>
    <a:clrScheme name="Custom 28">
      <a:dk1>
        <a:srgbClr val="4C4C4C"/>
      </a:dk1>
      <a:lt1>
        <a:sysClr val="window" lastClr="FFFFFF"/>
      </a:lt1>
      <a:dk2>
        <a:srgbClr val="CCCCCC"/>
      </a:dk2>
      <a:lt2>
        <a:srgbClr val="FFFFFF"/>
      </a:lt2>
      <a:accent1>
        <a:srgbClr val="ED1C24"/>
      </a:accent1>
      <a:accent2>
        <a:srgbClr val="2E67B2"/>
      </a:accent2>
      <a:accent3>
        <a:srgbClr val="FADF4C"/>
      </a:accent3>
      <a:accent4>
        <a:srgbClr val="D2669F"/>
      </a:accent4>
      <a:accent5>
        <a:srgbClr val="7F3483"/>
      </a:accent5>
      <a:accent6>
        <a:srgbClr val="4A9A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1879</Words>
  <Application>Microsoft Office PowerPoint</Application>
  <PresentationFormat>On-screen Show (4:3)</PresentationFormat>
  <Paragraphs>197</Paragraphs>
  <Slides>24</Slides>
  <Notes>20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Custom Design</vt:lpstr>
      <vt:lpstr>PwC</vt:lpstr>
      <vt:lpstr>Slide 1</vt:lpstr>
      <vt:lpstr>Pune City - Snapshot </vt:lpstr>
      <vt:lpstr>Pune City - Strengths </vt:lpstr>
      <vt:lpstr>Municipal Bonds In India</vt:lpstr>
      <vt:lpstr>PMC Credit Rating</vt:lpstr>
      <vt:lpstr>PMC Credit Rating – Key rating drivers(1/2)</vt:lpstr>
      <vt:lpstr>PMC Credit Rating – Key rating drivers(2/2)</vt:lpstr>
      <vt:lpstr>Advantages of Municipal Bonds</vt:lpstr>
      <vt:lpstr>Infrastructure Project - 24*7 Water Supply Project</vt:lpstr>
      <vt:lpstr>SEBI Guidelines on municipal bonds: Which ULB can issue Municipal bonds? (1/2)</vt:lpstr>
      <vt:lpstr>SEBI Guidelines on municipal bonds: Which ULB can issue Municipal bonds? (2/2)</vt:lpstr>
      <vt:lpstr>Challenges while Issuing Municipal Bonds</vt:lpstr>
      <vt:lpstr>Process of Issuing Municipal Bonds</vt:lpstr>
      <vt:lpstr>Phase I – Appointment of Intermediaries</vt:lpstr>
      <vt:lpstr>Phase II- Preparation of Information Memorandum  and Structuring of the Instrument</vt:lpstr>
      <vt:lpstr>Phase III- finalization of other intermediaries</vt:lpstr>
      <vt:lpstr>Phase- IV Launch of the issue/bidding process</vt:lpstr>
      <vt:lpstr>Implementation Timeline </vt:lpstr>
      <vt:lpstr>Achievements </vt:lpstr>
      <vt:lpstr>Disclosures and Compliance requirements (1/2) </vt:lpstr>
      <vt:lpstr>Disclosures and Compliance requirements (2/2) </vt:lpstr>
      <vt:lpstr>Snapshots - Listing on Stock Exchange</vt:lpstr>
      <vt:lpstr>Rewards &amp; Recognitions</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2013-09-17T15:37:16Z</cp:lastPrinted>
  <dcterms:created xsi:type="dcterms:W3CDTF">2014-05-06T16:57:06Z</dcterms:created>
  <dcterms:modified xsi:type="dcterms:W3CDTF">2018-07-25T14:47:17Z</dcterms:modified>
</cp:coreProperties>
</file>