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99" r:id="rId2"/>
    <p:sldId id="402" r:id="rId3"/>
    <p:sldId id="425" r:id="rId4"/>
    <p:sldId id="426" r:id="rId5"/>
    <p:sldId id="403" r:id="rId6"/>
    <p:sldId id="427" r:id="rId7"/>
    <p:sldId id="407" r:id="rId8"/>
    <p:sldId id="408" r:id="rId9"/>
    <p:sldId id="412" r:id="rId10"/>
    <p:sldId id="428" r:id="rId11"/>
    <p:sldId id="420" r:id="rId12"/>
    <p:sldId id="417" r:id="rId13"/>
    <p:sldId id="410" r:id="rId14"/>
    <p:sldId id="413" r:id="rId15"/>
    <p:sldId id="414" r:id="rId16"/>
    <p:sldId id="415" r:id="rId17"/>
    <p:sldId id="418" r:id="rId18"/>
    <p:sldId id="424" r:id="rId19"/>
  </p:sldIdLst>
  <p:sldSz cx="17068800" cy="9601200"/>
  <p:notesSz cx="6950075" cy="9236075"/>
  <p:defaultTextStyle>
    <a:defPPr>
      <a:defRPr lang="en-US"/>
    </a:defPPr>
    <a:lvl1pPr marL="0" algn="l" defTabSz="1279153" rtl="0" eaLnBrk="1" latinLnBrk="0" hangingPunct="1">
      <a:defRPr sz="2580" kern="1200">
        <a:solidFill>
          <a:schemeClr val="tx1"/>
        </a:solidFill>
        <a:latin typeface="+mn-lt"/>
        <a:ea typeface="+mn-ea"/>
        <a:cs typeface="+mn-cs"/>
      </a:defRPr>
    </a:lvl1pPr>
    <a:lvl2pPr marL="639575" algn="l" defTabSz="1279153" rtl="0" eaLnBrk="1" latinLnBrk="0" hangingPunct="1">
      <a:defRPr sz="2580" kern="1200">
        <a:solidFill>
          <a:schemeClr val="tx1"/>
        </a:solidFill>
        <a:latin typeface="+mn-lt"/>
        <a:ea typeface="+mn-ea"/>
        <a:cs typeface="+mn-cs"/>
      </a:defRPr>
    </a:lvl2pPr>
    <a:lvl3pPr marL="1279153" algn="l" defTabSz="1279153" rtl="0" eaLnBrk="1" latinLnBrk="0" hangingPunct="1">
      <a:defRPr sz="2580" kern="1200">
        <a:solidFill>
          <a:schemeClr val="tx1"/>
        </a:solidFill>
        <a:latin typeface="+mn-lt"/>
        <a:ea typeface="+mn-ea"/>
        <a:cs typeface="+mn-cs"/>
      </a:defRPr>
    </a:lvl3pPr>
    <a:lvl4pPr marL="1918729" algn="l" defTabSz="1279153" rtl="0" eaLnBrk="1" latinLnBrk="0" hangingPunct="1">
      <a:defRPr sz="2580" kern="1200">
        <a:solidFill>
          <a:schemeClr val="tx1"/>
        </a:solidFill>
        <a:latin typeface="+mn-lt"/>
        <a:ea typeface="+mn-ea"/>
        <a:cs typeface="+mn-cs"/>
      </a:defRPr>
    </a:lvl4pPr>
    <a:lvl5pPr marL="2558305" algn="l" defTabSz="1279153" rtl="0" eaLnBrk="1" latinLnBrk="0" hangingPunct="1">
      <a:defRPr sz="2580" kern="1200">
        <a:solidFill>
          <a:schemeClr val="tx1"/>
        </a:solidFill>
        <a:latin typeface="+mn-lt"/>
        <a:ea typeface="+mn-ea"/>
        <a:cs typeface="+mn-cs"/>
      </a:defRPr>
    </a:lvl5pPr>
    <a:lvl6pPr marL="3197880" algn="l" defTabSz="1279153" rtl="0" eaLnBrk="1" latinLnBrk="0" hangingPunct="1">
      <a:defRPr sz="2580" kern="1200">
        <a:solidFill>
          <a:schemeClr val="tx1"/>
        </a:solidFill>
        <a:latin typeface="+mn-lt"/>
        <a:ea typeface="+mn-ea"/>
        <a:cs typeface="+mn-cs"/>
      </a:defRPr>
    </a:lvl6pPr>
    <a:lvl7pPr marL="3837454" algn="l" defTabSz="1279153" rtl="0" eaLnBrk="1" latinLnBrk="0" hangingPunct="1">
      <a:defRPr sz="2580" kern="1200">
        <a:solidFill>
          <a:schemeClr val="tx1"/>
        </a:solidFill>
        <a:latin typeface="+mn-lt"/>
        <a:ea typeface="+mn-ea"/>
        <a:cs typeface="+mn-cs"/>
      </a:defRPr>
    </a:lvl7pPr>
    <a:lvl8pPr marL="4477030" algn="l" defTabSz="1279153" rtl="0" eaLnBrk="1" latinLnBrk="0" hangingPunct="1">
      <a:defRPr sz="2580" kern="1200">
        <a:solidFill>
          <a:schemeClr val="tx1"/>
        </a:solidFill>
        <a:latin typeface="+mn-lt"/>
        <a:ea typeface="+mn-ea"/>
        <a:cs typeface="+mn-cs"/>
      </a:defRPr>
    </a:lvl8pPr>
    <a:lvl9pPr marL="5116605" algn="l" defTabSz="1279153" rtl="0" eaLnBrk="1" latinLnBrk="0" hangingPunct="1">
      <a:defRPr sz="25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D7E5F5"/>
    <a:srgbClr val="F0F5FA"/>
    <a:srgbClr val="FFBB7B"/>
    <a:srgbClr val="C8100B"/>
    <a:srgbClr val="F88380"/>
    <a:srgbClr val="CF0D12"/>
    <a:srgbClr val="0C4869"/>
    <a:srgbClr val="C8DEE8"/>
    <a:srgbClr val="4BB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 autoAdjust="0"/>
    <p:restoredTop sz="95179" autoAdjust="0"/>
  </p:normalViewPr>
  <p:slideViewPr>
    <p:cSldViewPr>
      <p:cViewPr>
        <p:scale>
          <a:sx n="56" d="100"/>
          <a:sy n="56" d="100"/>
        </p:scale>
        <p:origin x="1376" y="448"/>
      </p:cViewPr>
      <p:guideLst>
        <p:guide orient="horz" pos="3024"/>
        <p:guide pos="5376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758" y="-275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 OF COURSES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Courses adopted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Technical</c:v>
                </c:pt>
                <c:pt idx="1">
                  <c:v>Managerial</c:v>
                </c:pt>
                <c:pt idx="2">
                  <c:v>Behavioural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183</c:v>
                </c:pt>
                <c:pt idx="1">
                  <c:v>123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D-45DF-903D-1C35398E51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Courses available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Technical</c:v>
                </c:pt>
                <c:pt idx="1">
                  <c:v>Managerial</c:v>
                </c:pt>
                <c:pt idx="2">
                  <c:v>Behavioural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197</c:v>
                </c:pt>
                <c:pt idx="1">
                  <c:v>108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D-45DF-903D-1C35398E5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145584"/>
        <c:axId val="769063968"/>
      </c:barChart>
      <c:catAx>
        <c:axId val="76914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063968"/>
        <c:crosses val="autoZero"/>
        <c:auto val="1"/>
        <c:lblAlgn val="ctr"/>
        <c:lblOffset val="100"/>
        <c:noMultiLvlLbl val="0"/>
      </c:catAx>
      <c:valAx>
        <c:axId val="7690639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14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IN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FEEDBACK</a:t>
            </a:r>
            <a:r>
              <a:rPr lang="en-IN" sz="22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RECEIVED</a:t>
            </a:r>
            <a:endParaRPr lang="en-IN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328-4209-81C6-B1E8DFA7BF95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28-4209-81C6-B1E8DFA7BF95}"/>
              </c:ext>
            </c:extLst>
          </c:dPt>
          <c:dLbls>
            <c:dLbl>
              <c:idx val="0"/>
              <c:layout>
                <c:manualLayout>
                  <c:x val="-1.2373708794048401E-2"/>
                  <c:y val="-1.421448832844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28-4209-81C6-B1E8DFA7BF95}"/>
                </c:ext>
              </c:extLst>
            </c:dLbl>
            <c:dLbl>
              <c:idx val="1"/>
              <c:layout>
                <c:manualLayout>
                  <c:x val="5.11774399686414E-3"/>
                  <c:y val="-5.6194659932447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28-4209-81C6-B1E8DFA7B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Good or Outstanding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B-4E3A-986F-98DF0DD50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l"/>
      <c:legendEntry>
        <c:idx val="1"/>
        <c:delete val="1"/>
      </c:legendEntry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</a:rPr>
              <a:t>REASON FOR SELECTING THE COURSES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9-475E-90FB-5A04C9D1056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29-475E-90FB-5A04C9D1056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29-475E-90FB-5A04C9D1056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929-475E-90FB-5A04C9D10564}"/>
              </c:ext>
            </c:extLst>
          </c:dPt>
          <c:dLbls>
            <c:dLbl>
              <c:idx val="0"/>
              <c:layout>
                <c:manualLayout>
                  <c:x val="1.35640458701499E-2"/>
                  <c:y val="3.690266090847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9-475E-90FB-5A04C9D10564}"/>
                </c:ext>
              </c:extLst>
            </c:dLbl>
            <c:dLbl>
              <c:idx val="1"/>
              <c:layout>
                <c:manualLayout>
                  <c:x val="-1.0934170771198E-4"/>
                  <c:y val="5.936879942970140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29-475E-90FB-5A04C9D10564}"/>
                </c:ext>
              </c:extLst>
            </c:dLbl>
            <c:dLbl>
              <c:idx val="2"/>
              <c:layout>
                <c:manualLayout>
                  <c:x val="7.3301883407081497E-3"/>
                  <c:y val="-1.3295869252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29-475E-90FB-5A04C9D10564}"/>
                </c:ext>
              </c:extLst>
            </c:dLbl>
            <c:dLbl>
              <c:idx val="3"/>
              <c:layout>
                <c:manualLayout>
                  <c:x val="4.4856110487977802E-2"/>
                  <c:y val="2.147936304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29-475E-90FB-5A04C9D10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Professional growth</c:v>
                </c:pt>
                <c:pt idx="1">
                  <c:v>Personal growth</c:v>
                </c:pt>
                <c:pt idx="2">
                  <c:v>Immediate need for everday tasks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0.22</c:v>
                </c:pt>
                <c:pt idx="2">
                  <c:v>0.21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F-49DE-B7D5-C158107B60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GENDER</a:t>
            </a:r>
            <a:r>
              <a:rPr lang="en-IN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DISTRIBUTION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0-4A4D-9BB4-5110D8D587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Logged-in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248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0-4A4D-9BB4-5110D8D587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193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0-4A4D-9BB4-5110D8D58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3348240"/>
        <c:axId val="1233350016"/>
      </c:barChart>
      <c:catAx>
        <c:axId val="123334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350016"/>
        <c:crosses val="autoZero"/>
        <c:auto val="1"/>
        <c:lblAlgn val="ctr"/>
        <c:lblOffset val="100"/>
        <c:noMultiLvlLbl val="0"/>
      </c:catAx>
      <c:valAx>
        <c:axId val="1233350016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3334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F6A59-4E1C-4EDE-B21C-B47243380D2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Creation of a comprehensive employee database</a:t>
          </a:r>
          <a:endParaRPr lang="en-US" sz="19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F2B8CE1E-2D53-46D7-A10E-7E62A56C5440}" type="parTrans" cxnId="{F59764E8-B416-4EC6-BE70-D474C6E18170}">
      <dgm:prSet/>
      <dgm:spPr/>
      <dgm:t>
        <a:bodyPr/>
        <a:lstStyle/>
        <a:p>
          <a:endParaRPr lang="en-US" sz="1900"/>
        </a:p>
      </dgm:t>
    </dgm:pt>
    <dgm:pt modelId="{432ACC2B-033A-4CEF-9F49-7D54EAA1495C}" type="sibTrans" cxnId="{F59764E8-B416-4EC6-BE70-D474C6E18170}">
      <dgm:prSet/>
      <dgm:spPr/>
      <dgm:t>
        <a:bodyPr/>
        <a:lstStyle/>
        <a:p>
          <a:endParaRPr lang="en-US" sz="1900"/>
        </a:p>
      </dgm:t>
    </dgm:pt>
    <dgm:pt modelId="{B532114F-982D-4B70-ADE6-91170F02A193}">
      <dgm:prSet custT="1"/>
      <dgm:spPr/>
      <dgm:t>
        <a:bodyPr/>
        <a:lstStyle/>
        <a:p>
          <a:r>
            <a:rPr lang="en-US" sz="2000" dirty="0">
              <a:latin typeface="+mn-lt"/>
              <a:cs typeface="Arial" panose="020B0604020202020204" pitchFamily="34" charset="0"/>
            </a:rPr>
            <a:t>Adoption of training policy</a:t>
          </a: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 sz="1900"/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 sz="1900"/>
        </a:p>
      </dgm:t>
    </dgm:pt>
    <dgm:pt modelId="{EF236A75-ECB6-48FD-8203-BF0A18F98AC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Establishment of training cell</a:t>
          </a:r>
        </a:p>
      </dgm:t>
    </dgm:pt>
    <dgm:pt modelId="{A74EF781-A7D3-42F5-A29B-E46E4D24D416}" type="parTrans" cxnId="{AEB2BB6C-5E1B-4EB9-9A78-7E4116ED60B6}">
      <dgm:prSet/>
      <dgm:spPr/>
      <dgm:t>
        <a:bodyPr/>
        <a:lstStyle/>
        <a:p>
          <a:endParaRPr lang="en-US" sz="1900"/>
        </a:p>
      </dgm:t>
    </dgm:pt>
    <dgm:pt modelId="{FBC844D7-4D75-4277-A078-DA90535E5E95}" type="sibTrans" cxnId="{AEB2BB6C-5E1B-4EB9-9A78-7E4116ED60B6}">
      <dgm:prSet/>
      <dgm:spPr/>
      <dgm:t>
        <a:bodyPr/>
        <a:lstStyle/>
        <a:p>
          <a:endParaRPr lang="en-US" sz="1900"/>
        </a:p>
      </dgm:t>
    </dgm:pt>
    <dgm:pt modelId="{7903D0AC-E7BC-4342-A549-6EF3D41B05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Compilation of list of training institutes</a:t>
          </a:r>
        </a:p>
      </dgm:t>
    </dgm:pt>
    <dgm:pt modelId="{B0922E30-93BA-4297-A41E-075C174F6532}" type="parTrans" cxnId="{4CC7A7D4-C866-4ECE-B105-C185372966DA}">
      <dgm:prSet/>
      <dgm:spPr/>
      <dgm:t>
        <a:bodyPr/>
        <a:lstStyle/>
        <a:p>
          <a:endParaRPr lang="en-US" sz="1900"/>
        </a:p>
      </dgm:t>
    </dgm:pt>
    <dgm:pt modelId="{8E62B92A-66B9-4ADA-9FE2-17F55B21BCED}" type="sibTrans" cxnId="{4CC7A7D4-C866-4ECE-B105-C185372966DA}">
      <dgm:prSet/>
      <dgm:spPr/>
      <dgm:t>
        <a:bodyPr/>
        <a:lstStyle/>
        <a:p>
          <a:endParaRPr lang="en-US" sz="1900"/>
        </a:p>
      </dgm:t>
    </dgm:pt>
    <dgm:pt modelId="{8E7F8612-74BA-46F2-8B2D-3F8C86BF5DF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Vetting of the institutes by HODs at CIDCO</a:t>
          </a:r>
        </a:p>
      </dgm:t>
    </dgm:pt>
    <dgm:pt modelId="{30E7ABA1-4246-4E6E-98ED-335066E30A50}" type="parTrans" cxnId="{D923AAE3-42FE-4B2D-9A68-3BC6FAF8DF3F}">
      <dgm:prSet/>
      <dgm:spPr/>
      <dgm:t>
        <a:bodyPr/>
        <a:lstStyle/>
        <a:p>
          <a:endParaRPr lang="en-US" sz="1900"/>
        </a:p>
      </dgm:t>
    </dgm:pt>
    <dgm:pt modelId="{D44EFF79-3E86-413C-9579-6FA272733904}" type="sibTrans" cxnId="{D923AAE3-42FE-4B2D-9A68-3BC6FAF8DF3F}">
      <dgm:prSet/>
      <dgm:spPr/>
      <dgm:t>
        <a:bodyPr/>
        <a:lstStyle/>
        <a:p>
          <a:endParaRPr lang="en-US" sz="1900"/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A868D92-069D-428A-B642-FA61B29F58A5}" type="pres">
      <dgm:prSet presAssocID="{A0EBA807-E538-485C-8345-54C58EFB2B0F}" presName="parTxOnlySpace" presStyleCnt="0"/>
      <dgm:spPr/>
    </dgm:pt>
    <dgm:pt modelId="{AB3400F8-F70C-4641-830E-3B1820FBDE4B}" type="pres">
      <dgm:prSet presAssocID="{EF236A75-ECB6-48FD-8203-BF0A18F98AC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094E801-899D-44A3-9A50-545C64F72005}" type="pres">
      <dgm:prSet presAssocID="{FBC844D7-4D75-4277-A078-DA90535E5E95}" presName="parTxOnlySpace" presStyleCnt="0"/>
      <dgm:spPr/>
    </dgm:pt>
    <dgm:pt modelId="{9E394596-7474-41CB-AD27-8438755BFF28}" type="pres">
      <dgm:prSet presAssocID="{471F6A59-4E1C-4EDE-B21C-B47243380D2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4AB2C8-C77B-491A-B96B-5A4129FACD88}" type="pres">
      <dgm:prSet presAssocID="{432ACC2B-033A-4CEF-9F49-7D54EAA1495C}" presName="parTxOnlySpace" presStyleCnt="0"/>
      <dgm:spPr/>
    </dgm:pt>
    <dgm:pt modelId="{AAF11FC9-6AC9-4008-A744-D0D4C56205EB}" type="pres">
      <dgm:prSet presAssocID="{7903D0AC-E7BC-4342-A549-6EF3D41B051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600570D-ED18-4374-A376-22A61264513F}" type="pres">
      <dgm:prSet presAssocID="{8E62B92A-66B9-4ADA-9FE2-17F55B21BCED}" presName="parTxOnlySpace" presStyleCnt="0"/>
      <dgm:spPr/>
    </dgm:pt>
    <dgm:pt modelId="{E49EA877-DA55-462F-932D-8AD9A3DA746C}" type="pres">
      <dgm:prSet presAssocID="{8E7F8612-74BA-46F2-8B2D-3F8C86BF5DF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ECB0339-F4F0-1647-A5DE-CF876B5D3890}" type="presOf" srcId="{8E7F8612-74BA-46F2-8B2D-3F8C86BF5DF1}" destId="{E49EA877-DA55-462F-932D-8AD9A3DA746C}" srcOrd="0" destOrd="0" presId="urn:microsoft.com/office/officeart/2005/8/layout/chevron1"/>
    <dgm:cxn modelId="{EF9C333B-DFC6-2F4C-9868-41E74EB4B5A5}" type="presOf" srcId="{7903D0AC-E7BC-4342-A549-6EF3D41B0515}" destId="{AAF11FC9-6AC9-4008-A744-D0D4C56205EB}" srcOrd="0" destOrd="0" presId="urn:microsoft.com/office/officeart/2005/8/layout/chevron1"/>
    <dgm:cxn modelId="{AEB2BB6C-5E1B-4EB9-9A78-7E4116ED60B6}" srcId="{7EBF4995-0F3E-45A3-838E-614A998F54D2}" destId="{EF236A75-ECB6-48FD-8203-BF0A18F98AC2}" srcOrd="1" destOrd="0" parTransId="{A74EF781-A7D3-42F5-A29B-E46E4D24D416}" sibTransId="{FBC844D7-4D75-4277-A078-DA90535E5E95}"/>
    <dgm:cxn modelId="{CA12D77B-CF3D-3A43-A754-40F3DDA49BD7}" type="presOf" srcId="{7EBF4995-0F3E-45A3-838E-614A998F54D2}" destId="{B1731C75-0B46-4816-AE50-B6E7405F38CA}" srcOrd="0" destOrd="0" presId="urn:microsoft.com/office/officeart/2005/8/layout/chevron1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9C29AC88-4C77-7E4D-9804-E54C43F2DF96}" type="presOf" srcId="{471F6A59-4E1C-4EDE-B21C-B47243380D2F}" destId="{9E394596-7474-41CB-AD27-8438755BFF28}" srcOrd="0" destOrd="0" presId="urn:microsoft.com/office/officeart/2005/8/layout/chevron1"/>
    <dgm:cxn modelId="{1D51099A-F425-EC41-ABDA-7AF131AB6CF9}" type="presOf" srcId="{EF236A75-ECB6-48FD-8203-BF0A18F98AC2}" destId="{AB3400F8-F70C-4641-830E-3B1820FBDE4B}" srcOrd="0" destOrd="0" presId="urn:microsoft.com/office/officeart/2005/8/layout/chevron1"/>
    <dgm:cxn modelId="{4CC7A7D4-C866-4ECE-B105-C185372966DA}" srcId="{7EBF4995-0F3E-45A3-838E-614A998F54D2}" destId="{7903D0AC-E7BC-4342-A549-6EF3D41B0515}" srcOrd="3" destOrd="0" parTransId="{B0922E30-93BA-4297-A41E-075C174F6532}" sibTransId="{8E62B92A-66B9-4ADA-9FE2-17F55B21BCED}"/>
    <dgm:cxn modelId="{D923AAE3-42FE-4B2D-9A68-3BC6FAF8DF3F}" srcId="{7EBF4995-0F3E-45A3-838E-614A998F54D2}" destId="{8E7F8612-74BA-46F2-8B2D-3F8C86BF5DF1}" srcOrd="4" destOrd="0" parTransId="{30E7ABA1-4246-4E6E-98ED-335066E30A50}" sibTransId="{D44EFF79-3E86-413C-9579-6FA272733904}"/>
    <dgm:cxn modelId="{F59764E8-B416-4EC6-BE70-D474C6E18170}" srcId="{7EBF4995-0F3E-45A3-838E-614A998F54D2}" destId="{471F6A59-4E1C-4EDE-B21C-B47243380D2F}" srcOrd="2" destOrd="0" parTransId="{F2B8CE1E-2D53-46D7-A10E-7E62A56C5440}" sibTransId="{432ACC2B-033A-4CEF-9F49-7D54EAA1495C}"/>
    <dgm:cxn modelId="{2E0A1DFA-CCFD-4844-B1DE-7BCA880F560D}" type="presOf" srcId="{B532114F-982D-4B70-ADE6-91170F02A193}" destId="{B4D8DD99-1F3B-4D72-914C-222F13F556FB}" srcOrd="0" destOrd="0" presId="urn:microsoft.com/office/officeart/2005/8/layout/chevron1"/>
    <dgm:cxn modelId="{1547F12E-B5DD-7D4C-AF7F-932EBBE439FF}" type="presParOf" srcId="{B1731C75-0B46-4816-AE50-B6E7405F38CA}" destId="{B4D8DD99-1F3B-4D72-914C-222F13F556FB}" srcOrd="0" destOrd="0" presId="urn:microsoft.com/office/officeart/2005/8/layout/chevron1"/>
    <dgm:cxn modelId="{D47BB0DE-7780-2448-8015-D6A59FD9B452}" type="presParOf" srcId="{B1731C75-0B46-4816-AE50-B6E7405F38CA}" destId="{FA868D92-069D-428A-B642-FA61B29F58A5}" srcOrd="1" destOrd="0" presId="urn:microsoft.com/office/officeart/2005/8/layout/chevron1"/>
    <dgm:cxn modelId="{2878C827-54C5-3D41-ADA1-2AD7DB41C128}" type="presParOf" srcId="{B1731C75-0B46-4816-AE50-B6E7405F38CA}" destId="{AB3400F8-F70C-4641-830E-3B1820FBDE4B}" srcOrd="2" destOrd="0" presId="urn:microsoft.com/office/officeart/2005/8/layout/chevron1"/>
    <dgm:cxn modelId="{0C7B66DE-1867-3445-82C8-92A5DBA8210C}" type="presParOf" srcId="{B1731C75-0B46-4816-AE50-B6E7405F38CA}" destId="{8094E801-899D-44A3-9A50-545C64F72005}" srcOrd="3" destOrd="0" presId="urn:microsoft.com/office/officeart/2005/8/layout/chevron1"/>
    <dgm:cxn modelId="{B95F752D-B62D-9746-AB8B-43CCFBBFA1A6}" type="presParOf" srcId="{B1731C75-0B46-4816-AE50-B6E7405F38CA}" destId="{9E394596-7474-41CB-AD27-8438755BFF28}" srcOrd="4" destOrd="0" presId="urn:microsoft.com/office/officeart/2005/8/layout/chevron1"/>
    <dgm:cxn modelId="{F89B989B-B874-1C43-BDA7-72D730968055}" type="presParOf" srcId="{B1731C75-0B46-4816-AE50-B6E7405F38CA}" destId="{EC4AB2C8-C77B-491A-B96B-5A4129FACD88}" srcOrd="5" destOrd="0" presId="urn:microsoft.com/office/officeart/2005/8/layout/chevron1"/>
    <dgm:cxn modelId="{80A4DE24-4EFC-C347-B2A1-A432A4AB55E2}" type="presParOf" srcId="{B1731C75-0B46-4816-AE50-B6E7405F38CA}" destId="{AAF11FC9-6AC9-4008-A744-D0D4C56205EB}" srcOrd="6" destOrd="0" presId="urn:microsoft.com/office/officeart/2005/8/layout/chevron1"/>
    <dgm:cxn modelId="{6CC9ECA7-6967-2841-838B-E74AD3FD32A2}" type="presParOf" srcId="{B1731C75-0B46-4816-AE50-B6E7405F38CA}" destId="{D600570D-ED18-4374-A376-22A61264513F}" srcOrd="7" destOrd="0" presId="urn:microsoft.com/office/officeart/2005/8/layout/chevron1"/>
    <dgm:cxn modelId="{663A9CA7-C508-CA42-9E3B-3A9EB5F3D0C9}" type="presParOf" srcId="{B1731C75-0B46-4816-AE50-B6E7405F38CA}" destId="{E49EA877-DA55-462F-932D-8AD9A3DA746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F6A59-4E1C-4EDE-B21C-B47243380D2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Development of online training management system by NIUA’s web unit</a:t>
          </a:r>
          <a:endParaRPr lang="en-US" sz="1900" dirty="0">
            <a:latin typeface="+mn-lt"/>
          </a:endParaRPr>
        </a:p>
      </dgm:t>
    </dgm:pt>
    <dgm:pt modelId="{F2B8CE1E-2D53-46D7-A10E-7E62A56C5440}" type="parTrans" cxnId="{F59764E8-B416-4EC6-BE70-D474C6E18170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432ACC2B-033A-4CEF-9F49-7D54EAA1495C}" type="sibTrans" cxnId="{F59764E8-B416-4EC6-BE70-D474C6E18170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B532114F-982D-4B70-ADE6-91170F02A193}">
      <dgm:prSet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Establishment of communication channels with each institute</a:t>
          </a:r>
          <a:endParaRPr lang="en-US" sz="1900" dirty="0">
            <a:latin typeface="+mn-lt"/>
            <a:cs typeface="Arial" panose="020B0604020202020204" pitchFamily="34" charset="0"/>
          </a:endParaRP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EF236A75-ECB6-48FD-8203-BF0A18F98AC2}">
      <dgm:prSet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Creation &amp; vetting of a list of courses offered by the institutes</a:t>
          </a:r>
          <a:endParaRPr lang="en-US" sz="1900" dirty="0">
            <a:latin typeface="+mn-lt"/>
            <a:cs typeface="Arial" panose="020B0604020202020204" pitchFamily="34" charset="0"/>
          </a:endParaRPr>
        </a:p>
      </dgm:t>
    </dgm:pt>
    <dgm:pt modelId="{A74EF781-A7D3-42F5-A29B-E46E4D24D416}" type="parTrans" cxnId="{AEB2BB6C-5E1B-4EB9-9A78-7E4116ED60B6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FBC844D7-4D75-4277-A078-DA90535E5E95}" type="sibTrans" cxnId="{AEB2BB6C-5E1B-4EB9-9A78-7E4116ED60B6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7903D0AC-E7BC-4342-A549-6EF3D41B0515}">
      <dgm:prSet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Testing &amp; deployment of the training management system by the training cell</a:t>
          </a:r>
          <a:endParaRPr lang="en-US" sz="1900" dirty="0">
            <a:latin typeface="+mn-lt"/>
            <a:cs typeface="Arial" panose="020B0604020202020204" pitchFamily="34" charset="0"/>
          </a:endParaRPr>
        </a:p>
      </dgm:t>
    </dgm:pt>
    <dgm:pt modelId="{B0922E30-93BA-4297-A41E-075C174F6532}" type="parTrans" cxnId="{4CC7A7D4-C866-4ECE-B105-C185372966D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8E62B92A-66B9-4ADA-9FE2-17F55B21BCED}" type="sibTrans" cxnId="{4CC7A7D4-C866-4ECE-B105-C185372966D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8E7F8612-74BA-46F2-8B2D-3F8C86BF5DF1}">
      <dgm:prSet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Handholding &amp; troubleshooting sessions by the training cell in each department</a:t>
          </a:r>
          <a:endParaRPr lang="en-US" sz="1900" dirty="0">
            <a:latin typeface="+mn-lt"/>
            <a:cs typeface="Arial" panose="020B0604020202020204" pitchFamily="34" charset="0"/>
          </a:endParaRPr>
        </a:p>
      </dgm:t>
    </dgm:pt>
    <dgm:pt modelId="{30E7ABA1-4246-4E6E-98ED-335066E30A50}" type="parTrans" cxnId="{D923AAE3-42FE-4B2D-9A68-3BC6FAF8DF3F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D44EFF79-3E86-413C-9579-6FA272733904}" type="sibTrans" cxnId="{D923AAE3-42FE-4B2D-9A68-3BC6FAF8DF3F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B1731C75-0B46-4816-AE50-B6E7405F38CA}" type="pres">
      <dgm:prSet presAssocID="{7EBF4995-0F3E-45A3-838E-614A998F54D2}" presName="Name0" presStyleCnt="0">
        <dgm:presLayoutVars>
          <dgm:dir val="rev"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A868D92-069D-428A-B642-FA61B29F58A5}" type="pres">
      <dgm:prSet presAssocID="{A0EBA807-E538-485C-8345-54C58EFB2B0F}" presName="parTxOnlySpace" presStyleCnt="0"/>
      <dgm:spPr/>
    </dgm:pt>
    <dgm:pt modelId="{AB3400F8-F70C-4641-830E-3B1820FBDE4B}" type="pres">
      <dgm:prSet presAssocID="{EF236A75-ECB6-48FD-8203-BF0A18F98AC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094E801-899D-44A3-9A50-545C64F72005}" type="pres">
      <dgm:prSet presAssocID="{FBC844D7-4D75-4277-A078-DA90535E5E95}" presName="parTxOnlySpace" presStyleCnt="0"/>
      <dgm:spPr/>
    </dgm:pt>
    <dgm:pt modelId="{9E394596-7474-41CB-AD27-8438755BFF28}" type="pres">
      <dgm:prSet presAssocID="{471F6A59-4E1C-4EDE-B21C-B47243380D2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4AB2C8-C77B-491A-B96B-5A4129FACD88}" type="pres">
      <dgm:prSet presAssocID="{432ACC2B-033A-4CEF-9F49-7D54EAA1495C}" presName="parTxOnlySpace" presStyleCnt="0"/>
      <dgm:spPr/>
    </dgm:pt>
    <dgm:pt modelId="{AAF11FC9-6AC9-4008-A744-D0D4C56205EB}" type="pres">
      <dgm:prSet presAssocID="{7903D0AC-E7BC-4342-A549-6EF3D41B0515}" presName="parTxOnly" presStyleLbl="node1" presStyleIdx="3" presStyleCnt="5" custScaleX="117290">
        <dgm:presLayoutVars>
          <dgm:chMax val="0"/>
          <dgm:chPref val="0"/>
          <dgm:bulletEnabled val="1"/>
        </dgm:presLayoutVars>
      </dgm:prSet>
      <dgm:spPr/>
    </dgm:pt>
    <dgm:pt modelId="{D600570D-ED18-4374-A376-22A61264513F}" type="pres">
      <dgm:prSet presAssocID="{8E62B92A-66B9-4ADA-9FE2-17F55B21BCED}" presName="parTxOnlySpace" presStyleCnt="0"/>
      <dgm:spPr/>
    </dgm:pt>
    <dgm:pt modelId="{E49EA877-DA55-462F-932D-8AD9A3DA746C}" type="pres">
      <dgm:prSet presAssocID="{8E7F8612-74BA-46F2-8B2D-3F8C86BF5DF1}" presName="parTxOnly" presStyleLbl="node1" presStyleIdx="4" presStyleCnt="5" custScaleX="101383">
        <dgm:presLayoutVars>
          <dgm:chMax val="0"/>
          <dgm:chPref val="0"/>
          <dgm:bulletEnabled val="1"/>
        </dgm:presLayoutVars>
      </dgm:prSet>
      <dgm:spPr/>
    </dgm:pt>
  </dgm:ptLst>
  <dgm:cxnLst>
    <dgm:cxn modelId="{DED1A502-E40F-9347-B957-0400C01BDB56}" type="presOf" srcId="{8E7F8612-74BA-46F2-8B2D-3F8C86BF5DF1}" destId="{E49EA877-DA55-462F-932D-8AD9A3DA746C}" srcOrd="0" destOrd="0" presId="urn:microsoft.com/office/officeart/2005/8/layout/chevron1"/>
    <dgm:cxn modelId="{5AED1F14-02F6-CA49-9063-162F15560553}" type="presOf" srcId="{B532114F-982D-4B70-ADE6-91170F02A193}" destId="{B4D8DD99-1F3B-4D72-914C-222F13F556FB}" srcOrd="0" destOrd="0" presId="urn:microsoft.com/office/officeart/2005/8/layout/chevron1"/>
    <dgm:cxn modelId="{A4ECC032-0A5E-FF43-9903-59BEEFD2F061}" type="presOf" srcId="{471F6A59-4E1C-4EDE-B21C-B47243380D2F}" destId="{9E394596-7474-41CB-AD27-8438755BFF28}" srcOrd="0" destOrd="0" presId="urn:microsoft.com/office/officeart/2005/8/layout/chevron1"/>
    <dgm:cxn modelId="{5B30213F-2A80-3B4E-BD31-080DC058BCFA}" type="presOf" srcId="{7EBF4995-0F3E-45A3-838E-614A998F54D2}" destId="{B1731C75-0B46-4816-AE50-B6E7405F38CA}" srcOrd="0" destOrd="0" presId="urn:microsoft.com/office/officeart/2005/8/layout/chevron1"/>
    <dgm:cxn modelId="{AEB2BB6C-5E1B-4EB9-9A78-7E4116ED60B6}" srcId="{7EBF4995-0F3E-45A3-838E-614A998F54D2}" destId="{EF236A75-ECB6-48FD-8203-BF0A18F98AC2}" srcOrd="1" destOrd="0" parTransId="{A74EF781-A7D3-42F5-A29B-E46E4D24D416}" sibTransId="{FBC844D7-4D75-4277-A078-DA90535E5E95}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752C217F-5549-5448-802E-B9A48E367F00}" type="presOf" srcId="{7903D0AC-E7BC-4342-A549-6EF3D41B0515}" destId="{AAF11FC9-6AC9-4008-A744-D0D4C56205EB}" srcOrd="0" destOrd="0" presId="urn:microsoft.com/office/officeart/2005/8/layout/chevron1"/>
    <dgm:cxn modelId="{4CC7A7D4-C866-4ECE-B105-C185372966DA}" srcId="{7EBF4995-0F3E-45A3-838E-614A998F54D2}" destId="{7903D0AC-E7BC-4342-A549-6EF3D41B0515}" srcOrd="3" destOrd="0" parTransId="{B0922E30-93BA-4297-A41E-075C174F6532}" sibTransId="{8E62B92A-66B9-4ADA-9FE2-17F55B21BCED}"/>
    <dgm:cxn modelId="{D923AAE3-42FE-4B2D-9A68-3BC6FAF8DF3F}" srcId="{7EBF4995-0F3E-45A3-838E-614A998F54D2}" destId="{8E7F8612-74BA-46F2-8B2D-3F8C86BF5DF1}" srcOrd="4" destOrd="0" parTransId="{30E7ABA1-4246-4E6E-98ED-335066E30A50}" sibTransId="{D44EFF79-3E86-413C-9579-6FA272733904}"/>
    <dgm:cxn modelId="{F59764E8-B416-4EC6-BE70-D474C6E18170}" srcId="{7EBF4995-0F3E-45A3-838E-614A998F54D2}" destId="{471F6A59-4E1C-4EDE-B21C-B47243380D2F}" srcOrd="2" destOrd="0" parTransId="{F2B8CE1E-2D53-46D7-A10E-7E62A56C5440}" sibTransId="{432ACC2B-033A-4CEF-9F49-7D54EAA1495C}"/>
    <dgm:cxn modelId="{A657A9F0-D630-5142-B692-6161EBDA1F49}" type="presOf" srcId="{EF236A75-ECB6-48FD-8203-BF0A18F98AC2}" destId="{AB3400F8-F70C-4641-830E-3B1820FBDE4B}" srcOrd="0" destOrd="0" presId="urn:microsoft.com/office/officeart/2005/8/layout/chevron1"/>
    <dgm:cxn modelId="{B4E50295-696F-4646-910D-0DE84A56BAA6}" type="presParOf" srcId="{B1731C75-0B46-4816-AE50-B6E7405F38CA}" destId="{B4D8DD99-1F3B-4D72-914C-222F13F556FB}" srcOrd="0" destOrd="0" presId="urn:microsoft.com/office/officeart/2005/8/layout/chevron1"/>
    <dgm:cxn modelId="{EA1B3899-231C-594B-A2F1-83FE2E76F562}" type="presParOf" srcId="{B1731C75-0B46-4816-AE50-B6E7405F38CA}" destId="{FA868D92-069D-428A-B642-FA61B29F58A5}" srcOrd="1" destOrd="0" presId="urn:microsoft.com/office/officeart/2005/8/layout/chevron1"/>
    <dgm:cxn modelId="{3302B64C-06DA-2243-A1DB-4CB9E952B37C}" type="presParOf" srcId="{B1731C75-0B46-4816-AE50-B6E7405F38CA}" destId="{AB3400F8-F70C-4641-830E-3B1820FBDE4B}" srcOrd="2" destOrd="0" presId="urn:microsoft.com/office/officeart/2005/8/layout/chevron1"/>
    <dgm:cxn modelId="{A3A6C46A-82BC-CC43-8FF5-99666C67C22C}" type="presParOf" srcId="{B1731C75-0B46-4816-AE50-B6E7405F38CA}" destId="{8094E801-899D-44A3-9A50-545C64F72005}" srcOrd="3" destOrd="0" presId="urn:microsoft.com/office/officeart/2005/8/layout/chevron1"/>
    <dgm:cxn modelId="{5BF7ADCB-1F86-5140-A126-6477B3E26F1F}" type="presParOf" srcId="{B1731C75-0B46-4816-AE50-B6E7405F38CA}" destId="{9E394596-7474-41CB-AD27-8438755BFF28}" srcOrd="4" destOrd="0" presId="urn:microsoft.com/office/officeart/2005/8/layout/chevron1"/>
    <dgm:cxn modelId="{F52F3A2E-6114-BA4B-B7E6-4F76EF0C1598}" type="presParOf" srcId="{B1731C75-0B46-4816-AE50-B6E7405F38CA}" destId="{EC4AB2C8-C77B-491A-B96B-5A4129FACD88}" srcOrd="5" destOrd="0" presId="urn:microsoft.com/office/officeart/2005/8/layout/chevron1"/>
    <dgm:cxn modelId="{18C6F07E-BF1B-9240-AF80-5985996CFA60}" type="presParOf" srcId="{B1731C75-0B46-4816-AE50-B6E7405F38CA}" destId="{AAF11FC9-6AC9-4008-A744-D0D4C56205EB}" srcOrd="6" destOrd="0" presId="urn:microsoft.com/office/officeart/2005/8/layout/chevron1"/>
    <dgm:cxn modelId="{0FEE5160-D504-B340-968C-07BD7378838A}" type="presParOf" srcId="{B1731C75-0B46-4816-AE50-B6E7405F38CA}" destId="{D600570D-ED18-4374-A376-22A61264513F}" srcOrd="7" destOrd="0" presId="urn:microsoft.com/office/officeart/2005/8/layout/chevron1"/>
    <dgm:cxn modelId="{D2701D09-7974-A24D-9AB1-545C8A4D69E9}" type="presParOf" srcId="{B1731C75-0B46-4816-AE50-B6E7405F38CA}" destId="{E49EA877-DA55-462F-932D-8AD9A3DA746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F6A59-4E1C-4EDE-B21C-B47243380D2F}">
      <dgm:prSet phldrT="[Text]" custT="1"/>
      <dgm:spPr/>
      <dgm:t>
        <a:bodyPr/>
        <a:lstStyle/>
        <a:p>
          <a:r>
            <a:rPr lang="en-US" sz="1900" dirty="0">
              <a:latin typeface="+mn-lt"/>
              <a:cs typeface="Arial" panose="020B0604020202020204" pitchFamily="34" charset="0"/>
            </a:rPr>
            <a:t>Check for available dates and the course details</a:t>
          </a:r>
          <a:endParaRPr lang="en-US" sz="1900" dirty="0">
            <a:latin typeface="+mn-lt"/>
          </a:endParaRPr>
        </a:p>
      </dgm:t>
    </dgm:pt>
    <dgm:pt modelId="{F2B8CE1E-2D53-46D7-A10E-7E62A56C5440}" type="parTrans" cxnId="{F59764E8-B416-4EC6-BE70-D474C6E18170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432ACC2B-033A-4CEF-9F49-7D54EAA1495C}" type="sibTrans" cxnId="{F59764E8-B416-4EC6-BE70-D474C6E18170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B532114F-982D-4B70-ADE6-91170F02A193}">
      <dgm:prSet custT="1"/>
      <dgm:spPr/>
      <dgm:t>
        <a:bodyPr/>
        <a:lstStyle/>
        <a:p>
          <a:r>
            <a:rPr lang="en-US" sz="1900" dirty="0">
              <a:latin typeface="+mn-lt"/>
              <a:cs typeface="Arial" panose="020B0604020202020204" pitchFamily="34" charset="0"/>
            </a:rPr>
            <a:t>Log-in and visit the dashboard</a:t>
          </a: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EF236A75-ECB6-48FD-8203-BF0A18F98AC2}">
      <dgm:prSet custT="1"/>
      <dgm:spPr/>
      <dgm:t>
        <a:bodyPr/>
        <a:lstStyle/>
        <a:p>
          <a:r>
            <a:rPr lang="en-US" sz="1900" dirty="0">
              <a:latin typeface="+mn-lt"/>
              <a:cs typeface="Arial" panose="020B0604020202020204" pitchFamily="34" charset="0"/>
            </a:rPr>
            <a:t>Select the typology and pick a course of your choice</a:t>
          </a:r>
        </a:p>
      </dgm:t>
    </dgm:pt>
    <dgm:pt modelId="{A74EF781-A7D3-42F5-A29B-E46E4D24D416}" type="parTrans" cxnId="{AEB2BB6C-5E1B-4EB9-9A78-7E4116ED60B6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FBC844D7-4D75-4277-A078-DA90535E5E95}" type="sibTrans" cxnId="{AEB2BB6C-5E1B-4EB9-9A78-7E4116ED60B6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8E7F8612-74BA-46F2-8B2D-3F8C86BF5DF1}">
      <dgm:prSet custT="1"/>
      <dgm:spPr/>
      <dgm:t>
        <a:bodyPr/>
        <a:lstStyle/>
        <a:p>
          <a:r>
            <a:rPr lang="en-IN" sz="1900" noProof="0" dirty="0">
              <a:latin typeface="+mn-lt"/>
              <a:cs typeface="Arial" panose="020B0604020202020204" pitchFamily="34" charset="0"/>
            </a:rPr>
            <a:t>Once sure, you can freeze them to register interest.</a:t>
          </a:r>
        </a:p>
      </dgm:t>
    </dgm:pt>
    <dgm:pt modelId="{30E7ABA1-4246-4E6E-98ED-335066E30A50}" type="parTrans" cxnId="{D923AAE3-42FE-4B2D-9A68-3BC6FAF8DF3F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D44EFF79-3E86-413C-9579-6FA272733904}" type="sibTrans" cxnId="{D923AAE3-42FE-4B2D-9A68-3BC6FAF8DF3F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A084E081-31EF-483A-AAAA-07DD842C7F33}">
      <dgm:prSet custT="1"/>
      <dgm:spPr>
        <a:solidFill>
          <a:schemeClr val="accent1"/>
        </a:solidFill>
      </dgm:spPr>
      <dgm:t>
        <a:bodyPr/>
        <a:lstStyle/>
        <a:p>
          <a:r>
            <a:rPr lang="en-US" sz="1900" dirty="0">
              <a:latin typeface="+mn-lt"/>
              <a:cs typeface="Arial" panose="020B0604020202020204" pitchFamily="34" charset="0"/>
            </a:rPr>
            <a:t>Select 3 courses based on your choices and priorities</a:t>
          </a:r>
        </a:p>
      </dgm:t>
    </dgm:pt>
    <dgm:pt modelId="{3C7E0FD4-288F-42D7-B4BF-F657F6029601}" type="parTrans" cxnId="{8BC31E44-2482-45C2-ACFB-075D9246908E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476FFDC7-90E4-4F64-BDCE-E716D0348BFB}" type="sibTrans" cxnId="{8BC31E44-2482-45C2-ACFB-075D9246908E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A868D92-069D-428A-B642-FA61B29F58A5}" type="pres">
      <dgm:prSet presAssocID="{A0EBA807-E538-485C-8345-54C58EFB2B0F}" presName="parTxOnlySpace" presStyleCnt="0"/>
      <dgm:spPr/>
    </dgm:pt>
    <dgm:pt modelId="{AB3400F8-F70C-4641-830E-3B1820FBDE4B}" type="pres">
      <dgm:prSet presAssocID="{EF236A75-ECB6-48FD-8203-BF0A18F98AC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094E801-899D-44A3-9A50-545C64F72005}" type="pres">
      <dgm:prSet presAssocID="{FBC844D7-4D75-4277-A078-DA90535E5E95}" presName="parTxOnlySpace" presStyleCnt="0"/>
      <dgm:spPr/>
    </dgm:pt>
    <dgm:pt modelId="{9E394596-7474-41CB-AD27-8438755BFF28}" type="pres">
      <dgm:prSet presAssocID="{471F6A59-4E1C-4EDE-B21C-B47243380D2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4AB2C8-C77B-491A-B96B-5A4129FACD88}" type="pres">
      <dgm:prSet presAssocID="{432ACC2B-033A-4CEF-9F49-7D54EAA1495C}" presName="parTxOnlySpace" presStyleCnt="0"/>
      <dgm:spPr/>
    </dgm:pt>
    <dgm:pt modelId="{52928F39-CC07-489F-9CAC-14599DA1DDEB}" type="pres">
      <dgm:prSet presAssocID="{A084E081-31EF-483A-AAAA-07DD842C7F3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43C5D01-2232-4EE5-B581-39EF37F7EA23}" type="pres">
      <dgm:prSet presAssocID="{476FFDC7-90E4-4F64-BDCE-E716D0348BFB}" presName="parTxOnlySpace" presStyleCnt="0"/>
      <dgm:spPr/>
    </dgm:pt>
    <dgm:pt modelId="{E49EA877-DA55-462F-932D-8AD9A3DA746C}" type="pres">
      <dgm:prSet presAssocID="{8E7F8612-74BA-46F2-8B2D-3F8C86BF5DF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5531630-A6DD-FA42-9F14-948FF2A44DF5}" type="presOf" srcId="{471F6A59-4E1C-4EDE-B21C-B47243380D2F}" destId="{9E394596-7474-41CB-AD27-8438755BFF28}" srcOrd="0" destOrd="0" presId="urn:microsoft.com/office/officeart/2005/8/layout/chevron1"/>
    <dgm:cxn modelId="{8BC31E44-2482-45C2-ACFB-075D9246908E}" srcId="{7EBF4995-0F3E-45A3-838E-614A998F54D2}" destId="{A084E081-31EF-483A-AAAA-07DD842C7F33}" srcOrd="3" destOrd="0" parTransId="{3C7E0FD4-288F-42D7-B4BF-F657F6029601}" sibTransId="{476FFDC7-90E4-4F64-BDCE-E716D0348BFB}"/>
    <dgm:cxn modelId="{AEB2BB6C-5E1B-4EB9-9A78-7E4116ED60B6}" srcId="{7EBF4995-0F3E-45A3-838E-614A998F54D2}" destId="{EF236A75-ECB6-48FD-8203-BF0A18F98AC2}" srcOrd="1" destOrd="0" parTransId="{A74EF781-A7D3-42F5-A29B-E46E4D24D416}" sibTransId="{FBC844D7-4D75-4277-A078-DA90535E5E95}"/>
    <dgm:cxn modelId="{6F275576-085E-A24F-B2E5-41BC1635B703}" type="presOf" srcId="{7EBF4995-0F3E-45A3-838E-614A998F54D2}" destId="{B1731C75-0B46-4816-AE50-B6E7405F38CA}" srcOrd="0" destOrd="0" presId="urn:microsoft.com/office/officeart/2005/8/layout/chevron1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90CAC28C-64C2-1343-AD43-4EBCE714F3D1}" type="presOf" srcId="{EF236A75-ECB6-48FD-8203-BF0A18F98AC2}" destId="{AB3400F8-F70C-4641-830E-3B1820FBDE4B}" srcOrd="0" destOrd="0" presId="urn:microsoft.com/office/officeart/2005/8/layout/chevron1"/>
    <dgm:cxn modelId="{3ADD3CB5-4943-534E-BC04-05FE71DA5039}" type="presOf" srcId="{A084E081-31EF-483A-AAAA-07DD842C7F33}" destId="{52928F39-CC07-489F-9CAC-14599DA1DDEB}" srcOrd="0" destOrd="0" presId="urn:microsoft.com/office/officeart/2005/8/layout/chevron1"/>
    <dgm:cxn modelId="{823DCFB5-B2E4-5143-8DB5-329C2499C4C5}" type="presOf" srcId="{8E7F8612-74BA-46F2-8B2D-3F8C86BF5DF1}" destId="{E49EA877-DA55-462F-932D-8AD9A3DA746C}" srcOrd="0" destOrd="0" presId="urn:microsoft.com/office/officeart/2005/8/layout/chevron1"/>
    <dgm:cxn modelId="{4A3BDFB5-6C57-E649-A52A-EBC334A77B5B}" type="presOf" srcId="{B532114F-982D-4B70-ADE6-91170F02A193}" destId="{B4D8DD99-1F3B-4D72-914C-222F13F556FB}" srcOrd="0" destOrd="0" presId="urn:microsoft.com/office/officeart/2005/8/layout/chevron1"/>
    <dgm:cxn modelId="{D923AAE3-42FE-4B2D-9A68-3BC6FAF8DF3F}" srcId="{7EBF4995-0F3E-45A3-838E-614A998F54D2}" destId="{8E7F8612-74BA-46F2-8B2D-3F8C86BF5DF1}" srcOrd="4" destOrd="0" parTransId="{30E7ABA1-4246-4E6E-98ED-335066E30A50}" sibTransId="{D44EFF79-3E86-413C-9579-6FA272733904}"/>
    <dgm:cxn modelId="{F59764E8-B416-4EC6-BE70-D474C6E18170}" srcId="{7EBF4995-0F3E-45A3-838E-614A998F54D2}" destId="{471F6A59-4E1C-4EDE-B21C-B47243380D2F}" srcOrd="2" destOrd="0" parTransId="{F2B8CE1E-2D53-46D7-A10E-7E62A56C5440}" sibTransId="{432ACC2B-033A-4CEF-9F49-7D54EAA1495C}"/>
    <dgm:cxn modelId="{D950FD88-BDA3-604F-A348-B9737B60B345}" type="presParOf" srcId="{B1731C75-0B46-4816-AE50-B6E7405F38CA}" destId="{B4D8DD99-1F3B-4D72-914C-222F13F556FB}" srcOrd="0" destOrd="0" presId="urn:microsoft.com/office/officeart/2005/8/layout/chevron1"/>
    <dgm:cxn modelId="{81930707-E6FF-6D46-BF5E-E3E2446D9F7B}" type="presParOf" srcId="{B1731C75-0B46-4816-AE50-B6E7405F38CA}" destId="{FA868D92-069D-428A-B642-FA61B29F58A5}" srcOrd="1" destOrd="0" presId="urn:microsoft.com/office/officeart/2005/8/layout/chevron1"/>
    <dgm:cxn modelId="{64A3617E-DCBD-684E-94D0-32E1CA283495}" type="presParOf" srcId="{B1731C75-0B46-4816-AE50-B6E7405F38CA}" destId="{AB3400F8-F70C-4641-830E-3B1820FBDE4B}" srcOrd="2" destOrd="0" presId="urn:microsoft.com/office/officeart/2005/8/layout/chevron1"/>
    <dgm:cxn modelId="{447106B8-3473-CE4E-917F-88454E901B0E}" type="presParOf" srcId="{B1731C75-0B46-4816-AE50-B6E7405F38CA}" destId="{8094E801-899D-44A3-9A50-545C64F72005}" srcOrd="3" destOrd="0" presId="urn:microsoft.com/office/officeart/2005/8/layout/chevron1"/>
    <dgm:cxn modelId="{D1484352-4427-E143-8B1D-36EABB51B72E}" type="presParOf" srcId="{B1731C75-0B46-4816-AE50-B6E7405F38CA}" destId="{9E394596-7474-41CB-AD27-8438755BFF28}" srcOrd="4" destOrd="0" presId="urn:microsoft.com/office/officeart/2005/8/layout/chevron1"/>
    <dgm:cxn modelId="{354F8B35-C8EC-9141-A22F-3BFB04733E70}" type="presParOf" srcId="{B1731C75-0B46-4816-AE50-B6E7405F38CA}" destId="{EC4AB2C8-C77B-491A-B96B-5A4129FACD88}" srcOrd="5" destOrd="0" presId="urn:microsoft.com/office/officeart/2005/8/layout/chevron1"/>
    <dgm:cxn modelId="{4C7E3C42-DF7E-BB4B-943A-1E61DD34A7DB}" type="presParOf" srcId="{B1731C75-0B46-4816-AE50-B6E7405F38CA}" destId="{52928F39-CC07-489F-9CAC-14599DA1DDEB}" srcOrd="6" destOrd="0" presId="urn:microsoft.com/office/officeart/2005/8/layout/chevron1"/>
    <dgm:cxn modelId="{7C3213E6-DDAB-8348-936B-6BCE0D4D95D7}" type="presParOf" srcId="{B1731C75-0B46-4816-AE50-B6E7405F38CA}" destId="{743C5D01-2232-4EE5-B581-39EF37F7EA23}" srcOrd="7" destOrd="0" presId="urn:microsoft.com/office/officeart/2005/8/layout/chevron1"/>
    <dgm:cxn modelId="{CB466E4E-0385-AA4E-A1D7-7FFFEA865A13}" type="presParOf" srcId="{B1731C75-0B46-4816-AE50-B6E7405F38CA}" destId="{E49EA877-DA55-462F-932D-8AD9A3DA746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114F-982D-4B70-ADE6-91170F02A193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/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/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1" custAng="5400000" custScaleX="10586" custScaleY="41324" custLinFactNeighborX="31786" custLinFactNeighborY="-57235">
        <dgm:presLayoutVars>
          <dgm:chMax val="0"/>
          <dgm:chPref val="0"/>
          <dgm:bulletEnabled val="1"/>
        </dgm:presLayoutVars>
      </dgm:prSet>
      <dgm:spPr/>
    </dgm:pt>
  </dgm:ptLst>
  <dgm:cxnLst>
    <dgm:cxn modelId="{54328E44-0024-E748-BB76-C6D3EEDE065C}" type="presOf" srcId="{7EBF4995-0F3E-45A3-838E-614A998F54D2}" destId="{B1731C75-0B46-4816-AE50-B6E7405F38CA}" srcOrd="0" destOrd="0" presId="urn:microsoft.com/office/officeart/2005/8/layout/chevron1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1A88B68F-EB29-CF41-A0B9-DCE513AF0008}" type="presOf" srcId="{B532114F-982D-4B70-ADE6-91170F02A193}" destId="{B4D8DD99-1F3B-4D72-914C-222F13F556FB}" srcOrd="0" destOrd="0" presId="urn:microsoft.com/office/officeart/2005/8/layout/chevron1"/>
    <dgm:cxn modelId="{34F7702F-D447-E14C-94C9-65D0B031F098}" type="presParOf" srcId="{B1731C75-0B46-4816-AE50-B6E7405F38CA}" destId="{B4D8DD99-1F3B-4D72-914C-222F13F556F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59033F6-3391-EF4B-8DA9-D9F0635FB078}" type="presOf" srcId="{7EBF4995-0F3E-45A3-838E-614A998F54D2}" destId="{B1731C75-0B46-4816-AE50-B6E7405F38C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F6A59-4E1C-4EDE-B21C-B47243380D2F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Approval confirms enrollment.</a:t>
          </a:r>
          <a:endParaRPr lang="en-US" sz="1900" dirty="0">
            <a:latin typeface="+mn-lt"/>
          </a:endParaRPr>
        </a:p>
      </dgm:t>
    </dgm:pt>
    <dgm:pt modelId="{F2B8CE1E-2D53-46D7-A10E-7E62A56C5440}" type="parTrans" cxnId="{F59764E8-B416-4EC6-BE70-D474C6E18170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432ACC2B-033A-4CEF-9F49-7D54EAA1495C}" type="sibTrans" cxnId="{F59764E8-B416-4EC6-BE70-D474C6E18170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B532114F-982D-4B70-ADE6-91170F02A193}">
      <dgm:prSet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The request is forwarded to the training cell. </a:t>
          </a:r>
          <a:endParaRPr lang="en-US" sz="1900" dirty="0">
            <a:latin typeface="+mn-lt"/>
            <a:cs typeface="Arial" panose="020B0604020202020204" pitchFamily="34" charset="0"/>
          </a:endParaRP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EF236A75-ECB6-48FD-8203-BF0A18F98AC2}">
      <dgm:prSet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The choices are reviewed by the training cell and approved or rejected. </a:t>
          </a:r>
          <a:endParaRPr lang="en-US" sz="1900" dirty="0">
            <a:latin typeface="+mn-lt"/>
            <a:cs typeface="Arial" panose="020B0604020202020204" pitchFamily="34" charset="0"/>
          </a:endParaRPr>
        </a:p>
      </dgm:t>
    </dgm:pt>
    <dgm:pt modelId="{A74EF781-A7D3-42F5-A29B-E46E4D24D416}" type="parTrans" cxnId="{AEB2BB6C-5E1B-4EB9-9A78-7E4116ED60B6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FBC844D7-4D75-4277-A078-DA90535E5E95}" type="sibTrans" cxnId="{AEB2BB6C-5E1B-4EB9-9A78-7E4116ED60B6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7903D0AC-E7BC-4342-A549-6EF3D41B0515}">
      <dgm:prSet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Travel and accommodation is arranged. The payment is made to the institute. </a:t>
          </a:r>
          <a:endParaRPr lang="en-US" sz="1900" dirty="0">
            <a:latin typeface="+mn-lt"/>
            <a:cs typeface="Arial" panose="020B0604020202020204" pitchFamily="34" charset="0"/>
          </a:endParaRPr>
        </a:p>
      </dgm:t>
    </dgm:pt>
    <dgm:pt modelId="{B0922E30-93BA-4297-A41E-075C174F6532}" type="parTrans" cxnId="{4CC7A7D4-C866-4ECE-B105-C185372966D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8E62B92A-66B9-4ADA-9FE2-17F55B21BCED}" type="sibTrans" cxnId="{4CC7A7D4-C866-4ECE-B105-C185372966D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8E7F8612-74BA-46F2-8B2D-3F8C86BF5DF1}">
      <dgm:prSet custT="1"/>
      <dgm:spPr/>
      <dgm:t>
        <a:bodyPr/>
        <a:lstStyle/>
        <a:p>
          <a:r>
            <a:rPr lang="en-US" sz="1900" dirty="0">
              <a:latin typeface="+mn-lt"/>
              <a:cs typeface="Arial" panose="020B0604020202020204" pitchFamily="34" charset="0"/>
            </a:rPr>
            <a:t>Confirmation of participation at the end of the training</a:t>
          </a:r>
        </a:p>
      </dgm:t>
    </dgm:pt>
    <dgm:pt modelId="{30E7ABA1-4246-4E6E-98ED-335066E30A50}" type="parTrans" cxnId="{D923AAE3-42FE-4B2D-9A68-3BC6FAF8DF3F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D44EFF79-3E86-413C-9579-6FA272733904}" type="sibTrans" cxnId="{D923AAE3-42FE-4B2D-9A68-3BC6FAF8DF3F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B1731C75-0B46-4816-AE50-B6E7405F38CA}" type="pres">
      <dgm:prSet presAssocID="{7EBF4995-0F3E-45A3-838E-614A998F54D2}" presName="Name0" presStyleCnt="0">
        <dgm:presLayoutVars>
          <dgm:dir val="rev"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A868D92-069D-428A-B642-FA61B29F58A5}" type="pres">
      <dgm:prSet presAssocID="{A0EBA807-E538-485C-8345-54C58EFB2B0F}" presName="parTxOnlySpace" presStyleCnt="0"/>
      <dgm:spPr/>
    </dgm:pt>
    <dgm:pt modelId="{AB3400F8-F70C-4641-830E-3B1820FBDE4B}" type="pres">
      <dgm:prSet presAssocID="{EF236A75-ECB6-48FD-8203-BF0A18F98AC2}" presName="parTxOnly" presStyleLbl="node1" presStyleIdx="1" presStyleCnt="5" custScaleX="114166">
        <dgm:presLayoutVars>
          <dgm:chMax val="0"/>
          <dgm:chPref val="0"/>
          <dgm:bulletEnabled val="1"/>
        </dgm:presLayoutVars>
      </dgm:prSet>
      <dgm:spPr/>
    </dgm:pt>
    <dgm:pt modelId="{8094E801-899D-44A3-9A50-545C64F72005}" type="pres">
      <dgm:prSet presAssocID="{FBC844D7-4D75-4277-A078-DA90535E5E95}" presName="parTxOnlySpace" presStyleCnt="0"/>
      <dgm:spPr/>
    </dgm:pt>
    <dgm:pt modelId="{9E394596-7474-41CB-AD27-8438755BFF28}" type="pres">
      <dgm:prSet presAssocID="{471F6A59-4E1C-4EDE-B21C-B47243380D2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4AB2C8-C77B-491A-B96B-5A4129FACD88}" type="pres">
      <dgm:prSet presAssocID="{432ACC2B-033A-4CEF-9F49-7D54EAA1495C}" presName="parTxOnlySpace" presStyleCnt="0"/>
      <dgm:spPr/>
    </dgm:pt>
    <dgm:pt modelId="{AAF11FC9-6AC9-4008-A744-D0D4C56205EB}" type="pres">
      <dgm:prSet presAssocID="{7903D0AC-E7BC-4342-A549-6EF3D41B0515}" presName="parTxOnly" presStyleLbl="node1" presStyleIdx="3" presStyleCnt="5" custScaleX="117290">
        <dgm:presLayoutVars>
          <dgm:chMax val="0"/>
          <dgm:chPref val="0"/>
          <dgm:bulletEnabled val="1"/>
        </dgm:presLayoutVars>
      </dgm:prSet>
      <dgm:spPr/>
    </dgm:pt>
    <dgm:pt modelId="{D600570D-ED18-4374-A376-22A61264513F}" type="pres">
      <dgm:prSet presAssocID="{8E62B92A-66B9-4ADA-9FE2-17F55B21BCED}" presName="parTxOnlySpace" presStyleCnt="0"/>
      <dgm:spPr/>
    </dgm:pt>
    <dgm:pt modelId="{E49EA877-DA55-462F-932D-8AD9A3DA746C}" type="pres">
      <dgm:prSet presAssocID="{8E7F8612-74BA-46F2-8B2D-3F8C86BF5DF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C65270E-C6FB-8F42-B405-574BB8E2ACDA}" type="presOf" srcId="{B532114F-982D-4B70-ADE6-91170F02A193}" destId="{B4D8DD99-1F3B-4D72-914C-222F13F556FB}" srcOrd="0" destOrd="0" presId="urn:microsoft.com/office/officeart/2005/8/layout/chevron1"/>
    <dgm:cxn modelId="{9177EE2C-53AD-4D40-8EEA-10BB6DF2AA3F}" type="presOf" srcId="{7EBF4995-0F3E-45A3-838E-614A998F54D2}" destId="{B1731C75-0B46-4816-AE50-B6E7405F38CA}" srcOrd="0" destOrd="0" presId="urn:microsoft.com/office/officeart/2005/8/layout/chevron1"/>
    <dgm:cxn modelId="{4E33DC61-9321-6746-9DCF-1DE6C1708E35}" type="presOf" srcId="{7903D0AC-E7BC-4342-A549-6EF3D41B0515}" destId="{AAF11FC9-6AC9-4008-A744-D0D4C56205EB}" srcOrd="0" destOrd="0" presId="urn:microsoft.com/office/officeart/2005/8/layout/chevron1"/>
    <dgm:cxn modelId="{AEB2BB6C-5E1B-4EB9-9A78-7E4116ED60B6}" srcId="{7EBF4995-0F3E-45A3-838E-614A998F54D2}" destId="{EF236A75-ECB6-48FD-8203-BF0A18F98AC2}" srcOrd="1" destOrd="0" parTransId="{A74EF781-A7D3-42F5-A29B-E46E4D24D416}" sibTransId="{FBC844D7-4D75-4277-A078-DA90535E5E95}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0B14E78A-147F-ED4D-898C-339148F88F3E}" type="presOf" srcId="{8E7F8612-74BA-46F2-8B2D-3F8C86BF5DF1}" destId="{E49EA877-DA55-462F-932D-8AD9A3DA746C}" srcOrd="0" destOrd="0" presId="urn:microsoft.com/office/officeart/2005/8/layout/chevron1"/>
    <dgm:cxn modelId="{9D145B8C-19D2-4544-B6B6-9DCE0A4180FB}" type="presOf" srcId="{471F6A59-4E1C-4EDE-B21C-B47243380D2F}" destId="{9E394596-7474-41CB-AD27-8438755BFF28}" srcOrd="0" destOrd="0" presId="urn:microsoft.com/office/officeart/2005/8/layout/chevron1"/>
    <dgm:cxn modelId="{382B5DC3-545D-B040-A8F1-D9815844EF86}" type="presOf" srcId="{EF236A75-ECB6-48FD-8203-BF0A18F98AC2}" destId="{AB3400F8-F70C-4641-830E-3B1820FBDE4B}" srcOrd="0" destOrd="0" presId="urn:microsoft.com/office/officeart/2005/8/layout/chevron1"/>
    <dgm:cxn modelId="{4CC7A7D4-C866-4ECE-B105-C185372966DA}" srcId="{7EBF4995-0F3E-45A3-838E-614A998F54D2}" destId="{7903D0AC-E7BC-4342-A549-6EF3D41B0515}" srcOrd="3" destOrd="0" parTransId="{B0922E30-93BA-4297-A41E-075C174F6532}" sibTransId="{8E62B92A-66B9-4ADA-9FE2-17F55B21BCED}"/>
    <dgm:cxn modelId="{D923AAE3-42FE-4B2D-9A68-3BC6FAF8DF3F}" srcId="{7EBF4995-0F3E-45A3-838E-614A998F54D2}" destId="{8E7F8612-74BA-46F2-8B2D-3F8C86BF5DF1}" srcOrd="4" destOrd="0" parTransId="{30E7ABA1-4246-4E6E-98ED-335066E30A50}" sibTransId="{D44EFF79-3E86-413C-9579-6FA272733904}"/>
    <dgm:cxn modelId="{F59764E8-B416-4EC6-BE70-D474C6E18170}" srcId="{7EBF4995-0F3E-45A3-838E-614A998F54D2}" destId="{471F6A59-4E1C-4EDE-B21C-B47243380D2F}" srcOrd="2" destOrd="0" parTransId="{F2B8CE1E-2D53-46D7-A10E-7E62A56C5440}" sibTransId="{432ACC2B-033A-4CEF-9F49-7D54EAA1495C}"/>
    <dgm:cxn modelId="{AFF4687B-8ADF-AD46-B45A-FE499E336901}" type="presParOf" srcId="{B1731C75-0B46-4816-AE50-B6E7405F38CA}" destId="{B4D8DD99-1F3B-4D72-914C-222F13F556FB}" srcOrd="0" destOrd="0" presId="urn:microsoft.com/office/officeart/2005/8/layout/chevron1"/>
    <dgm:cxn modelId="{C7D85B2F-7BC6-6D40-A249-10544BF896CC}" type="presParOf" srcId="{B1731C75-0B46-4816-AE50-B6E7405F38CA}" destId="{FA868D92-069D-428A-B642-FA61B29F58A5}" srcOrd="1" destOrd="0" presId="urn:microsoft.com/office/officeart/2005/8/layout/chevron1"/>
    <dgm:cxn modelId="{1DC3A7AD-AC1B-D248-83E0-3F23D2015B37}" type="presParOf" srcId="{B1731C75-0B46-4816-AE50-B6E7405F38CA}" destId="{AB3400F8-F70C-4641-830E-3B1820FBDE4B}" srcOrd="2" destOrd="0" presId="urn:microsoft.com/office/officeart/2005/8/layout/chevron1"/>
    <dgm:cxn modelId="{E837D349-5CEF-014D-8ACD-0C43FE335D4D}" type="presParOf" srcId="{B1731C75-0B46-4816-AE50-B6E7405F38CA}" destId="{8094E801-899D-44A3-9A50-545C64F72005}" srcOrd="3" destOrd="0" presId="urn:microsoft.com/office/officeart/2005/8/layout/chevron1"/>
    <dgm:cxn modelId="{195C6492-C768-C349-A23F-3BFB3A81E4E1}" type="presParOf" srcId="{B1731C75-0B46-4816-AE50-B6E7405F38CA}" destId="{9E394596-7474-41CB-AD27-8438755BFF28}" srcOrd="4" destOrd="0" presId="urn:microsoft.com/office/officeart/2005/8/layout/chevron1"/>
    <dgm:cxn modelId="{CCD068F3-DBE3-5E4F-BA84-F92EDBE9304B}" type="presParOf" srcId="{B1731C75-0B46-4816-AE50-B6E7405F38CA}" destId="{EC4AB2C8-C77B-491A-B96B-5A4129FACD88}" srcOrd="5" destOrd="0" presId="urn:microsoft.com/office/officeart/2005/8/layout/chevron1"/>
    <dgm:cxn modelId="{2666BE80-ACF8-2747-8D09-AD1E5266358D}" type="presParOf" srcId="{B1731C75-0B46-4816-AE50-B6E7405F38CA}" destId="{AAF11FC9-6AC9-4008-A744-D0D4C56205EB}" srcOrd="6" destOrd="0" presId="urn:microsoft.com/office/officeart/2005/8/layout/chevron1"/>
    <dgm:cxn modelId="{2927CE1F-C07A-0645-9E90-39D0943022E2}" type="presParOf" srcId="{B1731C75-0B46-4816-AE50-B6E7405F38CA}" destId="{D600570D-ED18-4374-A376-22A61264513F}" srcOrd="7" destOrd="0" presId="urn:microsoft.com/office/officeart/2005/8/layout/chevron1"/>
    <dgm:cxn modelId="{99372918-8539-7D49-AD0F-8922946E42A6}" type="presParOf" srcId="{B1731C75-0B46-4816-AE50-B6E7405F38CA}" destId="{E49EA877-DA55-462F-932D-8AD9A3DA746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114F-982D-4B70-ADE6-91170F02A193}">
      <dgm:prSet custT="1"/>
      <dgm:spPr/>
      <dgm:t>
        <a:bodyPr/>
        <a:lstStyle/>
        <a:p>
          <a:r>
            <a:rPr lang="en-US" sz="1900" dirty="0">
              <a:latin typeface="+mn-lt"/>
              <a:cs typeface="Arial" panose="020B0604020202020204" pitchFamily="34" charset="0"/>
            </a:rPr>
            <a:t>Submit feedback and proof of participation</a:t>
          </a: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EF236A75-ECB6-48FD-8203-BF0A18F98AC2}">
      <dgm:prSet custT="1"/>
      <dgm:spPr/>
      <dgm:t>
        <a:bodyPr/>
        <a:lstStyle/>
        <a:p>
          <a:r>
            <a:rPr lang="en-US" sz="1900" dirty="0">
              <a:latin typeface="+mn-lt"/>
              <a:cs typeface="Arial" panose="020B0604020202020204" pitchFamily="34" charset="0"/>
            </a:rPr>
            <a:t>Completion of training</a:t>
          </a:r>
        </a:p>
      </dgm:t>
    </dgm:pt>
    <dgm:pt modelId="{A74EF781-A7D3-42F5-A29B-E46E4D24D416}" type="parTrans" cxnId="{AEB2BB6C-5E1B-4EB9-9A78-7E4116ED60B6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FBC844D7-4D75-4277-A078-DA90535E5E95}" type="sibTrans" cxnId="{AEB2BB6C-5E1B-4EB9-9A78-7E4116ED60B6}">
      <dgm:prSet/>
      <dgm:spPr/>
      <dgm:t>
        <a:bodyPr/>
        <a:lstStyle/>
        <a:p>
          <a:endParaRPr lang="en-US" sz="1900">
            <a:latin typeface="+mn-lt"/>
          </a:endParaRPr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A868D92-069D-428A-B642-FA61B29F58A5}" type="pres">
      <dgm:prSet presAssocID="{A0EBA807-E538-485C-8345-54C58EFB2B0F}" presName="parTxOnlySpace" presStyleCnt="0"/>
      <dgm:spPr/>
    </dgm:pt>
    <dgm:pt modelId="{AB3400F8-F70C-4641-830E-3B1820FBDE4B}" type="pres">
      <dgm:prSet presAssocID="{EF236A75-ECB6-48FD-8203-BF0A18F98AC2}" presName="parTxOnly" presStyleLbl="node1" presStyleIdx="1" presStyleCnt="2" custLinFactY="-93184" custLinFactNeighborX="14753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1A61812-9DF8-1F48-821A-90F40A3D4643}" type="presOf" srcId="{B532114F-982D-4B70-ADE6-91170F02A193}" destId="{B4D8DD99-1F3B-4D72-914C-222F13F556FB}" srcOrd="0" destOrd="0" presId="urn:microsoft.com/office/officeart/2005/8/layout/chevron1"/>
    <dgm:cxn modelId="{ECE67122-9C4C-C64C-9783-34A6DA3B5693}" type="presOf" srcId="{EF236A75-ECB6-48FD-8203-BF0A18F98AC2}" destId="{AB3400F8-F70C-4641-830E-3B1820FBDE4B}" srcOrd="0" destOrd="0" presId="urn:microsoft.com/office/officeart/2005/8/layout/chevron1"/>
    <dgm:cxn modelId="{AEB2BB6C-5E1B-4EB9-9A78-7E4116ED60B6}" srcId="{7EBF4995-0F3E-45A3-838E-614A998F54D2}" destId="{EF236A75-ECB6-48FD-8203-BF0A18F98AC2}" srcOrd="1" destOrd="0" parTransId="{A74EF781-A7D3-42F5-A29B-E46E4D24D416}" sibTransId="{FBC844D7-4D75-4277-A078-DA90535E5E95}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8D026AF0-916E-754B-81FB-152D0303F144}" type="presOf" srcId="{7EBF4995-0F3E-45A3-838E-614A998F54D2}" destId="{B1731C75-0B46-4816-AE50-B6E7405F38CA}" srcOrd="0" destOrd="0" presId="urn:microsoft.com/office/officeart/2005/8/layout/chevron1"/>
    <dgm:cxn modelId="{FF5F702C-2377-D448-A1D4-0ED79FEB1B60}" type="presParOf" srcId="{B1731C75-0B46-4816-AE50-B6E7405F38CA}" destId="{B4D8DD99-1F3B-4D72-914C-222F13F556FB}" srcOrd="0" destOrd="0" presId="urn:microsoft.com/office/officeart/2005/8/layout/chevron1"/>
    <dgm:cxn modelId="{FCC5A5DA-2779-5A4D-95B1-3CF535499ECB}" type="presParOf" srcId="{B1731C75-0B46-4816-AE50-B6E7405F38CA}" destId="{FA868D92-069D-428A-B642-FA61B29F58A5}" srcOrd="1" destOrd="0" presId="urn:microsoft.com/office/officeart/2005/8/layout/chevron1"/>
    <dgm:cxn modelId="{C173ED9E-FEAA-864B-9358-702E56975F3D}" type="presParOf" srcId="{B1731C75-0B46-4816-AE50-B6E7405F38CA}" destId="{AB3400F8-F70C-4641-830E-3B1820FBDE4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114F-982D-4B70-ADE6-91170F02A193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/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/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1" custAng="5400000" custScaleX="10586" custScaleY="41324" custLinFactNeighborX="31786" custLinFactNeighborY="-57235">
        <dgm:presLayoutVars>
          <dgm:chMax val="0"/>
          <dgm:chPref val="0"/>
          <dgm:bulletEnabled val="1"/>
        </dgm:presLayoutVars>
      </dgm:prSet>
      <dgm:spPr/>
    </dgm:pt>
  </dgm:ptLst>
  <dgm:cxnLst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77D254BD-BE09-5547-948E-B716BB2C20C2}" type="presOf" srcId="{B532114F-982D-4B70-ADE6-91170F02A193}" destId="{B4D8DD99-1F3B-4D72-914C-222F13F556FB}" srcOrd="0" destOrd="0" presId="urn:microsoft.com/office/officeart/2005/8/layout/chevron1"/>
    <dgm:cxn modelId="{E270AFBD-9430-4241-8494-F83D06A771E9}" type="presOf" srcId="{7EBF4995-0F3E-45A3-838E-614A998F54D2}" destId="{B1731C75-0B46-4816-AE50-B6E7405F38CA}" srcOrd="0" destOrd="0" presId="urn:microsoft.com/office/officeart/2005/8/layout/chevron1"/>
    <dgm:cxn modelId="{1EC05F2E-45B2-F645-9EE9-4712F311F617}" type="presParOf" srcId="{B1731C75-0B46-4816-AE50-B6E7405F38CA}" destId="{B4D8DD99-1F3B-4D72-914C-222F13F556F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114F-982D-4B70-ADE6-91170F02A19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/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/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1" custAng="5400000" custScaleX="22515" custLinFactNeighborX="31786" custLinFactNeighborY="-28144">
        <dgm:presLayoutVars>
          <dgm:chMax val="0"/>
          <dgm:chPref val="0"/>
          <dgm:bulletEnabled val="1"/>
        </dgm:presLayoutVars>
      </dgm:prSet>
      <dgm:spPr/>
    </dgm:pt>
  </dgm:ptLst>
  <dgm:cxnLst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27C182E7-0123-2745-B6BA-8C69A5820866}" type="presOf" srcId="{7EBF4995-0F3E-45A3-838E-614A998F54D2}" destId="{B1731C75-0B46-4816-AE50-B6E7405F38CA}" srcOrd="0" destOrd="0" presId="urn:microsoft.com/office/officeart/2005/8/layout/chevron1"/>
    <dgm:cxn modelId="{8C159FFA-201B-7D43-ABEB-240585A49C98}" type="presOf" srcId="{B532114F-982D-4B70-ADE6-91170F02A193}" destId="{B4D8DD99-1F3B-4D72-914C-222F13F556FB}" srcOrd="0" destOrd="0" presId="urn:microsoft.com/office/officeart/2005/8/layout/chevron1"/>
    <dgm:cxn modelId="{CF4FAA99-7E03-2446-A3F4-8B15E0491A2E}" type="presParOf" srcId="{B1731C75-0B46-4816-AE50-B6E7405F38CA}" destId="{B4D8DD99-1F3B-4D72-914C-222F13F556F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114F-982D-4B70-ADE6-91170F02A19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/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/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1" custAng="5400000" custScaleX="22515" custLinFactNeighborX="31786" custLinFactNeighborY="-28144">
        <dgm:presLayoutVars>
          <dgm:chMax val="0"/>
          <dgm:chPref val="0"/>
          <dgm:bulletEnabled val="1"/>
        </dgm:presLayoutVars>
      </dgm:prSet>
      <dgm:spPr/>
    </dgm:pt>
  </dgm:ptLst>
  <dgm:cxnLst>
    <dgm:cxn modelId="{D0AD6250-E2D1-C244-92DE-571042593B9A}" type="presOf" srcId="{7EBF4995-0F3E-45A3-838E-614A998F54D2}" destId="{B1731C75-0B46-4816-AE50-B6E7405F38CA}" srcOrd="0" destOrd="0" presId="urn:microsoft.com/office/officeart/2005/8/layout/chevron1"/>
    <dgm:cxn modelId="{83291879-0F3D-D54B-96AC-290DAD3017AC}" type="presOf" srcId="{B532114F-982D-4B70-ADE6-91170F02A193}" destId="{B4D8DD99-1F3B-4D72-914C-222F13F556FB}" srcOrd="0" destOrd="0" presId="urn:microsoft.com/office/officeart/2005/8/layout/chevron1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1CD4E030-EE04-8745-AA56-DDFC80CAE918}" type="presParOf" srcId="{B1731C75-0B46-4816-AE50-B6E7405F38CA}" destId="{B4D8DD99-1F3B-4D72-914C-222F13F556FB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114F-982D-4B70-ADE6-91170F02A19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pPr algn="l"/>
          <a:r>
            <a:rPr lang="en-US" sz="19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Continued refinement of the training management system to CIDCO’s requirements….</a:t>
          </a: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 sz="1900"/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 sz="1900"/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1" custLinFactNeighborX="460">
        <dgm:presLayoutVars>
          <dgm:chMax val="0"/>
          <dgm:chPref val="0"/>
          <dgm:bulletEnabled val="1"/>
        </dgm:presLayoutVars>
      </dgm:prSet>
      <dgm:spPr/>
    </dgm:pt>
  </dgm:ptLst>
  <dgm:cxnLst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80D006EA-55BC-EE4A-BD00-B1D37BDFA50F}" type="presOf" srcId="{B532114F-982D-4B70-ADE6-91170F02A193}" destId="{B4D8DD99-1F3B-4D72-914C-222F13F556FB}" srcOrd="0" destOrd="0" presId="urn:microsoft.com/office/officeart/2005/8/layout/chevron1"/>
    <dgm:cxn modelId="{F2133BFE-0BB3-564F-8FC3-F547769D925B}" type="presOf" srcId="{7EBF4995-0F3E-45A3-838E-614A998F54D2}" destId="{B1731C75-0B46-4816-AE50-B6E7405F38CA}" srcOrd="0" destOrd="0" presId="urn:microsoft.com/office/officeart/2005/8/layout/chevron1"/>
    <dgm:cxn modelId="{3139AEB9-2F56-7647-B0C7-1E15A2FB0065}" type="presParOf" srcId="{B1731C75-0B46-4816-AE50-B6E7405F38CA}" destId="{B4D8DD99-1F3B-4D72-914C-222F13F556F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F6A59-4E1C-4EDE-B21C-B47243380D2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Development of online training management system by NIUA’s web unit</a:t>
          </a:r>
          <a:endParaRPr lang="en-US" sz="19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F2B8CE1E-2D53-46D7-A10E-7E62A56C5440}" type="parTrans" cxnId="{F59764E8-B416-4EC6-BE70-D474C6E18170}">
      <dgm:prSet/>
      <dgm:spPr/>
      <dgm:t>
        <a:bodyPr/>
        <a:lstStyle/>
        <a:p>
          <a:endParaRPr lang="en-US" sz="1900"/>
        </a:p>
      </dgm:t>
    </dgm:pt>
    <dgm:pt modelId="{432ACC2B-033A-4CEF-9F49-7D54EAA1495C}" type="sibTrans" cxnId="{F59764E8-B416-4EC6-BE70-D474C6E18170}">
      <dgm:prSet/>
      <dgm:spPr/>
      <dgm:t>
        <a:bodyPr/>
        <a:lstStyle/>
        <a:p>
          <a:endParaRPr lang="en-US" sz="1900"/>
        </a:p>
      </dgm:t>
    </dgm:pt>
    <dgm:pt modelId="{B532114F-982D-4B70-ADE6-91170F02A19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Establishment of communication channels with each institute</a:t>
          </a: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 sz="1900"/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 sz="1900"/>
        </a:p>
      </dgm:t>
    </dgm:pt>
    <dgm:pt modelId="{EF236A75-ECB6-48FD-8203-BF0A18F98AC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Creation &amp; vetting of a list of courses offered by the institutes</a:t>
          </a:r>
        </a:p>
      </dgm:t>
    </dgm:pt>
    <dgm:pt modelId="{A74EF781-A7D3-42F5-A29B-E46E4D24D416}" type="parTrans" cxnId="{AEB2BB6C-5E1B-4EB9-9A78-7E4116ED60B6}">
      <dgm:prSet/>
      <dgm:spPr/>
      <dgm:t>
        <a:bodyPr/>
        <a:lstStyle/>
        <a:p>
          <a:endParaRPr lang="en-US" sz="1900"/>
        </a:p>
      </dgm:t>
    </dgm:pt>
    <dgm:pt modelId="{FBC844D7-4D75-4277-A078-DA90535E5E95}" type="sibTrans" cxnId="{AEB2BB6C-5E1B-4EB9-9A78-7E4116ED60B6}">
      <dgm:prSet/>
      <dgm:spPr/>
      <dgm:t>
        <a:bodyPr/>
        <a:lstStyle/>
        <a:p>
          <a:endParaRPr lang="en-US" sz="1900"/>
        </a:p>
      </dgm:t>
    </dgm:pt>
    <dgm:pt modelId="{7903D0AC-E7BC-4342-A549-6EF3D41B05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Testing &amp; deployment of the training management system by the training cell</a:t>
          </a:r>
        </a:p>
      </dgm:t>
    </dgm:pt>
    <dgm:pt modelId="{B0922E30-93BA-4297-A41E-075C174F6532}" type="parTrans" cxnId="{4CC7A7D4-C866-4ECE-B105-C185372966DA}">
      <dgm:prSet/>
      <dgm:spPr/>
      <dgm:t>
        <a:bodyPr/>
        <a:lstStyle/>
        <a:p>
          <a:endParaRPr lang="en-US" sz="1900"/>
        </a:p>
      </dgm:t>
    </dgm:pt>
    <dgm:pt modelId="{8E62B92A-66B9-4ADA-9FE2-17F55B21BCED}" type="sibTrans" cxnId="{4CC7A7D4-C866-4ECE-B105-C185372966DA}">
      <dgm:prSet/>
      <dgm:spPr/>
      <dgm:t>
        <a:bodyPr/>
        <a:lstStyle/>
        <a:p>
          <a:endParaRPr lang="en-US" sz="1900"/>
        </a:p>
      </dgm:t>
    </dgm:pt>
    <dgm:pt modelId="{8E7F8612-74BA-46F2-8B2D-3F8C86BF5DF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Handholding &amp; troubleshooting sessions by the training cell in each department</a:t>
          </a:r>
        </a:p>
      </dgm:t>
    </dgm:pt>
    <dgm:pt modelId="{30E7ABA1-4246-4E6E-98ED-335066E30A50}" type="parTrans" cxnId="{D923AAE3-42FE-4B2D-9A68-3BC6FAF8DF3F}">
      <dgm:prSet/>
      <dgm:spPr/>
      <dgm:t>
        <a:bodyPr/>
        <a:lstStyle/>
        <a:p>
          <a:endParaRPr lang="en-US" sz="1900"/>
        </a:p>
      </dgm:t>
    </dgm:pt>
    <dgm:pt modelId="{D44EFF79-3E86-413C-9579-6FA272733904}" type="sibTrans" cxnId="{D923AAE3-42FE-4B2D-9A68-3BC6FAF8DF3F}">
      <dgm:prSet/>
      <dgm:spPr/>
      <dgm:t>
        <a:bodyPr/>
        <a:lstStyle/>
        <a:p>
          <a:endParaRPr lang="en-US" sz="1900"/>
        </a:p>
      </dgm:t>
    </dgm:pt>
    <dgm:pt modelId="{B1731C75-0B46-4816-AE50-B6E7405F38CA}" type="pres">
      <dgm:prSet presAssocID="{7EBF4995-0F3E-45A3-838E-614A998F54D2}" presName="Name0" presStyleCnt="0">
        <dgm:presLayoutVars>
          <dgm:dir val="rev"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A868D92-069D-428A-B642-FA61B29F58A5}" type="pres">
      <dgm:prSet presAssocID="{A0EBA807-E538-485C-8345-54C58EFB2B0F}" presName="parTxOnlySpace" presStyleCnt="0"/>
      <dgm:spPr/>
    </dgm:pt>
    <dgm:pt modelId="{AB3400F8-F70C-4641-830E-3B1820FBDE4B}" type="pres">
      <dgm:prSet presAssocID="{EF236A75-ECB6-48FD-8203-BF0A18F98AC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094E801-899D-44A3-9A50-545C64F72005}" type="pres">
      <dgm:prSet presAssocID="{FBC844D7-4D75-4277-A078-DA90535E5E95}" presName="parTxOnlySpace" presStyleCnt="0"/>
      <dgm:spPr/>
    </dgm:pt>
    <dgm:pt modelId="{9E394596-7474-41CB-AD27-8438755BFF28}" type="pres">
      <dgm:prSet presAssocID="{471F6A59-4E1C-4EDE-B21C-B47243380D2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4AB2C8-C77B-491A-B96B-5A4129FACD88}" type="pres">
      <dgm:prSet presAssocID="{432ACC2B-033A-4CEF-9F49-7D54EAA1495C}" presName="parTxOnlySpace" presStyleCnt="0"/>
      <dgm:spPr/>
    </dgm:pt>
    <dgm:pt modelId="{AAF11FC9-6AC9-4008-A744-D0D4C56205EB}" type="pres">
      <dgm:prSet presAssocID="{7903D0AC-E7BC-4342-A549-6EF3D41B0515}" presName="parTxOnly" presStyleLbl="node1" presStyleIdx="3" presStyleCnt="5" custScaleX="117290">
        <dgm:presLayoutVars>
          <dgm:chMax val="0"/>
          <dgm:chPref val="0"/>
          <dgm:bulletEnabled val="1"/>
        </dgm:presLayoutVars>
      </dgm:prSet>
      <dgm:spPr/>
    </dgm:pt>
    <dgm:pt modelId="{D600570D-ED18-4374-A376-22A61264513F}" type="pres">
      <dgm:prSet presAssocID="{8E62B92A-66B9-4ADA-9FE2-17F55B21BCED}" presName="parTxOnlySpace" presStyleCnt="0"/>
      <dgm:spPr/>
    </dgm:pt>
    <dgm:pt modelId="{E49EA877-DA55-462F-932D-8AD9A3DA746C}" type="pres">
      <dgm:prSet presAssocID="{8E7F8612-74BA-46F2-8B2D-3F8C86BF5DF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B76DC02-13D2-D44E-BA54-69B2B530C33C}" type="presOf" srcId="{B532114F-982D-4B70-ADE6-91170F02A193}" destId="{B4D8DD99-1F3B-4D72-914C-222F13F556FB}" srcOrd="0" destOrd="0" presId="urn:microsoft.com/office/officeart/2005/8/layout/chevron1"/>
    <dgm:cxn modelId="{47C0BF22-A464-0D40-A825-D9636B59D9C7}" type="presOf" srcId="{471F6A59-4E1C-4EDE-B21C-B47243380D2F}" destId="{9E394596-7474-41CB-AD27-8438755BFF28}" srcOrd="0" destOrd="0" presId="urn:microsoft.com/office/officeart/2005/8/layout/chevron1"/>
    <dgm:cxn modelId="{888D055F-928A-9A40-B8CF-F3E3C15A4BC6}" type="presOf" srcId="{EF236A75-ECB6-48FD-8203-BF0A18F98AC2}" destId="{AB3400F8-F70C-4641-830E-3B1820FBDE4B}" srcOrd="0" destOrd="0" presId="urn:microsoft.com/office/officeart/2005/8/layout/chevron1"/>
    <dgm:cxn modelId="{AEB2BB6C-5E1B-4EB9-9A78-7E4116ED60B6}" srcId="{7EBF4995-0F3E-45A3-838E-614A998F54D2}" destId="{EF236A75-ECB6-48FD-8203-BF0A18F98AC2}" srcOrd="1" destOrd="0" parTransId="{A74EF781-A7D3-42F5-A29B-E46E4D24D416}" sibTransId="{FBC844D7-4D75-4277-A078-DA90535E5E95}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B26A4BB1-775D-384F-B02F-CFC8C83A2DF5}" type="presOf" srcId="{7903D0AC-E7BC-4342-A549-6EF3D41B0515}" destId="{AAF11FC9-6AC9-4008-A744-D0D4C56205EB}" srcOrd="0" destOrd="0" presId="urn:microsoft.com/office/officeart/2005/8/layout/chevron1"/>
    <dgm:cxn modelId="{402F33C4-5249-EA47-99AB-DF259EB26F5E}" type="presOf" srcId="{8E7F8612-74BA-46F2-8B2D-3F8C86BF5DF1}" destId="{E49EA877-DA55-462F-932D-8AD9A3DA746C}" srcOrd="0" destOrd="0" presId="urn:microsoft.com/office/officeart/2005/8/layout/chevron1"/>
    <dgm:cxn modelId="{C1DDA0CE-F023-B449-967C-2E634469C0B7}" type="presOf" srcId="{7EBF4995-0F3E-45A3-838E-614A998F54D2}" destId="{B1731C75-0B46-4816-AE50-B6E7405F38CA}" srcOrd="0" destOrd="0" presId="urn:microsoft.com/office/officeart/2005/8/layout/chevron1"/>
    <dgm:cxn modelId="{4CC7A7D4-C866-4ECE-B105-C185372966DA}" srcId="{7EBF4995-0F3E-45A3-838E-614A998F54D2}" destId="{7903D0AC-E7BC-4342-A549-6EF3D41B0515}" srcOrd="3" destOrd="0" parTransId="{B0922E30-93BA-4297-A41E-075C174F6532}" sibTransId="{8E62B92A-66B9-4ADA-9FE2-17F55B21BCED}"/>
    <dgm:cxn modelId="{D923AAE3-42FE-4B2D-9A68-3BC6FAF8DF3F}" srcId="{7EBF4995-0F3E-45A3-838E-614A998F54D2}" destId="{8E7F8612-74BA-46F2-8B2D-3F8C86BF5DF1}" srcOrd="4" destOrd="0" parTransId="{30E7ABA1-4246-4E6E-98ED-335066E30A50}" sibTransId="{D44EFF79-3E86-413C-9579-6FA272733904}"/>
    <dgm:cxn modelId="{F59764E8-B416-4EC6-BE70-D474C6E18170}" srcId="{7EBF4995-0F3E-45A3-838E-614A998F54D2}" destId="{471F6A59-4E1C-4EDE-B21C-B47243380D2F}" srcOrd="2" destOrd="0" parTransId="{F2B8CE1E-2D53-46D7-A10E-7E62A56C5440}" sibTransId="{432ACC2B-033A-4CEF-9F49-7D54EAA1495C}"/>
    <dgm:cxn modelId="{ED948196-D084-4642-BB56-3CAD21796465}" type="presParOf" srcId="{B1731C75-0B46-4816-AE50-B6E7405F38CA}" destId="{B4D8DD99-1F3B-4D72-914C-222F13F556FB}" srcOrd="0" destOrd="0" presId="urn:microsoft.com/office/officeart/2005/8/layout/chevron1"/>
    <dgm:cxn modelId="{B0A13DBF-ED99-764E-8951-88DE76917912}" type="presParOf" srcId="{B1731C75-0B46-4816-AE50-B6E7405F38CA}" destId="{FA868D92-069D-428A-B642-FA61B29F58A5}" srcOrd="1" destOrd="0" presId="urn:microsoft.com/office/officeart/2005/8/layout/chevron1"/>
    <dgm:cxn modelId="{3D790278-F0A4-8C47-9DA3-045D85F2BC28}" type="presParOf" srcId="{B1731C75-0B46-4816-AE50-B6E7405F38CA}" destId="{AB3400F8-F70C-4641-830E-3B1820FBDE4B}" srcOrd="2" destOrd="0" presId="urn:microsoft.com/office/officeart/2005/8/layout/chevron1"/>
    <dgm:cxn modelId="{AF9D38A2-1A25-4740-B86E-0C5D52601335}" type="presParOf" srcId="{B1731C75-0B46-4816-AE50-B6E7405F38CA}" destId="{8094E801-899D-44A3-9A50-545C64F72005}" srcOrd="3" destOrd="0" presId="urn:microsoft.com/office/officeart/2005/8/layout/chevron1"/>
    <dgm:cxn modelId="{247C355C-11C1-A840-8875-AA8569BDCDAE}" type="presParOf" srcId="{B1731C75-0B46-4816-AE50-B6E7405F38CA}" destId="{9E394596-7474-41CB-AD27-8438755BFF28}" srcOrd="4" destOrd="0" presId="urn:microsoft.com/office/officeart/2005/8/layout/chevron1"/>
    <dgm:cxn modelId="{0717D29B-49FB-BC4F-AB32-6AB893FBDBE8}" type="presParOf" srcId="{B1731C75-0B46-4816-AE50-B6E7405F38CA}" destId="{EC4AB2C8-C77B-491A-B96B-5A4129FACD88}" srcOrd="5" destOrd="0" presId="urn:microsoft.com/office/officeart/2005/8/layout/chevron1"/>
    <dgm:cxn modelId="{1BF09EBB-4440-A247-943A-08BA038CF05F}" type="presParOf" srcId="{B1731C75-0B46-4816-AE50-B6E7405F38CA}" destId="{AAF11FC9-6AC9-4008-A744-D0D4C56205EB}" srcOrd="6" destOrd="0" presId="urn:microsoft.com/office/officeart/2005/8/layout/chevron1"/>
    <dgm:cxn modelId="{3FB2760C-DB3A-B546-A7E5-9E07FED30B30}" type="presParOf" srcId="{B1731C75-0B46-4816-AE50-B6E7405F38CA}" destId="{D600570D-ED18-4374-A376-22A61264513F}" srcOrd="7" destOrd="0" presId="urn:microsoft.com/office/officeart/2005/8/layout/chevron1"/>
    <dgm:cxn modelId="{E1E1A509-41E3-F240-B2EF-53F11E2D840C}" type="presParOf" srcId="{B1731C75-0B46-4816-AE50-B6E7405F38CA}" destId="{E49EA877-DA55-462F-932D-8AD9A3DA746C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F6A59-4E1C-4EDE-B21C-B47243380D2F}">
      <dgm:prSet phldrT="[Text]" custT="1"/>
      <dgm:spPr/>
      <dgm:t>
        <a:bodyPr/>
        <a:lstStyle/>
        <a:p>
          <a:r>
            <a:rPr lang="en-US" sz="2000" dirty="0">
              <a:latin typeface="+mn-lt"/>
              <a:cs typeface="Arial" panose="020B0604020202020204" pitchFamily="34" charset="0"/>
            </a:rPr>
            <a:t>Creation of a comprehensive employee database</a:t>
          </a:r>
          <a:endParaRPr lang="en-US" sz="2000" dirty="0">
            <a:latin typeface="+mn-lt"/>
          </a:endParaRPr>
        </a:p>
      </dgm:t>
    </dgm:pt>
    <dgm:pt modelId="{F2B8CE1E-2D53-46D7-A10E-7E62A56C5440}" type="parTrans" cxnId="{F59764E8-B416-4EC6-BE70-D474C6E18170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32ACC2B-033A-4CEF-9F49-7D54EAA1495C}" type="sibTrans" cxnId="{F59764E8-B416-4EC6-BE70-D474C6E18170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532114F-982D-4B70-ADE6-91170F02A19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rPr>
            <a:t>Adoption of training policy</a:t>
          </a: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EF236A75-ECB6-48FD-8203-BF0A18F98AC2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dirty="0">
              <a:latin typeface="+mn-lt"/>
              <a:cs typeface="Arial" panose="020B0604020202020204" pitchFamily="34" charset="0"/>
            </a:rPr>
            <a:t>Establishment of training cell</a:t>
          </a:r>
        </a:p>
      </dgm:t>
    </dgm:pt>
    <dgm:pt modelId="{A74EF781-A7D3-42F5-A29B-E46E4D24D416}" type="parTrans" cxnId="{AEB2BB6C-5E1B-4EB9-9A78-7E4116ED60B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BC844D7-4D75-4277-A078-DA90535E5E95}" type="sibTrans" cxnId="{AEB2BB6C-5E1B-4EB9-9A78-7E4116ED60B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7903D0AC-E7BC-4342-A549-6EF3D41B0515}">
      <dgm:prSet custT="1"/>
      <dgm:spPr/>
      <dgm:t>
        <a:bodyPr/>
        <a:lstStyle/>
        <a:p>
          <a:r>
            <a:rPr lang="en-US" sz="2000" dirty="0">
              <a:latin typeface="+mn-lt"/>
              <a:cs typeface="Arial" panose="020B0604020202020204" pitchFamily="34" charset="0"/>
            </a:rPr>
            <a:t>Compilation of list of training institutes</a:t>
          </a:r>
        </a:p>
      </dgm:t>
    </dgm:pt>
    <dgm:pt modelId="{B0922E30-93BA-4297-A41E-075C174F6532}" type="parTrans" cxnId="{4CC7A7D4-C866-4ECE-B105-C185372966D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E62B92A-66B9-4ADA-9FE2-17F55B21BCED}" type="sibTrans" cxnId="{4CC7A7D4-C866-4ECE-B105-C185372966D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8E7F8612-74BA-46F2-8B2D-3F8C86BF5DF1}">
      <dgm:prSet custT="1"/>
      <dgm:spPr/>
      <dgm:t>
        <a:bodyPr/>
        <a:lstStyle/>
        <a:p>
          <a:r>
            <a:rPr lang="en-US" sz="2000" dirty="0">
              <a:latin typeface="+mn-lt"/>
              <a:cs typeface="Arial" panose="020B0604020202020204" pitchFamily="34" charset="0"/>
            </a:rPr>
            <a:t>Vetting of the institutes by HODs at CIDCO</a:t>
          </a:r>
        </a:p>
      </dgm:t>
    </dgm:pt>
    <dgm:pt modelId="{30E7ABA1-4246-4E6E-98ED-335066E30A50}" type="parTrans" cxnId="{D923AAE3-42FE-4B2D-9A68-3BC6FAF8DF3F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D44EFF79-3E86-413C-9579-6FA272733904}" type="sibTrans" cxnId="{D923AAE3-42FE-4B2D-9A68-3BC6FAF8DF3F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A868D92-069D-428A-B642-FA61B29F58A5}" type="pres">
      <dgm:prSet presAssocID="{A0EBA807-E538-485C-8345-54C58EFB2B0F}" presName="parTxOnlySpace" presStyleCnt="0"/>
      <dgm:spPr/>
    </dgm:pt>
    <dgm:pt modelId="{AB3400F8-F70C-4641-830E-3B1820FBDE4B}" type="pres">
      <dgm:prSet presAssocID="{EF236A75-ECB6-48FD-8203-BF0A18F98AC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094E801-899D-44A3-9A50-545C64F72005}" type="pres">
      <dgm:prSet presAssocID="{FBC844D7-4D75-4277-A078-DA90535E5E95}" presName="parTxOnlySpace" presStyleCnt="0"/>
      <dgm:spPr/>
    </dgm:pt>
    <dgm:pt modelId="{9E394596-7474-41CB-AD27-8438755BFF28}" type="pres">
      <dgm:prSet presAssocID="{471F6A59-4E1C-4EDE-B21C-B47243380D2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C4AB2C8-C77B-491A-B96B-5A4129FACD88}" type="pres">
      <dgm:prSet presAssocID="{432ACC2B-033A-4CEF-9F49-7D54EAA1495C}" presName="parTxOnlySpace" presStyleCnt="0"/>
      <dgm:spPr/>
    </dgm:pt>
    <dgm:pt modelId="{AAF11FC9-6AC9-4008-A744-D0D4C56205EB}" type="pres">
      <dgm:prSet presAssocID="{7903D0AC-E7BC-4342-A549-6EF3D41B051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600570D-ED18-4374-A376-22A61264513F}" type="pres">
      <dgm:prSet presAssocID="{8E62B92A-66B9-4ADA-9FE2-17F55B21BCED}" presName="parTxOnlySpace" presStyleCnt="0"/>
      <dgm:spPr/>
    </dgm:pt>
    <dgm:pt modelId="{E49EA877-DA55-462F-932D-8AD9A3DA746C}" type="pres">
      <dgm:prSet presAssocID="{8E7F8612-74BA-46F2-8B2D-3F8C86BF5DF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341F520-6BA1-D643-BAE4-F4D9C1485EF4}" type="presOf" srcId="{8E7F8612-74BA-46F2-8B2D-3F8C86BF5DF1}" destId="{E49EA877-DA55-462F-932D-8AD9A3DA746C}" srcOrd="0" destOrd="0" presId="urn:microsoft.com/office/officeart/2005/8/layout/chevron1"/>
    <dgm:cxn modelId="{8CF3D732-4883-5142-9C8B-B78D1705F8BE}" type="presOf" srcId="{EF236A75-ECB6-48FD-8203-BF0A18F98AC2}" destId="{AB3400F8-F70C-4641-830E-3B1820FBDE4B}" srcOrd="0" destOrd="0" presId="urn:microsoft.com/office/officeart/2005/8/layout/chevron1"/>
    <dgm:cxn modelId="{537F6B37-8B9F-954C-8281-74A2BEA7A67E}" type="presOf" srcId="{471F6A59-4E1C-4EDE-B21C-B47243380D2F}" destId="{9E394596-7474-41CB-AD27-8438755BFF28}" srcOrd="0" destOrd="0" presId="urn:microsoft.com/office/officeart/2005/8/layout/chevron1"/>
    <dgm:cxn modelId="{AEB2BB6C-5E1B-4EB9-9A78-7E4116ED60B6}" srcId="{7EBF4995-0F3E-45A3-838E-614A998F54D2}" destId="{EF236A75-ECB6-48FD-8203-BF0A18F98AC2}" srcOrd="1" destOrd="0" parTransId="{A74EF781-A7D3-42F5-A29B-E46E4D24D416}" sibTransId="{FBC844D7-4D75-4277-A078-DA90535E5E95}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90C541A5-8F68-AB42-B4C9-B3EB0CEC4CDC}" type="presOf" srcId="{7903D0AC-E7BC-4342-A549-6EF3D41B0515}" destId="{AAF11FC9-6AC9-4008-A744-D0D4C56205EB}" srcOrd="0" destOrd="0" presId="urn:microsoft.com/office/officeart/2005/8/layout/chevron1"/>
    <dgm:cxn modelId="{539367C2-7C4F-0A47-B385-D7AD0A1EB450}" type="presOf" srcId="{B532114F-982D-4B70-ADE6-91170F02A193}" destId="{B4D8DD99-1F3B-4D72-914C-222F13F556FB}" srcOrd="0" destOrd="0" presId="urn:microsoft.com/office/officeart/2005/8/layout/chevron1"/>
    <dgm:cxn modelId="{88AEEBC7-8A44-BC46-BCC9-4BFF4905053A}" type="presOf" srcId="{7EBF4995-0F3E-45A3-838E-614A998F54D2}" destId="{B1731C75-0B46-4816-AE50-B6E7405F38CA}" srcOrd="0" destOrd="0" presId="urn:microsoft.com/office/officeart/2005/8/layout/chevron1"/>
    <dgm:cxn modelId="{4CC7A7D4-C866-4ECE-B105-C185372966DA}" srcId="{7EBF4995-0F3E-45A3-838E-614A998F54D2}" destId="{7903D0AC-E7BC-4342-A549-6EF3D41B0515}" srcOrd="3" destOrd="0" parTransId="{B0922E30-93BA-4297-A41E-075C174F6532}" sibTransId="{8E62B92A-66B9-4ADA-9FE2-17F55B21BCED}"/>
    <dgm:cxn modelId="{D923AAE3-42FE-4B2D-9A68-3BC6FAF8DF3F}" srcId="{7EBF4995-0F3E-45A3-838E-614A998F54D2}" destId="{8E7F8612-74BA-46F2-8B2D-3F8C86BF5DF1}" srcOrd="4" destOrd="0" parTransId="{30E7ABA1-4246-4E6E-98ED-335066E30A50}" sibTransId="{D44EFF79-3E86-413C-9579-6FA272733904}"/>
    <dgm:cxn modelId="{F59764E8-B416-4EC6-BE70-D474C6E18170}" srcId="{7EBF4995-0F3E-45A3-838E-614A998F54D2}" destId="{471F6A59-4E1C-4EDE-B21C-B47243380D2F}" srcOrd="2" destOrd="0" parTransId="{F2B8CE1E-2D53-46D7-A10E-7E62A56C5440}" sibTransId="{432ACC2B-033A-4CEF-9F49-7D54EAA1495C}"/>
    <dgm:cxn modelId="{A4205146-F3A2-1D40-9EB0-443E4B4D4FFB}" type="presParOf" srcId="{B1731C75-0B46-4816-AE50-B6E7405F38CA}" destId="{B4D8DD99-1F3B-4D72-914C-222F13F556FB}" srcOrd="0" destOrd="0" presId="urn:microsoft.com/office/officeart/2005/8/layout/chevron1"/>
    <dgm:cxn modelId="{58D05DC5-FB79-BA46-9C05-A30021963361}" type="presParOf" srcId="{B1731C75-0B46-4816-AE50-B6E7405F38CA}" destId="{FA868D92-069D-428A-B642-FA61B29F58A5}" srcOrd="1" destOrd="0" presId="urn:microsoft.com/office/officeart/2005/8/layout/chevron1"/>
    <dgm:cxn modelId="{41ACF980-E092-0240-A9CF-CD8D613EFB03}" type="presParOf" srcId="{B1731C75-0B46-4816-AE50-B6E7405F38CA}" destId="{AB3400F8-F70C-4641-830E-3B1820FBDE4B}" srcOrd="2" destOrd="0" presId="urn:microsoft.com/office/officeart/2005/8/layout/chevron1"/>
    <dgm:cxn modelId="{D1EB2A7E-814C-2F46-97E8-396928297F38}" type="presParOf" srcId="{B1731C75-0B46-4816-AE50-B6E7405F38CA}" destId="{8094E801-899D-44A3-9A50-545C64F72005}" srcOrd="3" destOrd="0" presId="urn:microsoft.com/office/officeart/2005/8/layout/chevron1"/>
    <dgm:cxn modelId="{1DCB1FD9-14F8-4A42-A266-F85420C1B2CF}" type="presParOf" srcId="{B1731C75-0B46-4816-AE50-B6E7405F38CA}" destId="{9E394596-7474-41CB-AD27-8438755BFF28}" srcOrd="4" destOrd="0" presId="urn:microsoft.com/office/officeart/2005/8/layout/chevron1"/>
    <dgm:cxn modelId="{DFA38E2B-32C4-FF47-8093-31E334087FAE}" type="presParOf" srcId="{B1731C75-0B46-4816-AE50-B6E7405F38CA}" destId="{EC4AB2C8-C77B-491A-B96B-5A4129FACD88}" srcOrd="5" destOrd="0" presId="urn:microsoft.com/office/officeart/2005/8/layout/chevron1"/>
    <dgm:cxn modelId="{AA10646A-4A41-2648-BFA6-2822C077DDC3}" type="presParOf" srcId="{B1731C75-0B46-4816-AE50-B6E7405F38CA}" destId="{AAF11FC9-6AC9-4008-A744-D0D4C56205EB}" srcOrd="6" destOrd="0" presId="urn:microsoft.com/office/officeart/2005/8/layout/chevron1"/>
    <dgm:cxn modelId="{DA9C0D3D-64E5-E74A-86D3-6AE0DFF72B5F}" type="presParOf" srcId="{B1731C75-0B46-4816-AE50-B6E7405F38CA}" destId="{D600570D-ED18-4374-A376-22A61264513F}" srcOrd="7" destOrd="0" presId="urn:microsoft.com/office/officeart/2005/8/layout/chevron1"/>
    <dgm:cxn modelId="{CE5BD811-50FE-9F48-9201-FEBDA2C8E206}" type="presParOf" srcId="{B1731C75-0B46-4816-AE50-B6E7405F38CA}" destId="{E49EA877-DA55-462F-932D-8AD9A3DA746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114F-982D-4B70-ADE6-91170F02A193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/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/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1" custAng="5400000" custScaleX="22515" custLinFactNeighborX="31786" custLinFactNeighborY="-28144">
        <dgm:presLayoutVars>
          <dgm:chMax val="0"/>
          <dgm:chPref val="0"/>
          <dgm:bulletEnabled val="1"/>
        </dgm:presLayoutVars>
      </dgm:prSet>
      <dgm:spPr/>
    </dgm:pt>
  </dgm:ptLst>
  <dgm:cxnLst>
    <dgm:cxn modelId="{0949396F-1538-A247-B947-7BA7670DCC8F}" type="presOf" srcId="{7EBF4995-0F3E-45A3-838E-614A998F54D2}" destId="{B1731C75-0B46-4816-AE50-B6E7405F38CA}" srcOrd="0" destOrd="0" presId="urn:microsoft.com/office/officeart/2005/8/layout/chevron1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6776E499-8915-4E49-8236-FEECA21151A6}" type="presOf" srcId="{B532114F-982D-4B70-ADE6-91170F02A193}" destId="{B4D8DD99-1F3B-4D72-914C-222F13F556FB}" srcOrd="0" destOrd="0" presId="urn:microsoft.com/office/officeart/2005/8/layout/chevron1"/>
    <dgm:cxn modelId="{91CBAE37-EA05-FB44-AEFA-7E323A7B1053}" type="presParOf" srcId="{B1731C75-0B46-4816-AE50-B6E7405F38CA}" destId="{B4D8DD99-1F3B-4D72-914C-222F13F556F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114F-982D-4B70-ADE6-91170F02A193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/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/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1" custAng="5400000" custScaleX="22515" custLinFactNeighborX="31786" custLinFactNeighborY="-28144">
        <dgm:presLayoutVars>
          <dgm:chMax val="0"/>
          <dgm:chPref val="0"/>
          <dgm:bulletEnabled val="1"/>
        </dgm:presLayoutVars>
      </dgm:prSet>
      <dgm:spPr/>
    </dgm:pt>
  </dgm:ptLst>
  <dgm:cxnLst>
    <dgm:cxn modelId="{84505241-8105-C442-9D17-684F2922A404}" type="presOf" srcId="{B532114F-982D-4B70-ADE6-91170F02A193}" destId="{B4D8DD99-1F3B-4D72-914C-222F13F556FB}" srcOrd="0" destOrd="0" presId="urn:microsoft.com/office/officeart/2005/8/layout/chevron1"/>
    <dgm:cxn modelId="{9B82FE75-453D-324F-8F5F-F5DF448E32E1}" type="presOf" srcId="{7EBF4995-0F3E-45A3-838E-614A998F54D2}" destId="{B1731C75-0B46-4816-AE50-B6E7405F38CA}" srcOrd="0" destOrd="0" presId="urn:microsoft.com/office/officeart/2005/8/layout/chevron1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ED7F40F1-4E75-7E42-BB69-3987DEF0168C}" type="presParOf" srcId="{B1731C75-0B46-4816-AE50-B6E7405F38CA}" destId="{B4D8DD99-1F3B-4D72-914C-222F13F556F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BF4995-0F3E-45A3-838E-614A998F54D2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2114F-982D-4B70-ADE6-91170F02A193}">
      <dgm:prSet custT="1"/>
      <dgm:spPr/>
      <dgm:t>
        <a:bodyPr anchor="ctr"/>
        <a:lstStyle/>
        <a:p>
          <a:pPr algn="l"/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Continued refinement of the training management system to CIDCO’s requirements….</a:t>
          </a:r>
        </a:p>
      </dgm:t>
    </dgm:pt>
    <dgm:pt modelId="{5F77B257-FFFA-4B29-8DED-DD1E81449BDF}" type="parTrans" cxnId="{82DE9B7D-6BDB-4B90-8DCF-02B3566C3ABA}">
      <dgm:prSet/>
      <dgm:spPr/>
      <dgm:t>
        <a:bodyPr/>
        <a:lstStyle/>
        <a:p>
          <a:endParaRPr lang="en-US" sz="1900"/>
        </a:p>
      </dgm:t>
    </dgm:pt>
    <dgm:pt modelId="{A0EBA807-E538-485C-8345-54C58EFB2B0F}" type="sibTrans" cxnId="{82DE9B7D-6BDB-4B90-8DCF-02B3566C3ABA}">
      <dgm:prSet/>
      <dgm:spPr/>
      <dgm:t>
        <a:bodyPr/>
        <a:lstStyle/>
        <a:p>
          <a:endParaRPr lang="en-US" sz="1900"/>
        </a:p>
      </dgm:t>
    </dgm:pt>
    <dgm:pt modelId="{B1731C75-0B46-4816-AE50-B6E7405F38CA}" type="pres">
      <dgm:prSet presAssocID="{7EBF4995-0F3E-45A3-838E-614A998F54D2}" presName="Name0" presStyleCnt="0">
        <dgm:presLayoutVars>
          <dgm:dir/>
          <dgm:animLvl val="lvl"/>
          <dgm:resizeHandles val="exact"/>
        </dgm:presLayoutVars>
      </dgm:prSet>
      <dgm:spPr/>
    </dgm:pt>
    <dgm:pt modelId="{B4D8DD99-1F3B-4D72-914C-222F13F556FB}" type="pres">
      <dgm:prSet presAssocID="{B532114F-982D-4B70-ADE6-91170F02A193}" presName="parTxOnly" presStyleLbl="node1" presStyleIdx="0" presStyleCnt="1" custLinFactNeighborX="460">
        <dgm:presLayoutVars>
          <dgm:chMax val="0"/>
          <dgm:chPref val="0"/>
          <dgm:bulletEnabled val="1"/>
        </dgm:presLayoutVars>
      </dgm:prSet>
      <dgm:spPr/>
    </dgm:pt>
  </dgm:ptLst>
  <dgm:cxnLst>
    <dgm:cxn modelId="{1D24BF58-306C-5742-A122-8D854762E4D3}" type="presOf" srcId="{7EBF4995-0F3E-45A3-838E-614A998F54D2}" destId="{B1731C75-0B46-4816-AE50-B6E7405F38CA}" srcOrd="0" destOrd="0" presId="urn:microsoft.com/office/officeart/2005/8/layout/chevron1"/>
    <dgm:cxn modelId="{82DE9B7D-6BDB-4B90-8DCF-02B3566C3ABA}" srcId="{7EBF4995-0F3E-45A3-838E-614A998F54D2}" destId="{B532114F-982D-4B70-ADE6-91170F02A193}" srcOrd="0" destOrd="0" parTransId="{5F77B257-FFFA-4B29-8DED-DD1E81449BDF}" sibTransId="{A0EBA807-E538-485C-8345-54C58EFB2B0F}"/>
    <dgm:cxn modelId="{89207FC6-7712-DB43-B22A-F68F5729E164}" type="presOf" srcId="{B532114F-982D-4B70-ADE6-91170F02A193}" destId="{B4D8DD99-1F3B-4D72-914C-222F13F556FB}" srcOrd="0" destOrd="0" presId="urn:microsoft.com/office/officeart/2005/8/layout/chevron1"/>
    <dgm:cxn modelId="{58370E63-14F6-DB45-82F7-40008AC7B495}" type="presParOf" srcId="{B1731C75-0B46-4816-AE50-B6E7405F38CA}" destId="{B4D8DD99-1F3B-4D72-914C-222F13F556F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>
          <a:off x="3841" y="1168714"/>
          <a:ext cx="3419047" cy="13676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Adoption of training policy</a:t>
          </a:r>
        </a:p>
      </dsp:txBody>
      <dsp:txXfrm>
        <a:off x="687650" y="1168714"/>
        <a:ext cx="2051429" cy="1367618"/>
      </dsp:txXfrm>
    </dsp:sp>
    <dsp:sp modelId="{AB3400F8-F70C-4641-830E-3B1820FBDE4B}">
      <dsp:nvSpPr>
        <dsp:cNvPr id="0" name=""/>
        <dsp:cNvSpPr/>
      </dsp:nvSpPr>
      <dsp:spPr>
        <a:xfrm>
          <a:off x="3080984" y="1168714"/>
          <a:ext cx="3419047" cy="136761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Establishment of training cell</a:t>
          </a:r>
        </a:p>
      </dsp:txBody>
      <dsp:txXfrm>
        <a:off x="3764793" y="1168714"/>
        <a:ext cx="2051429" cy="1367618"/>
      </dsp:txXfrm>
    </dsp:sp>
    <dsp:sp modelId="{9E394596-7474-41CB-AD27-8438755BFF28}">
      <dsp:nvSpPr>
        <dsp:cNvPr id="0" name=""/>
        <dsp:cNvSpPr/>
      </dsp:nvSpPr>
      <dsp:spPr>
        <a:xfrm>
          <a:off x="6158126" y="1168714"/>
          <a:ext cx="3419047" cy="136761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Creation of a comprehensive employee database</a:t>
          </a:r>
          <a:endParaRPr lang="en-US" sz="19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6841935" y="1168714"/>
        <a:ext cx="2051429" cy="1367618"/>
      </dsp:txXfrm>
    </dsp:sp>
    <dsp:sp modelId="{AAF11FC9-6AC9-4008-A744-D0D4C56205EB}">
      <dsp:nvSpPr>
        <dsp:cNvPr id="0" name=""/>
        <dsp:cNvSpPr/>
      </dsp:nvSpPr>
      <dsp:spPr>
        <a:xfrm>
          <a:off x="9235269" y="1168714"/>
          <a:ext cx="3419047" cy="136761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Compilation of list of training institutes</a:t>
          </a:r>
        </a:p>
      </dsp:txBody>
      <dsp:txXfrm>
        <a:off x="9919078" y="1168714"/>
        <a:ext cx="2051429" cy="1367618"/>
      </dsp:txXfrm>
    </dsp:sp>
    <dsp:sp modelId="{E49EA877-DA55-462F-932D-8AD9A3DA746C}">
      <dsp:nvSpPr>
        <dsp:cNvPr id="0" name=""/>
        <dsp:cNvSpPr/>
      </dsp:nvSpPr>
      <dsp:spPr>
        <a:xfrm>
          <a:off x="12312412" y="1168714"/>
          <a:ext cx="3419047" cy="136761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Vetting of the institutes by HODs at CIDCO</a:t>
          </a:r>
        </a:p>
      </dsp:txBody>
      <dsp:txXfrm>
        <a:off x="12996221" y="1168714"/>
        <a:ext cx="2051429" cy="13676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 rot="10800000">
          <a:off x="12444283" y="1195605"/>
          <a:ext cx="3284590" cy="1313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Establishment of communication channels with each institute</a:t>
          </a:r>
          <a:endParaRPr lang="en-US" sz="1900" kern="1200" dirty="0">
            <a:latin typeface="+mn-lt"/>
            <a:cs typeface="Arial" panose="020B0604020202020204" pitchFamily="34" charset="0"/>
          </a:endParaRPr>
        </a:p>
      </dsp:txBody>
      <dsp:txXfrm rot="10800000">
        <a:off x="13101201" y="1195605"/>
        <a:ext cx="1970754" cy="1313836"/>
      </dsp:txXfrm>
    </dsp:sp>
    <dsp:sp modelId="{AB3400F8-F70C-4641-830E-3B1820FBDE4B}">
      <dsp:nvSpPr>
        <dsp:cNvPr id="0" name=""/>
        <dsp:cNvSpPr/>
      </dsp:nvSpPr>
      <dsp:spPr>
        <a:xfrm rot="10800000">
          <a:off x="9488152" y="1195605"/>
          <a:ext cx="3284590" cy="1313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Creation &amp; vetting of a list of courses offered by the institutes</a:t>
          </a:r>
          <a:endParaRPr lang="en-US" sz="1900" kern="1200" dirty="0">
            <a:latin typeface="+mn-lt"/>
            <a:cs typeface="Arial" panose="020B0604020202020204" pitchFamily="34" charset="0"/>
          </a:endParaRPr>
        </a:p>
      </dsp:txBody>
      <dsp:txXfrm rot="10800000">
        <a:off x="10145070" y="1195605"/>
        <a:ext cx="1970754" cy="1313836"/>
      </dsp:txXfrm>
    </dsp:sp>
    <dsp:sp modelId="{9E394596-7474-41CB-AD27-8438755BFF28}">
      <dsp:nvSpPr>
        <dsp:cNvPr id="0" name=""/>
        <dsp:cNvSpPr/>
      </dsp:nvSpPr>
      <dsp:spPr>
        <a:xfrm rot="10800000">
          <a:off x="6532021" y="1195605"/>
          <a:ext cx="3284590" cy="1313836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Development of online training management system by NIUA’s web unit</a:t>
          </a:r>
          <a:endParaRPr lang="en-US" sz="1900" kern="1200" dirty="0">
            <a:latin typeface="+mn-lt"/>
          </a:endParaRPr>
        </a:p>
      </dsp:txBody>
      <dsp:txXfrm rot="10800000">
        <a:off x="7188939" y="1195605"/>
        <a:ext cx="1970754" cy="1313836"/>
      </dsp:txXfrm>
    </dsp:sp>
    <dsp:sp modelId="{AAF11FC9-6AC9-4008-A744-D0D4C56205EB}">
      <dsp:nvSpPr>
        <dsp:cNvPr id="0" name=""/>
        <dsp:cNvSpPr/>
      </dsp:nvSpPr>
      <dsp:spPr>
        <a:xfrm rot="10800000">
          <a:off x="3007984" y="1195605"/>
          <a:ext cx="3852496" cy="1313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Testing &amp; deployment of the training management system by the training cell</a:t>
          </a:r>
          <a:endParaRPr lang="en-US" sz="1900" kern="1200" dirty="0">
            <a:latin typeface="+mn-lt"/>
            <a:cs typeface="Arial" panose="020B0604020202020204" pitchFamily="34" charset="0"/>
          </a:endParaRPr>
        </a:p>
      </dsp:txBody>
      <dsp:txXfrm rot="10800000">
        <a:off x="3664902" y="1195605"/>
        <a:ext cx="2538660" cy="1313836"/>
      </dsp:txXfrm>
    </dsp:sp>
    <dsp:sp modelId="{E49EA877-DA55-462F-932D-8AD9A3DA746C}">
      <dsp:nvSpPr>
        <dsp:cNvPr id="0" name=""/>
        <dsp:cNvSpPr/>
      </dsp:nvSpPr>
      <dsp:spPr>
        <a:xfrm rot="10800000">
          <a:off x="6426" y="1195605"/>
          <a:ext cx="3330016" cy="13138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Handholding &amp; troubleshooting sessions by the training cell in each department</a:t>
          </a:r>
          <a:endParaRPr lang="en-US" sz="1900" kern="1200" dirty="0">
            <a:latin typeface="+mn-lt"/>
            <a:cs typeface="Arial" panose="020B0604020202020204" pitchFamily="34" charset="0"/>
          </a:endParaRPr>
        </a:p>
      </dsp:txBody>
      <dsp:txXfrm rot="10800000">
        <a:off x="663344" y="1195605"/>
        <a:ext cx="2016180" cy="13138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>
          <a:off x="3841" y="1168714"/>
          <a:ext cx="3419047" cy="13676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n-lt"/>
              <a:cs typeface="Arial" panose="020B0604020202020204" pitchFamily="34" charset="0"/>
            </a:rPr>
            <a:t>Log-in and visit the dashboard</a:t>
          </a:r>
        </a:p>
      </dsp:txBody>
      <dsp:txXfrm>
        <a:off x="687650" y="1168714"/>
        <a:ext cx="2051429" cy="1367618"/>
      </dsp:txXfrm>
    </dsp:sp>
    <dsp:sp modelId="{AB3400F8-F70C-4641-830E-3B1820FBDE4B}">
      <dsp:nvSpPr>
        <dsp:cNvPr id="0" name=""/>
        <dsp:cNvSpPr/>
      </dsp:nvSpPr>
      <dsp:spPr>
        <a:xfrm>
          <a:off x="3080984" y="1168714"/>
          <a:ext cx="3419047" cy="13676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n-lt"/>
              <a:cs typeface="Arial" panose="020B0604020202020204" pitchFamily="34" charset="0"/>
            </a:rPr>
            <a:t>Select the typology and pick a course of your choice</a:t>
          </a:r>
        </a:p>
      </dsp:txBody>
      <dsp:txXfrm>
        <a:off x="3764793" y="1168714"/>
        <a:ext cx="2051429" cy="1367618"/>
      </dsp:txXfrm>
    </dsp:sp>
    <dsp:sp modelId="{9E394596-7474-41CB-AD27-8438755BFF28}">
      <dsp:nvSpPr>
        <dsp:cNvPr id="0" name=""/>
        <dsp:cNvSpPr/>
      </dsp:nvSpPr>
      <dsp:spPr>
        <a:xfrm>
          <a:off x="6158126" y="1168714"/>
          <a:ext cx="3419047" cy="13676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n-lt"/>
              <a:cs typeface="Arial" panose="020B0604020202020204" pitchFamily="34" charset="0"/>
            </a:rPr>
            <a:t>Check for available dates and the course details</a:t>
          </a:r>
          <a:endParaRPr lang="en-US" sz="1900" kern="1200" dirty="0">
            <a:latin typeface="+mn-lt"/>
          </a:endParaRPr>
        </a:p>
      </dsp:txBody>
      <dsp:txXfrm>
        <a:off x="6841935" y="1168714"/>
        <a:ext cx="2051429" cy="1367618"/>
      </dsp:txXfrm>
    </dsp:sp>
    <dsp:sp modelId="{52928F39-CC07-489F-9CAC-14599DA1DDEB}">
      <dsp:nvSpPr>
        <dsp:cNvPr id="0" name=""/>
        <dsp:cNvSpPr/>
      </dsp:nvSpPr>
      <dsp:spPr>
        <a:xfrm>
          <a:off x="9235269" y="1168714"/>
          <a:ext cx="3419047" cy="136761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n-lt"/>
              <a:cs typeface="Arial" panose="020B0604020202020204" pitchFamily="34" charset="0"/>
            </a:rPr>
            <a:t>Select 3 courses based on your choices and priorities</a:t>
          </a:r>
        </a:p>
      </dsp:txBody>
      <dsp:txXfrm>
        <a:off x="9919078" y="1168714"/>
        <a:ext cx="2051429" cy="1367618"/>
      </dsp:txXfrm>
    </dsp:sp>
    <dsp:sp modelId="{E49EA877-DA55-462F-932D-8AD9A3DA746C}">
      <dsp:nvSpPr>
        <dsp:cNvPr id="0" name=""/>
        <dsp:cNvSpPr/>
      </dsp:nvSpPr>
      <dsp:spPr>
        <a:xfrm>
          <a:off x="12312412" y="1168714"/>
          <a:ext cx="3419047" cy="13676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noProof="0" dirty="0">
              <a:latin typeface="+mn-lt"/>
              <a:cs typeface="Arial" panose="020B0604020202020204" pitchFamily="34" charset="0"/>
            </a:rPr>
            <a:t>Once sure, you can freeze them to register interest.</a:t>
          </a:r>
        </a:p>
      </dsp:txBody>
      <dsp:txXfrm>
        <a:off x="12996221" y="1168714"/>
        <a:ext cx="2051429" cy="13676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 rot="5400000">
          <a:off x="2622944" y="-101903"/>
          <a:ext cx="362993" cy="566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2944" y="-101903"/>
        <a:ext cx="362993" cy="5667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 rot="10800000">
          <a:off x="12531055" y="1212508"/>
          <a:ext cx="3200074" cy="12800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The request is forwarded to the training cell. </a:t>
          </a:r>
          <a:endParaRPr lang="en-US" sz="1900" kern="1200" dirty="0">
            <a:latin typeface="+mn-lt"/>
            <a:cs typeface="Arial" panose="020B0604020202020204" pitchFamily="34" charset="0"/>
          </a:endParaRPr>
        </a:p>
      </dsp:txBody>
      <dsp:txXfrm rot="10800000">
        <a:off x="13171069" y="1212508"/>
        <a:ext cx="1920045" cy="1280029"/>
      </dsp:txXfrm>
    </dsp:sp>
    <dsp:sp modelId="{AB3400F8-F70C-4641-830E-3B1820FBDE4B}">
      <dsp:nvSpPr>
        <dsp:cNvPr id="0" name=""/>
        <dsp:cNvSpPr/>
      </dsp:nvSpPr>
      <dsp:spPr>
        <a:xfrm rot="10800000">
          <a:off x="9197665" y="1212508"/>
          <a:ext cx="3653397" cy="12800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The choices are reviewed by the training cell and approved or rejected. </a:t>
          </a:r>
          <a:endParaRPr lang="en-US" sz="1900" kern="1200" dirty="0">
            <a:latin typeface="+mn-lt"/>
            <a:cs typeface="Arial" panose="020B0604020202020204" pitchFamily="34" charset="0"/>
          </a:endParaRPr>
        </a:p>
      </dsp:txBody>
      <dsp:txXfrm rot="10800000">
        <a:off x="9837679" y="1212508"/>
        <a:ext cx="2373368" cy="1280029"/>
      </dsp:txXfrm>
    </dsp:sp>
    <dsp:sp modelId="{9E394596-7474-41CB-AD27-8438755BFF28}">
      <dsp:nvSpPr>
        <dsp:cNvPr id="0" name=""/>
        <dsp:cNvSpPr/>
      </dsp:nvSpPr>
      <dsp:spPr>
        <a:xfrm rot="10800000">
          <a:off x="6317598" y="1212508"/>
          <a:ext cx="3200074" cy="12800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Approval confirms enrollment.</a:t>
          </a:r>
          <a:endParaRPr lang="en-US" sz="1900" kern="1200" dirty="0">
            <a:latin typeface="+mn-lt"/>
          </a:endParaRPr>
        </a:p>
      </dsp:txBody>
      <dsp:txXfrm rot="10800000">
        <a:off x="6957612" y="1212508"/>
        <a:ext cx="1920045" cy="1280029"/>
      </dsp:txXfrm>
    </dsp:sp>
    <dsp:sp modelId="{AAF11FC9-6AC9-4008-A744-D0D4C56205EB}">
      <dsp:nvSpPr>
        <dsp:cNvPr id="0" name=""/>
        <dsp:cNvSpPr/>
      </dsp:nvSpPr>
      <dsp:spPr>
        <a:xfrm rot="10800000">
          <a:off x="2884238" y="1212508"/>
          <a:ext cx="3753367" cy="12800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Travel and accommodation is arranged. The payment is made to the institute. </a:t>
          </a:r>
          <a:endParaRPr lang="en-US" sz="1900" kern="1200" dirty="0">
            <a:latin typeface="+mn-lt"/>
            <a:cs typeface="Arial" panose="020B0604020202020204" pitchFamily="34" charset="0"/>
          </a:endParaRPr>
        </a:p>
      </dsp:txBody>
      <dsp:txXfrm rot="10800000">
        <a:off x="3524252" y="1212508"/>
        <a:ext cx="2473338" cy="1280029"/>
      </dsp:txXfrm>
    </dsp:sp>
    <dsp:sp modelId="{E49EA877-DA55-462F-932D-8AD9A3DA746C}">
      <dsp:nvSpPr>
        <dsp:cNvPr id="0" name=""/>
        <dsp:cNvSpPr/>
      </dsp:nvSpPr>
      <dsp:spPr>
        <a:xfrm rot="10800000">
          <a:off x="4171" y="1212508"/>
          <a:ext cx="3200074" cy="12800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n-lt"/>
              <a:cs typeface="Arial" panose="020B0604020202020204" pitchFamily="34" charset="0"/>
            </a:rPr>
            <a:t>Confirmation of participation at the end of the training</a:t>
          </a:r>
        </a:p>
      </dsp:txBody>
      <dsp:txXfrm rot="10800000">
        <a:off x="644185" y="1212508"/>
        <a:ext cx="1920045" cy="12800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>
          <a:off x="5726" y="0"/>
          <a:ext cx="3422972" cy="1315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n-lt"/>
              <a:cs typeface="Arial" panose="020B0604020202020204" pitchFamily="34" charset="0"/>
            </a:rPr>
            <a:t>Submit feedback and proof of participation</a:t>
          </a:r>
        </a:p>
      </dsp:txBody>
      <dsp:txXfrm>
        <a:off x="663502" y="0"/>
        <a:ext cx="2107420" cy="1315552"/>
      </dsp:txXfrm>
    </dsp:sp>
    <dsp:sp modelId="{AB3400F8-F70C-4641-830E-3B1820FBDE4B}">
      <dsp:nvSpPr>
        <dsp:cNvPr id="0" name=""/>
        <dsp:cNvSpPr/>
      </dsp:nvSpPr>
      <dsp:spPr>
        <a:xfrm>
          <a:off x="3092128" y="0"/>
          <a:ext cx="3422972" cy="1315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n-lt"/>
              <a:cs typeface="Arial" panose="020B0604020202020204" pitchFamily="34" charset="0"/>
            </a:rPr>
            <a:t>Completion of training</a:t>
          </a:r>
        </a:p>
      </dsp:txBody>
      <dsp:txXfrm>
        <a:off x="3749904" y="0"/>
        <a:ext cx="2107420" cy="13155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 rot="5400000">
          <a:off x="2622944" y="-101903"/>
          <a:ext cx="362993" cy="566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2944" y="-101903"/>
        <a:ext cx="362993" cy="566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 rot="5400000">
          <a:off x="2357180" y="-149059"/>
          <a:ext cx="772039" cy="137160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7180" y="-149059"/>
        <a:ext cx="772039" cy="137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 rot="5400000">
          <a:off x="2357180" y="-149059"/>
          <a:ext cx="772039" cy="137160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7180" y="-149059"/>
        <a:ext cx="772039" cy="137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>
          <a:off x="11998" y="0"/>
          <a:ext cx="12274622" cy="92183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Continued refinement of the training management system to CIDCO’s requirements….</a:t>
          </a:r>
        </a:p>
      </dsp:txBody>
      <dsp:txXfrm>
        <a:off x="472914" y="0"/>
        <a:ext cx="11352791" cy="921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 rot="10800000">
          <a:off x="12437549" y="1193300"/>
          <a:ext cx="3296115" cy="131844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Establishment of communication channels with each institute</a:t>
          </a:r>
        </a:p>
      </dsp:txBody>
      <dsp:txXfrm rot="10800000">
        <a:off x="13096772" y="1193300"/>
        <a:ext cx="1977669" cy="1318446"/>
      </dsp:txXfrm>
    </dsp:sp>
    <dsp:sp modelId="{AB3400F8-F70C-4641-830E-3B1820FBDE4B}">
      <dsp:nvSpPr>
        <dsp:cNvPr id="0" name=""/>
        <dsp:cNvSpPr/>
      </dsp:nvSpPr>
      <dsp:spPr>
        <a:xfrm rot="10800000">
          <a:off x="9471045" y="1193300"/>
          <a:ext cx="3296115" cy="131844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Creation &amp; vetting of a list of courses offered by the institutes</a:t>
          </a:r>
        </a:p>
      </dsp:txBody>
      <dsp:txXfrm rot="10800000">
        <a:off x="10130268" y="1193300"/>
        <a:ext cx="1977669" cy="1318446"/>
      </dsp:txXfrm>
    </dsp:sp>
    <dsp:sp modelId="{9E394596-7474-41CB-AD27-8438755BFF28}">
      <dsp:nvSpPr>
        <dsp:cNvPr id="0" name=""/>
        <dsp:cNvSpPr/>
      </dsp:nvSpPr>
      <dsp:spPr>
        <a:xfrm rot="10800000">
          <a:off x="6504542" y="1193300"/>
          <a:ext cx="3296115" cy="131844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Development of online training management system by NIUA’s web unit</a:t>
          </a:r>
          <a:endParaRPr lang="en-US" sz="19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 rot="10800000">
        <a:off x="7163765" y="1193300"/>
        <a:ext cx="1977669" cy="1318446"/>
      </dsp:txXfrm>
    </dsp:sp>
    <dsp:sp modelId="{AAF11FC9-6AC9-4008-A744-D0D4C56205EB}">
      <dsp:nvSpPr>
        <dsp:cNvPr id="0" name=""/>
        <dsp:cNvSpPr/>
      </dsp:nvSpPr>
      <dsp:spPr>
        <a:xfrm rot="10800000">
          <a:off x="2968139" y="1193300"/>
          <a:ext cx="3866013" cy="131844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Testing &amp; deployment of the training management system by the training cell</a:t>
          </a:r>
        </a:p>
      </dsp:txBody>
      <dsp:txXfrm rot="10800000">
        <a:off x="3627362" y="1193300"/>
        <a:ext cx="2547567" cy="1318446"/>
      </dsp:txXfrm>
    </dsp:sp>
    <dsp:sp modelId="{E49EA877-DA55-462F-932D-8AD9A3DA746C}">
      <dsp:nvSpPr>
        <dsp:cNvPr id="0" name=""/>
        <dsp:cNvSpPr/>
      </dsp:nvSpPr>
      <dsp:spPr>
        <a:xfrm rot="10800000">
          <a:off x="1636" y="1193300"/>
          <a:ext cx="3296115" cy="131844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37" tIns="25337" rIns="76010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Handholding &amp; troubleshooting sessions by the training cell in each department</a:t>
          </a:r>
        </a:p>
      </dsp:txBody>
      <dsp:txXfrm rot="10800000">
        <a:off x="660859" y="1193300"/>
        <a:ext cx="1977669" cy="1318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>
          <a:off x="3841" y="1168714"/>
          <a:ext cx="3419047" cy="136761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Arial" panose="020B0604020202020204" pitchFamily="34" charset="0"/>
            </a:rPr>
            <a:t>Adoption of training policy</a:t>
          </a:r>
        </a:p>
      </dsp:txBody>
      <dsp:txXfrm>
        <a:off x="687650" y="1168714"/>
        <a:ext cx="2051429" cy="1367618"/>
      </dsp:txXfrm>
    </dsp:sp>
    <dsp:sp modelId="{AB3400F8-F70C-4641-830E-3B1820FBDE4B}">
      <dsp:nvSpPr>
        <dsp:cNvPr id="0" name=""/>
        <dsp:cNvSpPr/>
      </dsp:nvSpPr>
      <dsp:spPr>
        <a:xfrm>
          <a:off x="3080984" y="1168714"/>
          <a:ext cx="3419047" cy="136761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Establishment of training cell</a:t>
          </a:r>
        </a:p>
      </dsp:txBody>
      <dsp:txXfrm>
        <a:off x="3764793" y="1168714"/>
        <a:ext cx="2051429" cy="1367618"/>
      </dsp:txXfrm>
    </dsp:sp>
    <dsp:sp modelId="{9E394596-7474-41CB-AD27-8438755BFF28}">
      <dsp:nvSpPr>
        <dsp:cNvPr id="0" name=""/>
        <dsp:cNvSpPr/>
      </dsp:nvSpPr>
      <dsp:spPr>
        <a:xfrm>
          <a:off x="6158126" y="1168714"/>
          <a:ext cx="3419047" cy="13676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Creation of a comprehensive employee database</a:t>
          </a:r>
          <a:endParaRPr lang="en-US" sz="2000" kern="1200" dirty="0">
            <a:latin typeface="+mn-lt"/>
          </a:endParaRPr>
        </a:p>
      </dsp:txBody>
      <dsp:txXfrm>
        <a:off x="6841935" y="1168714"/>
        <a:ext cx="2051429" cy="1367618"/>
      </dsp:txXfrm>
    </dsp:sp>
    <dsp:sp modelId="{AAF11FC9-6AC9-4008-A744-D0D4C56205EB}">
      <dsp:nvSpPr>
        <dsp:cNvPr id="0" name=""/>
        <dsp:cNvSpPr/>
      </dsp:nvSpPr>
      <dsp:spPr>
        <a:xfrm>
          <a:off x="9235269" y="1168714"/>
          <a:ext cx="3419047" cy="13676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Compilation of list of training institutes</a:t>
          </a:r>
        </a:p>
      </dsp:txBody>
      <dsp:txXfrm>
        <a:off x="9919078" y="1168714"/>
        <a:ext cx="2051429" cy="1367618"/>
      </dsp:txXfrm>
    </dsp:sp>
    <dsp:sp modelId="{E49EA877-DA55-462F-932D-8AD9A3DA746C}">
      <dsp:nvSpPr>
        <dsp:cNvPr id="0" name=""/>
        <dsp:cNvSpPr/>
      </dsp:nvSpPr>
      <dsp:spPr>
        <a:xfrm>
          <a:off x="12312412" y="1168714"/>
          <a:ext cx="3419047" cy="13676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Vetting of the institutes by HODs at CIDCO</a:t>
          </a:r>
        </a:p>
      </dsp:txBody>
      <dsp:txXfrm>
        <a:off x="12996221" y="1168714"/>
        <a:ext cx="2051429" cy="13676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 rot="5400000">
          <a:off x="2357180" y="-149059"/>
          <a:ext cx="772039" cy="1371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7180" y="-149059"/>
        <a:ext cx="772039" cy="1371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 rot="5400000">
          <a:off x="2357180" y="-149059"/>
          <a:ext cx="772039" cy="1371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7180" y="-149059"/>
        <a:ext cx="772039" cy="13716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8DD99-1F3B-4D72-914C-222F13F556FB}">
      <dsp:nvSpPr>
        <dsp:cNvPr id="0" name=""/>
        <dsp:cNvSpPr/>
      </dsp:nvSpPr>
      <dsp:spPr>
        <a:xfrm>
          <a:off x="11998" y="0"/>
          <a:ext cx="12274622" cy="921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Continued refinement of the training management system to CIDCO’s requirements….</a:t>
          </a:r>
        </a:p>
      </dsp:txBody>
      <dsp:txXfrm>
        <a:off x="472914" y="0"/>
        <a:ext cx="11352791" cy="921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731AA59-109C-4D92-B4B8-36B07FB35798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D83E9E2-D4A8-41CF-90B9-E92B1F24B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41E8059-524C-4598-92C8-FA340BDBFAC4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14E3355-84B4-43E4-96D2-74933AE15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79153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1pPr>
    <a:lvl2pPr marL="639575" algn="l" defTabSz="1279153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2pPr>
    <a:lvl3pPr marL="1279153" algn="l" defTabSz="1279153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3pPr>
    <a:lvl4pPr marL="1918729" algn="l" defTabSz="1279153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4pPr>
    <a:lvl5pPr marL="2558305" algn="l" defTabSz="1279153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5pPr>
    <a:lvl6pPr marL="3197880" algn="l" defTabSz="1279153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6pPr>
    <a:lvl7pPr marL="3837454" algn="l" defTabSz="1279153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7pPr>
    <a:lvl8pPr marL="4477030" algn="l" defTabSz="1279153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8pPr>
    <a:lvl9pPr marL="5116605" algn="l" defTabSz="1279153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1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courses concentrates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on the individual growth of the employees and looks into the managerial and </a:t>
            </a:r>
            <a:r>
              <a:rPr lang="en-US" sz="18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aspects too. The courses are tailor-made according to the demands of the employees and the organization.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3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2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4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sz="1633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Comprehensive</a:t>
            </a:r>
          </a:p>
          <a:p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Different typologies of courses: </a:t>
            </a:r>
            <a:r>
              <a:rPr lang="en-IN" sz="1633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Behavioral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Managerial, Technical, Induction Courses</a:t>
            </a:r>
          </a:p>
          <a:p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National and International - Online Courses, Residential Courses, Conference/Seminar/Workshop</a:t>
            </a:r>
          </a:p>
          <a:p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Variety of course durations </a:t>
            </a:r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choose from: 1 Day, 2 Days , 3 Days, 4 Days, 5 Days &amp;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Days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All courses vetted by six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department heads (representing 90% of CIDCO employees)</a:t>
            </a:r>
          </a:p>
          <a:p>
            <a:r>
              <a:rPr lang="en-IN" sz="1633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Customised</a:t>
            </a:r>
          </a:p>
          <a:p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Dedicated handholding sessions for using the training management system for all employees (conducted for over 19 departments already)</a:t>
            </a:r>
          </a:p>
          <a:p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Special Customised trainings (77 Employee Trained – Legal, Survey, MS Office)</a:t>
            </a:r>
          </a:p>
          <a:p>
            <a:r>
              <a:rPr lang="en-IN" sz="1633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Competence-Based</a:t>
            </a:r>
          </a:p>
          <a:p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Courses available for employees from 5 different cadres and 2 classes</a:t>
            </a:r>
          </a:p>
          <a:p>
            <a:r>
              <a:rPr lang="en-IN" sz="1633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Timely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Every month has a selection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over 25 courses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3 Days to process approval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online training management system instead </a:t>
            </a:r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2 to 3 weeks in case of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manual processing</a:t>
            </a:r>
          </a:p>
          <a:p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Five stages of approval </a:t>
            </a:r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to one as a result of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policy adoption and online application process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Over 85 institutes in our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growing network including: IIHS, CEPT, IIT </a:t>
            </a:r>
            <a:r>
              <a:rPr lang="en-IN" sz="1633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Powai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IIM Ahmedabad, IIM Bangalore, </a:t>
            </a:r>
            <a:r>
              <a:rPr lang="it-IT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ASCI, ESCI, CSE, IFMR, ISB,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NEERI</a:t>
            </a:r>
          </a:p>
          <a:p>
            <a:r>
              <a:rPr lang="en-IN" sz="1633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Peer-Connected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Employee can share courses with all CIDCO Employee (over 800) within the training system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Facility to wish-list shared courses for participation in future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Dedicated messaging system with SMS &amp; Email alerts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Monthly &amp; quarterly reports from the training management system listing skills gained by participating employees</a:t>
            </a:r>
            <a:endParaRPr lang="en-IN" sz="1633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633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Readiness-Based</a:t>
            </a:r>
          </a:p>
          <a:p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Committed financial resources towards training its employees: travel and participation fees – INR 75,000 per employee</a:t>
            </a:r>
          </a:p>
          <a:p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Travel policy to ensure </a:t>
            </a:r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easy access to the trainings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employees</a:t>
            </a:r>
          </a:p>
          <a:p>
            <a:r>
              <a:rPr lang="en-IN" sz="1633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Assessment-Based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Employee submits feedback on 16 parameters reviewing the content and delivery methods of the training immediately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upon completion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Training Needs assessment conducted for all 20 departments before training policy formulation</a:t>
            </a:r>
          </a:p>
          <a:p>
            <a:r>
              <a:rPr lang="en-IN" sz="1633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Contextualised</a:t>
            </a:r>
          </a:p>
          <a:p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Trainings geared towards CIDCO’s </a:t>
            </a:r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goal of ‘building cities’</a:t>
            </a:r>
          </a:p>
          <a:p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65% (13) of departments (20) have already participated in training in first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7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75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1633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4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1633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1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79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800" i="1" dirty="0">
                <a:latin typeface="Arial" panose="020B0604020202020204" pitchFamily="34" charset="0"/>
                <a:cs typeface="Arial" panose="020B0604020202020204" pitchFamily="34" charset="0"/>
              </a:rPr>
              <a:t>Working with City and Industrial Development Corporation (CIDCO) in </a:t>
            </a:r>
            <a:r>
              <a:rPr lang="en-IN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Navi</a:t>
            </a:r>
            <a:r>
              <a:rPr lang="en-IN" sz="1800" i="1" dirty="0">
                <a:latin typeface="Arial" panose="020B0604020202020204" pitchFamily="34" charset="0"/>
                <a:cs typeface="Arial" panose="020B0604020202020204" pitchFamily="34" charset="0"/>
              </a:rPr>
              <a:t> Mumbai, NIUA’s CIDCO Smart City Lab has developed and implemented an </a:t>
            </a:r>
            <a:r>
              <a:rPr lang="en-IN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innovative capacity building programme</a:t>
            </a:r>
            <a:r>
              <a:rPr lang="en-IN" sz="1800" i="1" dirty="0">
                <a:latin typeface="Arial" panose="020B0604020202020204" pitchFamily="34" charset="0"/>
                <a:cs typeface="Arial" panose="020B0604020202020204" pitchFamily="34" charset="0"/>
              </a:rPr>
              <a:t> for the organisation.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1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›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Assessment conducted over 2 months with Heads of Departments and senior managers in 20 departments.</a:t>
            </a:r>
          </a:p>
          <a:p>
            <a:pPr marL="342900" indent="-342900" algn="just">
              <a:buFont typeface="Arial" panose="020B0604020202020204" pitchFamily="34" charset="0"/>
              <a:buChar char="›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›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Face-to-Face interviews, online surveys and detailed mapping of:</a:t>
            </a:r>
          </a:p>
          <a:p>
            <a:pPr marL="566738" indent="-219075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Nature of skills and tools for everyday functioning</a:t>
            </a:r>
          </a:p>
          <a:p>
            <a:pPr marL="566738" indent="-219075" algn="just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Motivations for job performance</a:t>
            </a:r>
          </a:p>
          <a:p>
            <a:pPr marL="566738" indent="-219075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Role of training and capacity building as incentive</a:t>
            </a:r>
          </a:p>
          <a:p>
            <a:pPr marL="566738" indent="-219075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Decision making processes for budget and travel approvals</a:t>
            </a:r>
          </a:p>
          <a:p>
            <a:pPr marL="566738" indent="-219075" algn="just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Institutions delivering training for specific skills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IN" sz="14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IN" sz="1400" b="1" dirty="0">
                <a:solidFill>
                  <a:schemeClr val="bg1"/>
                </a:solidFill>
              </a:rPr>
              <a:t>Actions Enabling Capacity Building at CIDCO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Recognition of the need to institutionalise capacity building.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Adoption of “Smart Organisation” as an Objective Area (Vertical) in the Smart City </a:t>
            </a:r>
            <a:r>
              <a:rPr lang="en-IN" sz="1400" dirty="0" err="1">
                <a:solidFill>
                  <a:schemeClr val="bg1"/>
                </a:solidFill>
              </a:rPr>
              <a:t>Navi</a:t>
            </a:r>
            <a:r>
              <a:rPr lang="en-IN" sz="1400" dirty="0">
                <a:solidFill>
                  <a:schemeClr val="bg1"/>
                </a:solidFill>
              </a:rPr>
              <a:t> Mumbai (South) Action Plan</a:t>
            </a:r>
          </a:p>
          <a:p>
            <a:pPr marL="342900" marR="0" lvl="0" indent="-342900" algn="l" defTabSz="127915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1400" dirty="0">
                <a:solidFill>
                  <a:schemeClr val="bg1"/>
                </a:solidFill>
              </a:rPr>
              <a:t>Establishment of the NIUA-CIDCO Smart City Lab for capacity building and documentation of institutional knowledge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SAP Implementation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Adoption of Institutional reforms such as citizen facilitation centre, online plan approvals, online RTI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Specialised trainings through YASHADA</a:t>
            </a:r>
            <a:endParaRPr lang="en-US" sz="1400" b="1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2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Implementing Capacity Building </a:t>
            </a:r>
            <a:r>
              <a:rPr lang="en-IN" sz="1600" b="1" dirty="0"/>
              <a:t>Programme</a:t>
            </a:r>
            <a:r>
              <a:rPr lang="en-US" sz="1600" b="1" dirty="0"/>
              <a:t> at CIDCO: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Adoption of training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Calibri" panose="020F0502020204030204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8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Calibri" panose="020F0502020204030204" pitchFamily="34" charset="0"/>
              <a:buChar char="›"/>
            </a:pPr>
            <a:r>
              <a:rPr lang="en-US" dirty="0"/>
              <a:t>Map course offerings to employee and </a:t>
            </a:r>
            <a:r>
              <a:rPr lang="en-IN" dirty="0"/>
              <a:t>organizational needs.</a:t>
            </a:r>
          </a:p>
          <a:p>
            <a:pPr marL="457200" indent="-457200">
              <a:buFont typeface="Calibri" panose="020F0502020204030204" pitchFamily="34" charset="0"/>
              <a:buChar char="›"/>
            </a:pPr>
            <a:r>
              <a:rPr lang="en-IN" dirty="0"/>
              <a:t>Resolve: </a:t>
            </a:r>
          </a:p>
          <a:p>
            <a:pPr marL="739775" indent="-282575">
              <a:buFont typeface="Arial" panose="020B0604020202020204" pitchFamily="34" charset="0"/>
              <a:buChar char="•"/>
            </a:pPr>
            <a:r>
              <a:rPr lang="en-US" dirty="0"/>
              <a:t>Queries related to course objectives</a:t>
            </a:r>
          </a:p>
          <a:p>
            <a:pPr marL="739775" indent="-282575">
              <a:buFont typeface="Arial" panose="020B0604020202020204" pitchFamily="34" charset="0"/>
              <a:buChar char="•"/>
            </a:pPr>
            <a:r>
              <a:rPr lang="en-IN" dirty="0"/>
              <a:t>Issues related to work-training </a:t>
            </a:r>
            <a:r>
              <a:rPr lang="en-US" dirty="0"/>
              <a:t>balance, lacking which results in denial/</a:t>
            </a:r>
            <a:r>
              <a:rPr lang="en-IN" dirty="0"/>
              <a:t>unwillingness for training</a:t>
            </a:r>
          </a:p>
          <a:p>
            <a:pPr marL="739775" indent="-282575">
              <a:buFont typeface="Arial" panose="020B0604020202020204" pitchFamily="34" charset="0"/>
              <a:buChar char="•"/>
            </a:pPr>
            <a:r>
              <a:rPr lang="en-US" dirty="0"/>
              <a:t>Financial Queries received from teams of </a:t>
            </a:r>
            <a:r>
              <a:rPr lang="en-IN" dirty="0"/>
              <a:t>Accounts / Audit / Institutes.</a:t>
            </a:r>
          </a:p>
          <a:p>
            <a:pPr marL="457200" indent="-457200">
              <a:buFont typeface="Calibri" panose="020F0502020204030204" pitchFamily="34" charset="0"/>
              <a:buChar char="›"/>
            </a:pPr>
            <a:r>
              <a:rPr lang="en-US" dirty="0"/>
              <a:t>Embrace the training policy and </a:t>
            </a:r>
            <a:r>
              <a:rPr lang="en-IN" dirty="0"/>
              <a:t>commitment to training.</a:t>
            </a:r>
          </a:p>
          <a:p>
            <a:pPr marL="739775" indent="-282575">
              <a:buFont typeface="Arial" panose="020B0604020202020204" pitchFamily="34" charset="0"/>
              <a:buChar char="•"/>
            </a:pPr>
            <a:r>
              <a:rPr lang="en-US" dirty="0"/>
              <a:t>Convince employees and heads of departments on the need for training</a:t>
            </a:r>
          </a:p>
          <a:p>
            <a:pPr marL="739775" indent="-282575">
              <a:buFont typeface="Arial" panose="020B0604020202020204" pitchFamily="34" charset="0"/>
              <a:buChar char="•"/>
            </a:pPr>
            <a:r>
              <a:rPr lang="en-US" dirty="0"/>
              <a:t>Break down the defined course objective for the employees to well understand the </a:t>
            </a:r>
            <a:r>
              <a:rPr lang="en-IN" dirty="0"/>
              <a:t>course details.</a:t>
            </a:r>
          </a:p>
          <a:p>
            <a:pPr marL="457200" indent="-457200">
              <a:buFont typeface="Calibri" panose="020F0502020204030204" pitchFamily="34" charset="0"/>
              <a:buChar char="›"/>
            </a:pPr>
            <a:r>
              <a:rPr lang="en-US" dirty="0"/>
              <a:t>Collate employee data and update </a:t>
            </a:r>
            <a:r>
              <a:rPr lang="en-IN" dirty="0"/>
              <a:t>employee information</a:t>
            </a:r>
          </a:p>
          <a:p>
            <a:pPr marL="457200" indent="-457200">
              <a:buFont typeface="Calibri" panose="020F0502020204030204" pitchFamily="34" charset="0"/>
              <a:buChar char="›"/>
            </a:pPr>
            <a:r>
              <a:rPr lang="en-US" dirty="0"/>
              <a:t>Develop customized and induction training </a:t>
            </a:r>
            <a:r>
              <a:rPr lang="en-IN" dirty="0"/>
              <a:t>using internal organizational resources</a:t>
            </a:r>
          </a:p>
          <a:p>
            <a:pPr marL="457200" indent="-457200">
              <a:buFont typeface="Calibri" panose="020F0502020204030204" pitchFamily="34" charset="0"/>
              <a:buChar char="›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1279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US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network</a:t>
            </a:r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Compilation of list of training institutes from across the country (from NIUA &amp; CIDCO’s network) has around -- courses across 86 institutes and 30 cities</a:t>
            </a:r>
            <a:endParaRPr lang="en-US" sz="1600" dirty="0"/>
          </a:p>
          <a:p>
            <a:pPr marL="457200" indent="-457200">
              <a:buFont typeface="Calibri" panose="020F0502020204030204" pitchFamily="34" charset="0"/>
              <a:buChar char="›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7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cycle of the training</a:t>
            </a:r>
            <a:r>
              <a:rPr lang="en-US" baseline="0" dirty="0"/>
              <a:t> management system is based on these 4 pointers</a:t>
            </a:r>
            <a:r>
              <a:rPr lang="en-US" dirty="0"/>
              <a:t>:</a:t>
            </a:r>
          </a:p>
          <a:p>
            <a:pPr marL="346075" indent="-346075" algn="just">
              <a:buFont typeface="Calibri" panose="020F0502020204030204" pitchFamily="34" charset="0"/>
              <a:buChar char="›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Employee management </a:t>
            </a:r>
          </a:p>
          <a:p>
            <a:pPr marL="568325" indent="-280988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Direct import of employee profiles from SAP system</a:t>
            </a:r>
          </a:p>
          <a:p>
            <a:pPr marL="568325" indent="-280988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Manager, Peer and Head of Department Relationships</a:t>
            </a:r>
          </a:p>
          <a:p>
            <a:pPr marL="568325" indent="-280988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Role and Responsibilities in the Organization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algn="just">
              <a:buFont typeface="Calibri" panose="020F0502020204030204" pitchFamily="34" charset="0"/>
              <a:buChar char="›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Courses management </a:t>
            </a: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External Interface to the Training Institutes Annual Calendar</a:t>
            </a: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Course Details with location, fees, brochure, registration requirement</a:t>
            </a: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Keyword and Location Search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cycle of the training</a:t>
            </a:r>
            <a:r>
              <a:rPr lang="en-US" baseline="0" dirty="0"/>
              <a:t> management system is based on these 4 pointers</a:t>
            </a:r>
            <a:r>
              <a:rPr lang="en-US" dirty="0"/>
              <a:t>:</a:t>
            </a:r>
          </a:p>
          <a:p>
            <a:pPr marL="346075" indent="-346075" algn="just">
              <a:buFont typeface="Calibri" panose="020F0502020204030204" pitchFamily="34" charset="0"/>
              <a:buChar char="›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Training management</a:t>
            </a:r>
          </a:p>
          <a:p>
            <a:pPr marL="579438" indent="-288925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Eligibility Criteria based on organization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training policy</a:t>
            </a:r>
          </a:p>
          <a:p>
            <a:pPr marL="579438" indent="-288925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Prioritize Courses</a:t>
            </a:r>
          </a:p>
          <a:p>
            <a:pPr marL="579438" indent="-288925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Customized Trainings</a:t>
            </a:r>
          </a:p>
          <a:p>
            <a:pPr marL="579438" indent="-288925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Manage Stages of Training – Registration,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Confirmation, Travel Arrangement, Course Participation, Payment and Feedback</a:t>
            </a:r>
          </a:p>
          <a:p>
            <a:pPr marL="579438" indent="-288925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Payment automatically integrated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Feedback And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Rating of Courses based on 16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Sharing of Courses with peers and supervisors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Monthly, quarterly and annual reports to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managers and supervisors</a:t>
            </a:r>
          </a:p>
          <a:p>
            <a:pPr marL="0" marR="0" lvl="0" indent="0" algn="l" defTabSz="1279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upcoming stages, we plan on posting the certification on LinkedIn in case of certificate </a:t>
            </a:r>
            <a:r>
              <a:rPr lang="en-IN" sz="1633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sz="1633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3355-84B4-43E4-96D2-74933AE15C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5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2720582"/>
            <a:ext cx="14508480" cy="2058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0" y="5216092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1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7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8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9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384494"/>
            <a:ext cx="384048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384494"/>
            <a:ext cx="1123696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317" y="6169665"/>
            <a:ext cx="14508480" cy="1906905"/>
          </a:xfrm>
        </p:spPr>
        <p:txBody>
          <a:bodyPr anchor="t"/>
          <a:lstStyle>
            <a:lvl1pPr algn="l">
              <a:defRPr sz="49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2567">
                <a:solidFill>
                  <a:schemeClr val="tx1">
                    <a:tint val="75000"/>
                  </a:schemeClr>
                </a:solidFill>
              </a:defRPr>
            </a:lvl1pPr>
            <a:lvl2pPr marL="571217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4243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713653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4pPr>
            <a:lvl5pPr marL="228487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5pPr>
            <a:lvl6pPr marL="2856087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6pPr>
            <a:lvl7pPr marL="3427304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7pPr>
            <a:lvl8pPr marL="399852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8pPr>
            <a:lvl9pPr marL="4569738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2240283"/>
            <a:ext cx="7538720" cy="6336348"/>
          </a:xfrm>
        </p:spPr>
        <p:txBody>
          <a:bodyPr/>
          <a:lstStyle>
            <a:lvl1pPr>
              <a:defRPr sz="3559"/>
            </a:lvl1pPr>
            <a:lvl2pPr>
              <a:defRPr sz="2946"/>
            </a:lvl2pPr>
            <a:lvl3pPr>
              <a:defRPr sz="2567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6640" y="2240283"/>
            <a:ext cx="7538720" cy="6336348"/>
          </a:xfrm>
        </p:spPr>
        <p:txBody>
          <a:bodyPr/>
          <a:lstStyle>
            <a:lvl1pPr>
              <a:defRPr sz="3559"/>
            </a:lvl1pPr>
            <a:lvl2pPr>
              <a:defRPr sz="2946"/>
            </a:lvl2pPr>
            <a:lvl3pPr>
              <a:defRPr sz="2567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6" y="2149162"/>
            <a:ext cx="7541684" cy="895667"/>
          </a:xfrm>
        </p:spPr>
        <p:txBody>
          <a:bodyPr anchor="b"/>
          <a:lstStyle>
            <a:lvl1pPr marL="0" indent="0">
              <a:buNone/>
              <a:defRPr sz="2946" b="1"/>
            </a:lvl1pPr>
            <a:lvl2pPr marL="571217" indent="0">
              <a:buNone/>
              <a:defRPr sz="2567" b="1"/>
            </a:lvl2pPr>
            <a:lvl3pPr marL="1142436" indent="0">
              <a:buNone/>
              <a:defRPr sz="2304" b="1"/>
            </a:lvl3pPr>
            <a:lvl4pPr marL="1713653" indent="0">
              <a:buNone/>
              <a:defRPr sz="1984" b="1"/>
            </a:lvl4pPr>
            <a:lvl5pPr marL="2284871" indent="0">
              <a:buNone/>
              <a:defRPr sz="1984" b="1"/>
            </a:lvl5pPr>
            <a:lvl6pPr marL="2856087" indent="0">
              <a:buNone/>
              <a:defRPr sz="1984" b="1"/>
            </a:lvl6pPr>
            <a:lvl7pPr marL="3427304" indent="0">
              <a:buNone/>
              <a:defRPr sz="1984" b="1"/>
            </a:lvl7pPr>
            <a:lvl8pPr marL="3998521" indent="0">
              <a:buNone/>
              <a:defRPr sz="1984" b="1"/>
            </a:lvl8pPr>
            <a:lvl9pPr marL="4569738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6" y="3044826"/>
            <a:ext cx="7541684" cy="5531803"/>
          </a:xfrm>
        </p:spPr>
        <p:txBody>
          <a:bodyPr/>
          <a:lstStyle>
            <a:lvl1pPr>
              <a:defRPr sz="2946"/>
            </a:lvl1pPr>
            <a:lvl2pPr>
              <a:defRPr sz="2567"/>
            </a:lvl2pPr>
            <a:lvl3pPr>
              <a:defRPr sz="2304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18" y="2149162"/>
            <a:ext cx="7544647" cy="895667"/>
          </a:xfrm>
        </p:spPr>
        <p:txBody>
          <a:bodyPr anchor="b"/>
          <a:lstStyle>
            <a:lvl1pPr marL="0" indent="0">
              <a:buNone/>
              <a:defRPr sz="2946" b="1"/>
            </a:lvl1pPr>
            <a:lvl2pPr marL="571217" indent="0">
              <a:buNone/>
              <a:defRPr sz="2567" b="1"/>
            </a:lvl2pPr>
            <a:lvl3pPr marL="1142436" indent="0">
              <a:buNone/>
              <a:defRPr sz="2304" b="1"/>
            </a:lvl3pPr>
            <a:lvl4pPr marL="1713653" indent="0">
              <a:buNone/>
              <a:defRPr sz="1984" b="1"/>
            </a:lvl4pPr>
            <a:lvl5pPr marL="2284871" indent="0">
              <a:buNone/>
              <a:defRPr sz="1984" b="1"/>
            </a:lvl5pPr>
            <a:lvl6pPr marL="2856087" indent="0">
              <a:buNone/>
              <a:defRPr sz="1984" b="1"/>
            </a:lvl6pPr>
            <a:lvl7pPr marL="3427304" indent="0">
              <a:buNone/>
              <a:defRPr sz="1984" b="1"/>
            </a:lvl7pPr>
            <a:lvl8pPr marL="3998521" indent="0">
              <a:buNone/>
              <a:defRPr sz="1984" b="1"/>
            </a:lvl8pPr>
            <a:lvl9pPr marL="4569738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18" y="3044826"/>
            <a:ext cx="7544647" cy="5531803"/>
          </a:xfrm>
        </p:spPr>
        <p:txBody>
          <a:bodyPr/>
          <a:lstStyle>
            <a:lvl1pPr>
              <a:defRPr sz="2946"/>
            </a:lvl1pPr>
            <a:lvl2pPr>
              <a:defRPr sz="2567"/>
            </a:lvl2pPr>
            <a:lvl3pPr>
              <a:defRPr sz="2304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52" y="382270"/>
            <a:ext cx="5615517" cy="1626870"/>
          </a:xfrm>
        </p:spPr>
        <p:txBody>
          <a:bodyPr anchor="b"/>
          <a:lstStyle>
            <a:lvl1pPr algn="l">
              <a:defRPr sz="25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427" y="382273"/>
            <a:ext cx="9541933" cy="8194358"/>
          </a:xfrm>
        </p:spPr>
        <p:txBody>
          <a:bodyPr/>
          <a:lstStyle>
            <a:lvl1pPr>
              <a:defRPr sz="4084"/>
            </a:lvl1pPr>
            <a:lvl2pPr>
              <a:defRPr sz="3559"/>
            </a:lvl2pPr>
            <a:lvl3pPr>
              <a:defRPr sz="2946"/>
            </a:lvl3pPr>
            <a:lvl4pPr>
              <a:defRPr sz="2567"/>
            </a:lvl4pPr>
            <a:lvl5pPr>
              <a:defRPr sz="2567"/>
            </a:lvl5pPr>
            <a:lvl6pPr>
              <a:defRPr sz="2567"/>
            </a:lvl6pPr>
            <a:lvl7pPr>
              <a:defRPr sz="2567"/>
            </a:lvl7pPr>
            <a:lvl8pPr>
              <a:defRPr sz="2567"/>
            </a:lvl8pPr>
            <a:lvl9pPr>
              <a:defRPr sz="25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52" y="2009142"/>
            <a:ext cx="5615517" cy="6567488"/>
          </a:xfrm>
        </p:spPr>
        <p:txBody>
          <a:bodyPr/>
          <a:lstStyle>
            <a:lvl1pPr marL="0" indent="0">
              <a:buNone/>
              <a:defRPr sz="1779"/>
            </a:lvl1pPr>
            <a:lvl2pPr marL="571217" indent="0">
              <a:buNone/>
              <a:defRPr sz="1459"/>
            </a:lvl2pPr>
            <a:lvl3pPr marL="1142436" indent="0">
              <a:buNone/>
              <a:defRPr sz="1254"/>
            </a:lvl3pPr>
            <a:lvl4pPr marL="1713653" indent="0">
              <a:buNone/>
              <a:defRPr sz="1108"/>
            </a:lvl4pPr>
            <a:lvl5pPr marL="2284871" indent="0">
              <a:buNone/>
              <a:defRPr sz="1108"/>
            </a:lvl5pPr>
            <a:lvl6pPr marL="2856087" indent="0">
              <a:buNone/>
              <a:defRPr sz="1108"/>
            </a:lvl6pPr>
            <a:lvl7pPr marL="3427304" indent="0">
              <a:buNone/>
              <a:defRPr sz="1108"/>
            </a:lvl7pPr>
            <a:lvl8pPr marL="3998521" indent="0">
              <a:buNone/>
              <a:defRPr sz="1108"/>
            </a:lvl8pPr>
            <a:lvl9pPr marL="4569738" indent="0">
              <a:buNone/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04" y="6720844"/>
            <a:ext cx="10241280" cy="793433"/>
          </a:xfrm>
        </p:spPr>
        <p:txBody>
          <a:bodyPr anchor="b"/>
          <a:lstStyle>
            <a:lvl1pPr algn="l">
              <a:defRPr sz="25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4084"/>
            </a:lvl1pPr>
            <a:lvl2pPr marL="571217" indent="0">
              <a:buNone/>
              <a:defRPr sz="3559"/>
            </a:lvl2pPr>
            <a:lvl3pPr marL="1142436" indent="0">
              <a:buNone/>
              <a:defRPr sz="2946"/>
            </a:lvl3pPr>
            <a:lvl4pPr marL="1713653" indent="0">
              <a:buNone/>
              <a:defRPr sz="2567"/>
            </a:lvl4pPr>
            <a:lvl5pPr marL="2284871" indent="0">
              <a:buNone/>
              <a:defRPr sz="2567"/>
            </a:lvl5pPr>
            <a:lvl6pPr marL="2856087" indent="0">
              <a:buNone/>
              <a:defRPr sz="2567"/>
            </a:lvl6pPr>
            <a:lvl7pPr marL="3427304" indent="0">
              <a:buNone/>
              <a:defRPr sz="2567"/>
            </a:lvl7pPr>
            <a:lvl8pPr marL="3998521" indent="0">
              <a:buNone/>
              <a:defRPr sz="2567"/>
            </a:lvl8pPr>
            <a:lvl9pPr marL="4569738" indent="0">
              <a:buNone/>
              <a:defRPr sz="25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5604" y="7514277"/>
            <a:ext cx="10241280" cy="1126807"/>
          </a:xfrm>
        </p:spPr>
        <p:txBody>
          <a:bodyPr/>
          <a:lstStyle>
            <a:lvl1pPr marL="0" indent="0">
              <a:buNone/>
              <a:defRPr sz="1779"/>
            </a:lvl1pPr>
            <a:lvl2pPr marL="571217" indent="0">
              <a:buNone/>
              <a:defRPr sz="1459"/>
            </a:lvl2pPr>
            <a:lvl3pPr marL="1142436" indent="0">
              <a:buNone/>
              <a:defRPr sz="1254"/>
            </a:lvl3pPr>
            <a:lvl4pPr marL="1713653" indent="0">
              <a:buNone/>
              <a:defRPr sz="1108"/>
            </a:lvl4pPr>
            <a:lvl5pPr marL="2284871" indent="0">
              <a:buNone/>
              <a:defRPr sz="1108"/>
            </a:lvl5pPr>
            <a:lvl6pPr marL="2856087" indent="0">
              <a:buNone/>
              <a:defRPr sz="1108"/>
            </a:lvl6pPr>
            <a:lvl7pPr marL="3427304" indent="0">
              <a:buNone/>
              <a:defRPr sz="1108"/>
            </a:lvl7pPr>
            <a:lvl8pPr marL="3998521" indent="0">
              <a:buNone/>
              <a:defRPr sz="1108"/>
            </a:lvl8pPr>
            <a:lvl9pPr marL="4569738" indent="0">
              <a:buNone/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AC9E-09D1-461A-8FEF-2B223EFB3856}" type="datetimeFigureOut">
              <a:rPr lang="en-US" smtClean="0"/>
              <a:pPr/>
              <a:t>7/27/18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0"/>
            <a:ext cx="800100" cy="9601200"/>
          </a:xfrm>
          <a:prstGeom prst="rect">
            <a:avLst/>
          </a:prstGeom>
          <a:solidFill>
            <a:srgbClr val="0C48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2" tIns="39986" rIns="79972" bIns="39986" rtlCol="0" anchor="ctr"/>
          <a:lstStyle/>
          <a:p>
            <a:pPr algn="ctr"/>
            <a:endParaRPr lang="en-US" sz="2304">
              <a:latin typeface="Cambria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40" y="384493"/>
            <a:ext cx="12125960" cy="1600200"/>
          </a:xfrm>
          <a:prstGeom prst="rect">
            <a:avLst/>
          </a:prstGeom>
        </p:spPr>
        <p:txBody>
          <a:bodyPr vert="horz" lIns="391655" tIns="195833" rIns="391655" bIns="1958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2240283"/>
            <a:ext cx="15361920" cy="6336348"/>
          </a:xfrm>
          <a:prstGeom prst="rect">
            <a:avLst/>
          </a:prstGeom>
        </p:spPr>
        <p:txBody>
          <a:bodyPr vert="horz" lIns="391655" tIns="195833" rIns="391655" bIns="19583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" y="8898895"/>
            <a:ext cx="3982720" cy="511175"/>
          </a:xfrm>
          <a:prstGeom prst="rect">
            <a:avLst/>
          </a:prstGeom>
        </p:spPr>
        <p:txBody>
          <a:bodyPr vert="horz" lIns="391655" tIns="195833" rIns="391655" bIns="195833" rtlCol="0" anchor="ctr"/>
          <a:lstStyle>
            <a:lvl1pPr algn="l">
              <a:defRPr sz="1459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fld id="{F137AC9E-09D1-461A-8FEF-2B223EFB3856}" type="datetimeFigureOut">
              <a:rPr lang="en-US" smtClean="0"/>
              <a:pPr/>
              <a:t>7/27/18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1840" y="8898895"/>
            <a:ext cx="5405120" cy="511175"/>
          </a:xfrm>
          <a:prstGeom prst="rect">
            <a:avLst/>
          </a:prstGeom>
        </p:spPr>
        <p:txBody>
          <a:bodyPr vert="horz" lIns="391655" tIns="195833" rIns="391655" bIns="195833" rtlCol="0" anchor="ctr"/>
          <a:lstStyle>
            <a:lvl1pPr algn="ctr">
              <a:defRPr sz="1459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32640" y="8898895"/>
            <a:ext cx="3982720" cy="511175"/>
          </a:xfrm>
          <a:prstGeom prst="rect">
            <a:avLst/>
          </a:prstGeom>
        </p:spPr>
        <p:txBody>
          <a:bodyPr vert="horz" lIns="391655" tIns="195833" rIns="391655" bIns="195833" rtlCol="0" anchor="ctr"/>
          <a:lstStyle>
            <a:lvl1pPr algn="r">
              <a:defRPr sz="1459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fld id="{0AEB0189-3997-4536-BFB7-EC2EFCD15B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HP-DT-291-USER\Desktop\2 PROJECTS\zREG RESOURCES\NIUA GROUP\NIUA LOGO\NIUA final logo (curves)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3134" y="8534402"/>
            <a:ext cx="1983873" cy="7852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142436" rtl="0" eaLnBrk="1" latinLnBrk="0" hangingPunct="1">
        <a:spcBef>
          <a:spcPct val="0"/>
        </a:spcBef>
        <a:buNone/>
        <a:defRPr sz="5513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428414" indent="-428414" algn="l" defTabSz="1142436" rtl="0" eaLnBrk="1" latinLnBrk="0" hangingPunct="1">
        <a:spcBef>
          <a:spcPct val="20000"/>
        </a:spcBef>
        <a:buFont typeface="Arial" pitchFamily="34" charset="0"/>
        <a:buChar char="•"/>
        <a:defRPr sz="4084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928230" indent="-357013" algn="l" defTabSz="1142436" rtl="0" eaLnBrk="1" latinLnBrk="0" hangingPunct="1">
        <a:spcBef>
          <a:spcPct val="20000"/>
        </a:spcBef>
        <a:buFont typeface="Arial" pitchFamily="34" charset="0"/>
        <a:buChar char="–"/>
        <a:defRPr sz="3559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428044" indent="-285608" algn="l" defTabSz="1142436" rtl="0" eaLnBrk="1" latinLnBrk="0" hangingPunct="1">
        <a:spcBef>
          <a:spcPct val="20000"/>
        </a:spcBef>
        <a:buFont typeface="Arial" pitchFamily="34" charset="0"/>
        <a:buChar char="•"/>
        <a:defRPr sz="2946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999261" indent="-285608" algn="l" defTabSz="1142436" rtl="0" eaLnBrk="1" latinLnBrk="0" hangingPunct="1">
        <a:spcBef>
          <a:spcPct val="20000"/>
        </a:spcBef>
        <a:buFont typeface="Arial" pitchFamily="34" charset="0"/>
        <a:buChar char="–"/>
        <a:defRPr sz="2567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570477" indent="-285608" algn="l" defTabSz="1142436" rtl="0" eaLnBrk="1" latinLnBrk="0" hangingPunct="1">
        <a:spcBef>
          <a:spcPct val="20000"/>
        </a:spcBef>
        <a:buFont typeface="Arial" pitchFamily="34" charset="0"/>
        <a:buChar char="»"/>
        <a:defRPr sz="2567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3141694" indent="-285608" algn="l" defTabSz="1142436" rtl="0" eaLnBrk="1" latinLnBrk="0" hangingPunct="1">
        <a:spcBef>
          <a:spcPct val="20000"/>
        </a:spcBef>
        <a:buFont typeface="Arial" pitchFamily="34" charset="0"/>
        <a:buChar char="•"/>
        <a:defRPr sz="2567" kern="1200">
          <a:solidFill>
            <a:schemeClr val="tx1"/>
          </a:solidFill>
          <a:latin typeface="+mn-lt"/>
          <a:ea typeface="+mn-ea"/>
          <a:cs typeface="+mn-cs"/>
        </a:defRPr>
      </a:lvl6pPr>
      <a:lvl7pPr marL="3712912" indent="-285608" algn="l" defTabSz="1142436" rtl="0" eaLnBrk="1" latinLnBrk="0" hangingPunct="1">
        <a:spcBef>
          <a:spcPct val="20000"/>
        </a:spcBef>
        <a:buFont typeface="Arial" pitchFamily="34" charset="0"/>
        <a:buChar char="•"/>
        <a:defRPr sz="2567" kern="1200">
          <a:solidFill>
            <a:schemeClr val="tx1"/>
          </a:solidFill>
          <a:latin typeface="+mn-lt"/>
          <a:ea typeface="+mn-ea"/>
          <a:cs typeface="+mn-cs"/>
        </a:defRPr>
      </a:lvl7pPr>
      <a:lvl8pPr marL="4284131" indent="-285608" algn="l" defTabSz="1142436" rtl="0" eaLnBrk="1" latinLnBrk="0" hangingPunct="1">
        <a:spcBef>
          <a:spcPct val="20000"/>
        </a:spcBef>
        <a:buFont typeface="Arial" pitchFamily="34" charset="0"/>
        <a:buChar char="•"/>
        <a:defRPr sz="2567" kern="1200">
          <a:solidFill>
            <a:schemeClr val="tx1"/>
          </a:solidFill>
          <a:latin typeface="+mn-lt"/>
          <a:ea typeface="+mn-ea"/>
          <a:cs typeface="+mn-cs"/>
        </a:defRPr>
      </a:lvl8pPr>
      <a:lvl9pPr marL="4855348" indent="-285608" algn="l" defTabSz="1142436" rtl="0" eaLnBrk="1" latinLnBrk="0" hangingPunct="1">
        <a:spcBef>
          <a:spcPct val="20000"/>
        </a:spcBef>
        <a:buFont typeface="Arial" pitchFamily="34" charset="0"/>
        <a:buChar char="•"/>
        <a:defRPr sz="2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436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71217" algn="l" defTabSz="1142436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6" algn="l" defTabSz="1142436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13653" algn="l" defTabSz="1142436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284871" algn="l" defTabSz="1142436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856087" algn="l" defTabSz="1142436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427304" algn="l" defTabSz="1142436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3998521" algn="l" defTabSz="1142436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569738" algn="l" defTabSz="1142436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13.xml"/><Relationship Id="rId18" Type="http://schemas.openxmlformats.org/officeDocument/2006/relationships/diagramData" Target="../diagrams/data14.xml"/><Relationship Id="rId26" Type="http://schemas.openxmlformats.org/officeDocument/2006/relationships/diagramColors" Target="../diagrams/colors15.xml"/><Relationship Id="rId3" Type="http://schemas.openxmlformats.org/officeDocument/2006/relationships/diagramData" Target="../diagrams/data11.xml"/><Relationship Id="rId21" Type="http://schemas.openxmlformats.org/officeDocument/2006/relationships/diagramColors" Target="../diagrams/colors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5" Type="http://schemas.openxmlformats.org/officeDocument/2006/relationships/diagramQuickStyle" Target="../diagrams/quickStyle15.xml"/><Relationship Id="rId3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3.xml"/><Relationship Id="rId20" Type="http://schemas.openxmlformats.org/officeDocument/2006/relationships/diagramQuickStyle" Target="../diagrams/quickStyle14.xml"/><Relationship Id="rId29" Type="http://schemas.openxmlformats.org/officeDocument/2006/relationships/diagramLayout" Target="../diagrams/layou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24" Type="http://schemas.openxmlformats.org/officeDocument/2006/relationships/diagramLayout" Target="../diagrams/layout15.xml"/><Relationship Id="rId32" Type="http://schemas.microsoft.com/office/2007/relationships/diagramDrawing" Target="../diagrams/drawing16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23" Type="http://schemas.openxmlformats.org/officeDocument/2006/relationships/diagramData" Target="../diagrams/data15.xml"/><Relationship Id="rId28" Type="http://schemas.openxmlformats.org/officeDocument/2006/relationships/diagramData" Target="../diagrams/data16.xml"/><Relationship Id="rId10" Type="http://schemas.openxmlformats.org/officeDocument/2006/relationships/diagramQuickStyle" Target="../diagrams/quickStyle12.xml"/><Relationship Id="rId19" Type="http://schemas.openxmlformats.org/officeDocument/2006/relationships/diagramLayout" Target="../diagrams/layout14.xml"/><Relationship Id="rId31" Type="http://schemas.openxmlformats.org/officeDocument/2006/relationships/diagramColors" Target="../diagrams/colors16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microsoft.com/office/2007/relationships/diagramDrawing" Target="../diagrams/drawing14.xml"/><Relationship Id="rId27" Type="http://schemas.microsoft.com/office/2007/relationships/diagramDrawing" Target="../diagrams/drawing15.xml"/><Relationship Id="rId30" Type="http://schemas.openxmlformats.org/officeDocument/2006/relationships/diagramQuickStyle" Target="../diagrams/quickStyle16.xml"/><Relationship Id="rId8" Type="http://schemas.openxmlformats.org/officeDocument/2006/relationships/diagramData" Target="../diagrams/data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2307237"/>
            <a:ext cx="14249400" cy="1791426"/>
          </a:xfrm>
        </p:spPr>
        <p:txBody>
          <a:bodyPr>
            <a:normAutofit fontScale="90000"/>
          </a:bodyPr>
          <a:lstStyle/>
          <a:p>
            <a:r>
              <a:rPr lang="en-GB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INNOVATIVE APPROACH TO CAPACITY BUILDING</a:t>
            </a:r>
            <a:b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Case-study of CIDCO’s capacity building programme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5216092"/>
            <a:ext cx="16230600" cy="2453640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Jagan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Shah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of Urban Affairs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Delhi, India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06400" y="8991600"/>
            <a:ext cx="37338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sz="1750" i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7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141987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219" y="76200"/>
            <a:ext cx="16762981" cy="7239000"/>
            <a:chOff x="77219" y="570754"/>
            <a:chExt cx="16762981" cy="7239000"/>
          </a:xfrm>
        </p:grpSpPr>
        <p:grpSp>
          <p:nvGrpSpPr>
            <p:cNvPr id="4" name="Group 3"/>
            <p:cNvGrpSpPr/>
            <p:nvPr/>
          </p:nvGrpSpPr>
          <p:grpSpPr>
            <a:xfrm>
              <a:off x="1104899" y="570754"/>
              <a:ext cx="15735301" cy="7239000"/>
              <a:chOff x="1181099" y="762000"/>
              <a:chExt cx="15735301" cy="72390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181099" y="762000"/>
                <a:ext cx="15735301" cy="7239000"/>
                <a:chOff x="1181099" y="762000"/>
                <a:chExt cx="15735301" cy="7239000"/>
              </a:xfrm>
            </p:grpSpPr>
            <p:graphicFrame>
              <p:nvGraphicFramePr>
                <p:cNvPr id="61" name="Diagram 60"/>
                <p:cNvGraphicFramePr/>
                <p:nvPr>
                  <p:extLst/>
                </p:nvPr>
              </p:nvGraphicFramePr>
              <p:xfrm>
                <a:off x="1181099" y="762000"/>
                <a:ext cx="15735301" cy="370504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aphicFrame>
              <p:nvGraphicFramePr>
                <p:cNvPr id="62" name="Diagram 61"/>
                <p:cNvGraphicFramePr/>
                <p:nvPr>
                  <p:extLst/>
                </p:nvPr>
              </p:nvGraphicFramePr>
              <p:xfrm>
                <a:off x="12475399" y="3359218"/>
                <a:ext cx="3429000" cy="184552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  <p:graphicFrame>
              <p:nvGraphicFramePr>
                <p:cNvPr id="75" name="Diagram 74"/>
                <p:cNvGraphicFramePr/>
                <p:nvPr>
                  <p:extLst/>
                </p:nvPr>
              </p:nvGraphicFramePr>
              <p:xfrm>
                <a:off x="1490339" y="7079169"/>
                <a:ext cx="12286621" cy="92183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3" r:lo="rId14" r:qs="rId15" r:cs="rId16"/>
                </a:graphicData>
              </a:graphic>
            </p:graphicFrame>
            <p:graphicFrame>
              <p:nvGraphicFramePr>
                <p:cNvPr id="16" name="Diagram 15"/>
                <p:cNvGraphicFramePr/>
                <p:nvPr>
                  <p:extLst/>
                </p:nvPr>
              </p:nvGraphicFramePr>
              <p:xfrm>
                <a:off x="1181099" y="2614523"/>
                <a:ext cx="15735301" cy="370504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8" r:lo="rId19" r:qs="rId20" r:cs="rId21"/>
                </a:graphicData>
              </a:graphic>
            </p:graphicFrame>
          </p:grpSp>
          <p:graphicFrame>
            <p:nvGraphicFramePr>
              <p:cNvPr id="10" name="Diagram 9"/>
              <p:cNvGraphicFramePr/>
              <p:nvPr>
                <p:extLst/>
              </p:nvPr>
            </p:nvGraphicFramePr>
            <p:xfrm>
              <a:off x="1181099" y="5661794"/>
              <a:ext cx="6515101" cy="13155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3" r:lo="rId24" r:qs="rId25" r:cs="rId26"/>
              </a:graphicData>
            </a:graphic>
          </p:graphicFrame>
        </p:grpSp>
        <p:graphicFrame>
          <p:nvGraphicFramePr>
            <p:cNvPr id="14" name="Diagram 13"/>
            <p:cNvGraphicFramePr/>
            <p:nvPr>
              <p:extLst/>
            </p:nvPr>
          </p:nvGraphicFramePr>
          <p:xfrm>
            <a:off x="77219" y="5013499"/>
            <a:ext cx="3429000" cy="18455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9220201" y="457200"/>
            <a:ext cx="7848600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Applying for a 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59640"/>
            <a:ext cx="8763001" cy="49823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61908" y="9231868"/>
            <a:ext cx="550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https://cidco-smartcity.niua.org/training-through-ujjwal/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80366" y="7620000"/>
            <a:ext cx="4244434" cy="18651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›"/>
            </a:pPr>
            <a:r>
              <a:rPr lang="en-GB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Customised training request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GB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Sharing of courses with peers and colleagues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GB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Contact training cell</a:t>
            </a:r>
          </a:p>
        </p:txBody>
      </p:sp>
    </p:spTree>
    <p:extLst>
      <p:ext uri="{BB962C8B-B14F-4D97-AF65-F5344CB8AC3E}">
        <p14:creationId xmlns:p14="http://schemas.microsoft.com/office/powerpoint/2010/main" val="85486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Comparing the courses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8278" y="1443031"/>
            <a:ext cx="7513321" cy="415498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Usual Training modules: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Mobilisation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Municipal Accounting Reforms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and Contract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Integrated Land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Transit Oriented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Sewerage and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b="0">
                <a:solidFill>
                  <a:schemeClr val="tx1">
                    <a:lumMod val="65000"/>
                    <a:lumOff val="35000"/>
                  </a:schemeClr>
                </a:solidFill>
              </a:rPr>
              <a:t>eptage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Storm water drainage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Supervisory Control and Data Acquisition (SCADA)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Geographic Information Systems (GIS)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Development and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1599" y="1443031"/>
            <a:ext cx="7543801" cy="821763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Sample of supplementary courses under CIDCO’s training management system: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Managing work stress for superior performance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Personality development workshop for managers. 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Individual excellence for organizational effectiveness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Leadership through self-discovery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Developing your teams for superior performance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Internet of Things (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IoT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): What every manager needs to know about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IoT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Managing gender diversity for improved organizational performance: Legal and managerial perspective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The art of successful leadership and management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Senior leadership coaching: Coaching for performance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Stress management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Housing for all: Attaining the national Agenda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Towards zero waste: Decentralized Solid Waste Management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SDGs and climate change: Opportunities and challenges of adaptation and mitigation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Strategising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CSR, Sustainable Development Goals: Projects design, Implementation monitoring, Reporting and Way forward action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Principles and practices of climate adaptation: Livable smart cities</a:t>
            </a:r>
          </a:p>
          <a:p>
            <a:pPr marL="296863" lvl="0" indent="-296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Excellence in Managerial communication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20800" y="8839200"/>
            <a:ext cx="2514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MANY MORE…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521805" y="1306882"/>
            <a:ext cx="8546995" cy="5703518"/>
            <a:chOff x="8521805" y="1306882"/>
            <a:chExt cx="8546995" cy="57035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" r="5955"/>
            <a:stretch/>
          </p:blipFill>
          <p:spPr>
            <a:xfrm>
              <a:off x="8521805" y="1306882"/>
              <a:ext cx="8546995" cy="5471443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9067800" y="1306882"/>
              <a:ext cx="8001000" cy="5703518"/>
            </a:xfrm>
            <a:prstGeom prst="rect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20201" y="457200"/>
            <a:ext cx="7848600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Monthly and quarterly reports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306882"/>
            <a:ext cx="8143875" cy="570351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486400" y="7924800"/>
            <a:ext cx="11318346" cy="14219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reports sent: 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comparative department wise performance reports for the upper management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List of attendees for work and skill management for HODs and reporting officers. </a:t>
            </a:r>
          </a:p>
        </p:txBody>
      </p:sp>
    </p:spTree>
    <p:extLst>
      <p:ext uri="{BB962C8B-B14F-4D97-AF65-F5344CB8AC3E}">
        <p14:creationId xmlns:p14="http://schemas.microsoft.com/office/powerpoint/2010/main" val="22002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Numbers so far – Institutes and Courses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09905" y="9084017"/>
            <a:ext cx="1815941" cy="350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As on 15</a:t>
            </a:r>
            <a:r>
              <a:rPr lang="en-US" sz="1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June, 2018</a:t>
            </a:r>
            <a:endParaRPr lang="en-IN" sz="1400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00141" y="1447800"/>
            <a:ext cx="6597130" cy="40811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›"/>
            </a:pPr>
            <a:r>
              <a:rPr 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637 courses </a:t>
            </a:r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mapped 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Employees have expressed interest in </a:t>
            </a:r>
            <a:r>
              <a:rPr 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327 courses</a:t>
            </a:r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300 employees </a:t>
            </a:r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have participated in at least one course. 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Average cost</a:t>
            </a:r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of trainings – </a:t>
            </a:r>
            <a:r>
              <a:rPr lang="en-US" sz="24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Rs</a:t>
            </a:r>
            <a:r>
              <a:rPr 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45,000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79% courses </a:t>
            </a:r>
            <a:r>
              <a:rPr 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have a fees of less than </a:t>
            </a:r>
            <a:r>
              <a:rPr lang="en-US" sz="24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Rs</a:t>
            </a:r>
            <a:r>
              <a:rPr 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50,000</a:t>
            </a:r>
            <a:r>
              <a:rPr lang="en-IN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IN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Average money spent </a:t>
            </a:r>
            <a:r>
              <a:rPr lang="en-IN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</a:t>
            </a:r>
            <a:r>
              <a:rPr lang="en-IN" sz="240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inc.</a:t>
            </a:r>
            <a:r>
              <a:rPr lang="en-IN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travel)</a:t>
            </a:r>
            <a:r>
              <a:rPr lang="en-IN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IN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on trainings – </a:t>
            </a:r>
            <a:r>
              <a:rPr lang="en-IN" sz="24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Rs</a:t>
            </a:r>
            <a:r>
              <a:rPr lang="en-IN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75,000</a:t>
            </a:r>
            <a:r>
              <a:rPr lang="en-IN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endParaRPr lang="en-US" sz="2400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67739" y="1737102"/>
            <a:ext cx="9058162" cy="6721098"/>
            <a:chOff x="990599" y="1716741"/>
            <a:chExt cx="8987194" cy="5359102"/>
          </a:xfrm>
        </p:grpSpPr>
        <p:graphicFrame>
          <p:nvGraphicFramePr>
            <p:cNvPr id="40" name="Chart 39"/>
            <p:cNvGraphicFramePr/>
            <p:nvPr>
              <p:extLst>
                <p:ext uri="{D42A27DB-BD31-4B8C-83A1-F6EECF244321}">
                  <p14:modId xmlns:p14="http://schemas.microsoft.com/office/powerpoint/2010/main" val="2299689200"/>
                </p:ext>
              </p:extLst>
            </p:nvPr>
          </p:nvGraphicFramePr>
          <p:xfrm>
            <a:off x="990599" y="1716741"/>
            <a:ext cx="8986782" cy="53591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3585807" y="4642957"/>
              <a:ext cx="986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48%</a:t>
              </a:r>
              <a:endParaRPr lang="en-IN" sz="2000" dirty="0">
                <a:solidFill>
                  <a:schemeClr val="tx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85536" y="5238690"/>
              <a:ext cx="986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53%</a:t>
              </a:r>
              <a:endParaRPr lang="en-IN" sz="2000" dirty="0">
                <a:solidFill>
                  <a:schemeClr val="tx2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991600" y="6311183"/>
              <a:ext cx="986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77%</a:t>
              </a:r>
              <a:endParaRPr lang="en-IN" sz="2000" dirty="0">
                <a:solidFill>
                  <a:schemeClr val="tx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28800" y="2640475"/>
              <a:ext cx="986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75000"/>
                    </a:schemeClr>
                  </a:solidFill>
                </a:rPr>
                <a:t>380</a:t>
              </a:r>
              <a:endParaRPr lang="en-IN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76407" y="4159437"/>
              <a:ext cx="986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75000"/>
                    </a:schemeClr>
                  </a:solidFill>
                </a:rPr>
                <a:t>231</a:t>
              </a:r>
              <a:endParaRPr lang="en-IN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72007" y="6250424"/>
              <a:ext cx="9861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75000"/>
                    </a:schemeClr>
                  </a:solidFill>
                </a:rPr>
                <a:t>26</a:t>
              </a:r>
              <a:endParaRPr lang="en-IN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200141" y="5638800"/>
            <a:ext cx="6597130" cy="3352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›"/>
            </a:pPr>
            <a:r>
              <a:rPr lang="en-GB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Most </a:t>
            </a:r>
            <a:r>
              <a:rPr lang="en-GB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attended</a:t>
            </a:r>
            <a:r>
              <a:rPr lang="en-GB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institutes </a:t>
            </a:r>
            <a:r>
              <a:rPr lang="en-GB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ASCI, Hyderabad; IIM, Ahmedabad; ESCI, Hyderabad and National Productivity Council, New Delhi 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 customised trainings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with 88 participants on topics:</a:t>
            </a:r>
          </a:p>
          <a:p>
            <a:pPr marL="696913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Legal training</a:t>
            </a:r>
          </a:p>
          <a:p>
            <a:pPr marL="696913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Training for newly appointed surveyors</a:t>
            </a:r>
          </a:p>
          <a:p>
            <a:pPr marL="696913" indent="-34290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Outbound Training for Personnel on HR processes and Labor Laws</a:t>
            </a:r>
            <a:endParaRPr lang="en-GB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24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Numbers so far - Employees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22537673"/>
              </p:ext>
            </p:extLst>
          </p:nvPr>
        </p:nvGraphicFramePr>
        <p:xfrm>
          <a:off x="3408536" y="4793468"/>
          <a:ext cx="6520842" cy="431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05919475"/>
              </p:ext>
            </p:extLst>
          </p:nvPr>
        </p:nvGraphicFramePr>
        <p:xfrm>
          <a:off x="3408536" y="1219200"/>
          <a:ext cx="6520842" cy="357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511441" y="9236302"/>
            <a:ext cx="2417937" cy="333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As on 15</a:t>
            </a:r>
            <a:r>
              <a:rPr lang="en-US" sz="14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June, 2018</a:t>
            </a:r>
            <a:endParaRPr lang="en-IN" sz="1400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48761" y="1231166"/>
            <a:ext cx="6877295" cy="8217634"/>
            <a:chOff x="10048761" y="1066800"/>
            <a:chExt cx="6877295" cy="8217634"/>
          </a:xfrm>
        </p:grpSpPr>
        <p:sp>
          <p:nvSpPr>
            <p:cNvPr id="8" name="TextBox 7"/>
            <p:cNvSpPr txBox="1"/>
            <p:nvPr/>
          </p:nvSpPr>
          <p:spPr>
            <a:xfrm>
              <a:off x="10048761" y="1066800"/>
              <a:ext cx="6877295" cy="8217634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Arial" panose="020B0604020202020204" pitchFamily="34" charset="0"/>
                <a:buChar char="›"/>
              </a:pPr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Total number of class I and class II CIDCO employees - </a:t>
              </a:r>
              <a:r>
                <a:rPr lang="en-US" sz="2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832 </a:t>
              </a:r>
            </a:p>
            <a:p>
              <a:pPr marL="342900" indent="-342900" algn="just">
                <a:lnSpc>
                  <a:spcPct val="120000"/>
                </a:lnSpc>
                <a:buFont typeface="Arial" panose="020B0604020202020204" pitchFamily="34" charset="0"/>
                <a:buChar char="›"/>
              </a:pPr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Total number of employees logged-in - </a:t>
              </a:r>
              <a:r>
                <a:rPr lang="en-US" sz="2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599</a:t>
              </a: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20000"/>
                </a:lnSpc>
                <a:buFont typeface="Arial" panose="020B0604020202020204" pitchFamily="34" charset="0"/>
                <a:buChar char="›"/>
              </a:pPr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Out of the total number of class I and class II employees, </a:t>
              </a:r>
              <a:r>
                <a:rPr lang="en-US" sz="2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70% males </a:t>
              </a:r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and </a:t>
              </a:r>
              <a:r>
                <a:rPr lang="en-US" sz="2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78% females </a:t>
              </a:r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have </a:t>
              </a:r>
              <a:r>
                <a:rPr lang="en-US" sz="2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registered</a:t>
              </a:r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on the portal.</a:t>
              </a:r>
            </a:p>
            <a:p>
              <a:pPr marL="342900" indent="-342900" algn="just">
                <a:lnSpc>
                  <a:spcPct val="120000"/>
                </a:lnSpc>
                <a:buFont typeface="Arial" panose="020B0604020202020204" pitchFamily="34" charset="0"/>
                <a:buChar char="›"/>
              </a:pPr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Out of the total log-ins, </a:t>
              </a:r>
              <a:r>
                <a:rPr lang="en-US" sz="2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46% males </a:t>
              </a:r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and </a:t>
              </a:r>
              <a:r>
                <a:rPr lang="en-US" sz="2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63% females </a:t>
              </a:r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have </a:t>
              </a:r>
              <a:r>
                <a:rPr lang="en-US" sz="2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attended</a:t>
              </a:r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at least one training.</a:t>
              </a:r>
              <a:endParaRPr lang="en-IN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515600" y="2286000"/>
              <a:ext cx="5995889" cy="4961998"/>
              <a:chOff x="5374771" y="1313597"/>
              <a:chExt cx="5985195" cy="5171762"/>
            </a:xfrm>
          </p:grpSpPr>
          <p:graphicFrame>
            <p:nvGraphicFramePr>
              <p:cNvPr id="12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1734848703"/>
                  </p:ext>
                </p:extLst>
              </p:nvPr>
            </p:nvGraphicFramePr>
            <p:xfrm>
              <a:off x="5374771" y="1313597"/>
              <a:ext cx="5985195" cy="517176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7513211" y="3408196"/>
                <a:ext cx="1021189" cy="4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460</a:t>
                </a:r>
                <a:endParaRPr lang="en-IN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338777" y="5053169"/>
                <a:ext cx="1021189" cy="4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139</a:t>
                </a:r>
                <a:endParaRPr lang="en-IN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91200" y="2362200"/>
                <a:ext cx="1021189" cy="4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653</a:t>
                </a:r>
                <a:endParaRPr lang="en-IN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689275" y="4803813"/>
                <a:ext cx="1021189" cy="4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179</a:t>
                </a:r>
                <a:endParaRPr lang="en-IN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769166" y="5334000"/>
                <a:ext cx="984434" cy="4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88</a:t>
                </a:r>
                <a:endParaRPr lang="en-IN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63892" y="4711059"/>
                <a:ext cx="984434" cy="4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212</a:t>
                </a:r>
                <a:endParaRPr lang="en-IN" sz="2000" dirty="0">
                  <a:solidFill>
                    <a:schemeClr val="tx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430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Summary of Salient Features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1752600"/>
            <a:ext cx="13441680" cy="83715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6075" indent="-346075">
              <a:buFont typeface="Calibri" panose="020F0502020204030204" pitchFamily="34" charset="0"/>
              <a:buChar char="›"/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typologies of courses, National and international, variety of courses to choose from. 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Dedicated handholding sessions, specialised customised courses. 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employees from 5 different cadres and 2 classes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Days to process approval </a:t>
            </a: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instead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2 to 3 weeks in case of </a:t>
            </a: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manual processing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financial resources, training policy</a:t>
            </a: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Peer-connected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the courses, wish-listing, SMS and e-mail alerts, monthly and quarterly reports</a:t>
            </a: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Needs Assessment, 16 parameters feedback</a:t>
            </a:r>
          </a:p>
          <a:p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6075" indent="-346075">
              <a:buFont typeface="Calibri" panose="020F0502020204030204" pitchFamily="34" charset="0"/>
              <a:buChar char="›"/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Trainings geared towards CIDCO’s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overall goal of ‘building cities’</a:t>
            </a:r>
          </a:p>
          <a:p>
            <a:pPr marL="346075" indent="-346075">
              <a:buFont typeface="Calibri" panose="020F0502020204030204" pitchFamily="34" charset="0"/>
              <a:buChar char="›"/>
            </a:pPr>
            <a:endParaRPr lang="en-GB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>
              <a:buFont typeface="Calibri" panose="020F0502020204030204" pitchFamily="34" charset="0"/>
              <a:buChar char="›"/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Application</a:t>
            </a:r>
          </a:p>
          <a:p>
            <a:pPr marL="346075" indent="-346075">
              <a:buFont typeface="Calibri" panose="020F0502020204030204" pitchFamily="34" charset="0"/>
              <a:buChar char="›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and app based interactions</a:t>
            </a:r>
          </a:p>
        </p:txBody>
      </p:sp>
    </p:spTree>
    <p:extLst>
      <p:ext uri="{BB962C8B-B14F-4D97-AF65-F5344CB8AC3E}">
        <p14:creationId xmlns:p14="http://schemas.microsoft.com/office/powerpoint/2010/main" val="235047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448342"/>
            <a:ext cx="441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Planned enhancements</a:t>
            </a:r>
          </a:p>
          <a:p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Smart Phone Application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Knowledge Repository</a:t>
            </a:r>
          </a:p>
          <a:p>
            <a:pPr marL="342900" indent="-342900">
              <a:buFont typeface="Arial" panose="020B0604020202020204" pitchFamily="34" charset="0"/>
              <a:buChar char="›"/>
            </a:pP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›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Integration with Performance Management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Resource 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6984" b="12698"/>
          <a:stretch/>
        </p:blipFill>
        <p:spPr>
          <a:xfrm>
            <a:off x="5051258" y="1553409"/>
            <a:ext cx="11865142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5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18009" y="402756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58302" y="3063657"/>
            <a:ext cx="7315200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“I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 is a necessity to develop and update ourselves by attending training programmes, conferences, seminars, </a:t>
            </a:r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being made possible because of Ujjwal Training Portal, which has many training programmes all over India, where we can select options as per our requirements.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1" y="3124200"/>
            <a:ext cx="735330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“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course was helpful because a significant portion of engineering projects require us to deal with the legal matters.</a:t>
            </a:r>
            <a:r>
              <a:rPr lang="en-GB" sz="2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003687-460B-6745-8CC9-60394368A1E5}"/>
              </a:ext>
            </a:extLst>
          </p:cNvPr>
          <p:cNvSpPr txBox="1"/>
          <p:nvPr/>
        </p:nvSpPr>
        <p:spPr>
          <a:xfrm>
            <a:off x="1295401" y="5029200"/>
            <a:ext cx="731520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algn="just">
              <a:defRPr sz="2200" i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2800" b="1" dirty="0"/>
              <a:t>“The overall experience was good because of this training we had a chance to introduction with updated </a:t>
            </a:r>
            <a:r>
              <a:rPr lang="en-US" sz="2800" b="1" dirty="0" err="1"/>
              <a:t>softwares</a:t>
            </a:r>
            <a:r>
              <a:rPr lang="en-US" sz="2800" b="1" dirty="0"/>
              <a:t>.”</a:t>
            </a:r>
            <a:endParaRPr lang="en-GB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1BD7-809C-AD49-A95B-371BE6232715}"/>
              </a:ext>
            </a:extLst>
          </p:cNvPr>
          <p:cNvSpPr txBox="1"/>
          <p:nvPr/>
        </p:nvSpPr>
        <p:spPr>
          <a:xfrm>
            <a:off x="1295402" y="6934200"/>
            <a:ext cx="73152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algn="just">
              <a:defRPr sz="2200" i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2800" b="1" dirty="0"/>
              <a:t>“…Great presentation style with lots of opportunities to ask questions and talk about real life examples…”</a:t>
            </a:r>
            <a:endParaRPr lang="en-GB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CD666D-BF63-1549-9E17-23F375B6BDB3}"/>
              </a:ext>
            </a:extLst>
          </p:cNvPr>
          <p:cNvSpPr txBox="1"/>
          <p:nvPr/>
        </p:nvSpPr>
        <p:spPr>
          <a:xfrm>
            <a:off x="9235441" y="6553200"/>
            <a:ext cx="7315201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algn="just">
              <a:defRPr sz="2200" i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2800" b="1" dirty="0"/>
              <a:t>“Simulation exercise on Arbitration was outstanding.” </a:t>
            </a:r>
            <a:endParaRPr lang="en-GB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B30CC7-9A70-D147-8DBB-386030FFAC18}"/>
              </a:ext>
            </a:extLst>
          </p:cNvPr>
          <p:cNvSpPr txBox="1"/>
          <p:nvPr/>
        </p:nvSpPr>
        <p:spPr>
          <a:xfrm>
            <a:off x="9258302" y="1219200"/>
            <a:ext cx="73152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algn="just">
              <a:defRPr sz="2200" i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2800" b="1" dirty="0"/>
              <a:t>“Course subject and the lectures were very relevant to what CIDCO do i.e. plan and develop infrastructure.”</a:t>
            </a:r>
            <a:endParaRPr lang="en-GB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B3921A-273F-8D40-AB6D-BB840F000555}"/>
              </a:ext>
            </a:extLst>
          </p:cNvPr>
          <p:cNvSpPr txBox="1"/>
          <p:nvPr/>
        </p:nvSpPr>
        <p:spPr>
          <a:xfrm>
            <a:off x="9258302" y="7841159"/>
            <a:ext cx="73152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algn="just">
              <a:defRPr sz="2200" i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2800" b="1" dirty="0"/>
              <a:t>“It is necessary to update our knowledge and maintain pace with the world. Such programmes help us to achieve this goal.”</a:t>
            </a:r>
            <a:endParaRPr lang="en-GB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AE3C76-4D25-E245-B527-05E185A22D2F}"/>
              </a:ext>
            </a:extLst>
          </p:cNvPr>
          <p:cNvSpPr txBox="1"/>
          <p:nvPr/>
        </p:nvSpPr>
        <p:spPr>
          <a:xfrm>
            <a:off x="1295400" y="1205805"/>
            <a:ext cx="735330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algn="just">
              <a:defRPr sz="2200" i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2800" b="1" dirty="0"/>
              <a:t>“Great experience. I thank everyone who is a part of this policy and implementation of capacity enhancement program.”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7319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Questions/Suggestions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8700" y="5257232"/>
            <a:ext cx="8229600" cy="281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z="2600" b="0" i="1" dirty="0"/>
              <a:t>If you are interested in learning more about NIUA’s training management program, contact us at:</a:t>
            </a:r>
          </a:p>
          <a:p>
            <a:pPr algn="ctr"/>
            <a:r>
              <a:rPr lang="en-US" sz="2600" dirty="0"/>
              <a:t>National Institute of Urban Affairs</a:t>
            </a:r>
            <a:br>
              <a:rPr lang="en-US" dirty="0"/>
            </a:br>
            <a:r>
              <a:rPr lang="en-US" sz="2400" b="0" dirty="0"/>
              <a:t>Core 4B, First Floor,</a:t>
            </a:r>
            <a:br>
              <a:rPr lang="en-US" sz="2400" dirty="0"/>
            </a:br>
            <a:r>
              <a:rPr lang="en-US" sz="2400" b="0" dirty="0"/>
              <a:t>India Habitat Centre,</a:t>
            </a:r>
            <a:br>
              <a:rPr lang="en-US" sz="2400" dirty="0"/>
            </a:br>
            <a:r>
              <a:rPr lang="en-US" sz="2400" b="0" dirty="0" err="1"/>
              <a:t>Lodhi</a:t>
            </a:r>
            <a:r>
              <a:rPr lang="en-US" sz="2400" b="0" dirty="0"/>
              <a:t> Road, New Delhi – 110003, India</a:t>
            </a:r>
          </a:p>
          <a:p>
            <a:pPr algn="ctr"/>
            <a:r>
              <a:rPr lang="en-US" dirty="0"/>
              <a:t>Contact: +91-11-24643576; director@niua.org</a:t>
            </a:r>
            <a:endParaRPr lang="en-GB" dirty="0"/>
          </a:p>
        </p:txBody>
      </p:sp>
      <p:pic>
        <p:nvPicPr>
          <p:cNvPr id="18" name="Picture 6" descr="Image result for niua cidco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6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Activities enabling Capacity Building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3993" y="1905000"/>
            <a:ext cx="82526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›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Comprehensive Training Needs Assessment</a:t>
            </a:r>
          </a:p>
          <a:p>
            <a:pPr marL="342900" indent="-342900" algn="just">
              <a:buFont typeface="Arial" panose="020B0604020202020204" pitchFamily="34" charset="0"/>
              <a:buChar char="›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›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Development of training policy</a:t>
            </a:r>
          </a:p>
          <a:p>
            <a:pPr marL="342900" indent="-342900" algn="just">
              <a:buFont typeface="Arial" panose="020B0604020202020204" pitchFamily="34" charset="0"/>
              <a:buChar char="›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›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Establishment of a dedicated training cell</a:t>
            </a:r>
          </a:p>
          <a:p>
            <a:pPr marL="342900" indent="-342900" algn="just">
              <a:buFont typeface="Arial" panose="020B0604020202020204" pitchFamily="34" charset="0"/>
              <a:buChar char="›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›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Deployment of a </a:t>
            </a:r>
            <a: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customised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training management system</a:t>
            </a:r>
          </a:p>
          <a:p>
            <a:pPr marL="342900" indent="-342900" algn="just">
              <a:buFont typeface="Arial" panose="020B0604020202020204" pitchFamily="34" charset="0"/>
              <a:buChar char="›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›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Development of knowledge and outreach material</a:t>
            </a:r>
          </a:p>
          <a:p>
            <a:pPr marL="342900" indent="-342900" algn="just">
              <a:buFont typeface="Arial" panose="020B0604020202020204" pitchFamily="34" charset="0"/>
              <a:buChar char="›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›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Continuous monitoring calibrated against measurable indicators over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 period of time.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96400" y="3302270"/>
            <a:ext cx="7460211" cy="3327130"/>
            <a:chOff x="9603292" y="902484"/>
            <a:chExt cx="7460211" cy="3327130"/>
          </a:xfrm>
        </p:grpSpPr>
        <p:pic>
          <p:nvPicPr>
            <p:cNvPr id="1026" name="Picture 2" descr="Image result for niua cidc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5228" y="1946736"/>
              <a:ext cx="1788254" cy="151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9998" y="902484"/>
              <a:ext cx="1494707" cy="1494707"/>
            </a:xfrm>
            <a:prstGeom prst="rect">
              <a:avLst/>
            </a:prstGeom>
          </p:spPr>
        </p:pic>
        <p:pic>
          <p:nvPicPr>
            <p:cNvPr id="1028" name="Picture 4" descr="Image result for niua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3"/>
            <a:stretch/>
          </p:blipFill>
          <p:spPr bwMode="auto">
            <a:xfrm>
              <a:off x="9603292" y="3023610"/>
              <a:ext cx="2436308" cy="1206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Plus 2"/>
            <p:cNvSpPr/>
            <p:nvPr/>
          </p:nvSpPr>
          <p:spPr>
            <a:xfrm>
              <a:off x="10447410" y="2540481"/>
              <a:ext cx="459882" cy="459882"/>
            </a:xfrm>
            <a:prstGeom prst="mathPlus">
              <a:avLst>
                <a:gd name="adj1" fmla="val 142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1353800" y="2671613"/>
              <a:ext cx="869141" cy="19761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4192865" y="2690965"/>
              <a:ext cx="869141" cy="19761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30" name="Picture 6" descr="Image result for niua cidco traini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9210" y="2041463"/>
              <a:ext cx="1964293" cy="196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2503918" y="5942514"/>
            <a:ext cx="819860" cy="5059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64534" y="5942514"/>
            <a:ext cx="819860" cy="5059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IN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14047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542" r="823" b="4405"/>
          <a:stretch/>
        </p:blipFill>
        <p:spPr>
          <a:xfrm>
            <a:off x="5029200" y="2897833"/>
            <a:ext cx="12034606" cy="67033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18009" y="457200"/>
            <a:ext cx="7550792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Training Needs Assessment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44" y="1177635"/>
            <a:ext cx="5777056" cy="4080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"/>
          <a:stretch/>
        </p:blipFill>
        <p:spPr>
          <a:xfrm>
            <a:off x="1107050" y="1177635"/>
            <a:ext cx="3922150" cy="63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20201" y="457200"/>
            <a:ext cx="7848600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Implementing CIDCO’s capacity building programme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990600"/>
            <a:ext cx="16687800" cy="7239000"/>
            <a:chOff x="228600" y="762000"/>
            <a:chExt cx="16687800" cy="7239000"/>
          </a:xfrm>
        </p:grpSpPr>
        <p:graphicFrame>
          <p:nvGraphicFramePr>
            <p:cNvPr id="61" name="Diagram 60"/>
            <p:cNvGraphicFramePr/>
            <p:nvPr>
              <p:extLst/>
            </p:nvPr>
          </p:nvGraphicFramePr>
          <p:xfrm>
            <a:off x="1181099" y="762000"/>
            <a:ext cx="15735301" cy="37050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2" name="Diagram 61"/>
            <p:cNvGraphicFramePr/>
            <p:nvPr>
              <p:extLst/>
            </p:nvPr>
          </p:nvGraphicFramePr>
          <p:xfrm>
            <a:off x="12475399" y="3359218"/>
            <a:ext cx="3429000" cy="18455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74" name="Diagram 73"/>
            <p:cNvGraphicFramePr/>
            <p:nvPr>
              <p:extLst/>
            </p:nvPr>
          </p:nvGraphicFramePr>
          <p:xfrm>
            <a:off x="228600" y="5943600"/>
            <a:ext cx="3429000" cy="18455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75" name="Diagram 74"/>
            <p:cNvGraphicFramePr/>
            <p:nvPr>
              <p:extLst/>
            </p:nvPr>
          </p:nvGraphicFramePr>
          <p:xfrm>
            <a:off x="1490339" y="7079169"/>
            <a:ext cx="12286621" cy="9218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16" name="Diagram 15"/>
            <p:cNvGraphicFramePr/>
            <p:nvPr>
              <p:extLst/>
            </p:nvPr>
          </p:nvGraphicFramePr>
          <p:xfrm>
            <a:off x="1181098" y="3352221"/>
            <a:ext cx="15735301" cy="37050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0081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Highlights of CIDCO’s training policy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105311"/>
            <a:ext cx="867686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Guiding Principles</a:t>
            </a:r>
          </a:p>
          <a:p>
            <a:pPr marL="519113" indent="-285750">
              <a:buFont typeface="Arial" panose="020B0604020202020204" pitchFamily="34" charset="0"/>
              <a:buChar char="•"/>
            </a:pPr>
            <a:r>
              <a:rPr lang="en-US" sz="2000" dirty="0"/>
              <a:t>Minimize barriers such as number of approvals, lack of information about institutes, courses and payment terms, travel and accommodation budgets etc.</a:t>
            </a:r>
          </a:p>
          <a:p>
            <a:pPr marL="519113" indent="-285750">
              <a:buFont typeface="Arial" panose="020B0604020202020204" pitchFamily="34" charset="0"/>
              <a:buChar char="•"/>
            </a:pPr>
            <a:r>
              <a:rPr lang="en-US" sz="2000" dirty="0"/>
              <a:t>Allow feedback and sharing of good and bad experiences about the courses</a:t>
            </a:r>
          </a:p>
          <a:p>
            <a:pPr marL="519113" indent="-285750">
              <a:buFont typeface="Arial" panose="020B0604020202020204" pitchFamily="34" charset="0"/>
              <a:buChar char="•"/>
            </a:pPr>
            <a:r>
              <a:rPr lang="en-US" sz="2000" dirty="0"/>
              <a:t>Incorporate all stages of learning – learning to learn, learning to do and </a:t>
            </a:r>
            <a:r>
              <a:rPr lang="en-IN" sz="2000" dirty="0"/>
              <a:t>learning to evolve.</a:t>
            </a:r>
          </a:p>
          <a:p>
            <a:pPr marL="519113" indent="-285750">
              <a:buFont typeface="Arial" panose="020B0604020202020204" pitchFamily="34" charset="0"/>
              <a:buChar char="•"/>
            </a:pPr>
            <a:r>
              <a:rPr lang="en-US" sz="2000" dirty="0"/>
              <a:t>Recognize different motivating factors for training and incorporating it into performance management</a:t>
            </a:r>
          </a:p>
          <a:p>
            <a:pPr marL="169863" indent="-169863">
              <a:buFont typeface="Calibri" panose="020F0502020204030204" pitchFamily="34" charset="0"/>
              <a:buChar char="›"/>
            </a:pPr>
            <a:endParaRPr lang="en-IN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69863" indent="-169863">
              <a:buFont typeface="Calibri" panose="020F0502020204030204" pitchFamily="34" charset="0"/>
              <a:buChar char="›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Intensification of staff development</a:t>
            </a:r>
          </a:p>
          <a:p>
            <a:pPr marL="404813" indent="-2349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Minimum 5 days per year and maximum 15 days in three years</a:t>
            </a:r>
          </a:p>
          <a:p>
            <a:pPr marL="404813" indent="-2349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 typologies and induction training </a:t>
            </a:r>
          </a:p>
          <a:p>
            <a:pPr marL="404813" indent="-2349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Step up performance based framework</a:t>
            </a:r>
          </a:p>
          <a:p>
            <a:pPr marL="404813" indent="-2349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 month cooling-off period between two trainings</a:t>
            </a:r>
          </a:p>
          <a:p>
            <a:pPr marL="404813" indent="-2349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69863" indent="-169863">
              <a:buFont typeface="Calibri" panose="020F0502020204030204" pitchFamily="34" charset="0"/>
              <a:buChar char="›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Facilitation of Training</a:t>
            </a:r>
          </a:p>
          <a:p>
            <a:pPr marL="404813" indent="-2238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Local training cell and online training management system</a:t>
            </a:r>
          </a:p>
          <a:p>
            <a:pPr marL="404813" indent="-2238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No approvals needed</a:t>
            </a:r>
          </a:p>
          <a:p>
            <a:pPr marL="404813" indent="-2238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All costs borne by CIDCO: </a:t>
            </a:r>
            <a:r>
              <a:rPr lang="en-US" sz="2000" dirty="0" err="1"/>
              <a:t>Rs</a:t>
            </a:r>
            <a:r>
              <a:rPr lang="en-US" sz="2000" dirty="0"/>
              <a:t> 11 crore allocated per annum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04813" indent="-2238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Courses mapped for 5 cadres and 2 classes</a:t>
            </a:r>
          </a:p>
          <a:p>
            <a:pPr marL="404813" indent="-2238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Transparent eligibility criteria </a:t>
            </a:r>
            <a:r>
              <a:rPr lang="en-US" sz="2000" dirty="0"/>
              <a:t>developed and communicated to all employees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04813" indent="-223838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169863" indent="-169863">
              <a:buFont typeface="Calibri" panose="020F0502020204030204" pitchFamily="34" charset="0"/>
              <a:buChar char="›"/>
            </a:pP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Feedback and sharing</a:t>
            </a:r>
          </a:p>
          <a:p>
            <a:pPr marL="404813" indent="-2238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Feedback by participants to refine the 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training programs</a:t>
            </a:r>
          </a:p>
          <a:p>
            <a:pPr marL="404813" indent="-2238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Sharing of training material and experiences with peers within the 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organization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18009" y="1752600"/>
            <a:ext cx="7239000" cy="7391400"/>
            <a:chOff x="9518009" y="1752600"/>
            <a:chExt cx="7239000" cy="7391400"/>
          </a:xfrm>
          <a:noFill/>
        </p:grpSpPr>
        <p:sp>
          <p:nvSpPr>
            <p:cNvPr id="2" name="Rectangle 1"/>
            <p:cNvSpPr/>
            <p:nvPr/>
          </p:nvSpPr>
          <p:spPr>
            <a:xfrm>
              <a:off x="9518009" y="1752600"/>
              <a:ext cx="7239000" cy="7391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36673" y="2071893"/>
              <a:ext cx="679872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Guiding principles of CIDCO’s training policy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633670" y="3673674"/>
            <a:ext cx="2531203" cy="2156490"/>
            <a:chOff x="11793939" y="1771746"/>
            <a:chExt cx="3302959" cy="2813996"/>
          </a:xfrm>
        </p:grpSpPr>
        <p:pic>
          <p:nvPicPr>
            <p:cNvPr id="1026" name="Picture 2" descr="Rate premium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709" y="1771746"/>
              <a:ext cx="1649421" cy="1649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793939" y="3581701"/>
              <a:ext cx="3302959" cy="1004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2. Allow feedback and sharing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944599" y="3662119"/>
            <a:ext cx="2812409" cy="2159510"/>
            <a:chOff x="9368830" y="4650252"/>
            <a:chExt cx="4013155" cy="30373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487" y="4650252"/>
              <a:ext cx="1649421" cy="164942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68830" y="6605393"/>
              <a:ext cx="4013155" cy="1082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3. Incorporate all stages of learning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582657" y="6579030"/>
            <a:ext cx="2998664" cy="1845414"/>
            <a:chOff x="12613698" y="4803590"/>
            <a:chExt cx="4543735" cy="27962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0381" y="4803590"/>
              <a:ext cx="1630371" cy="16303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613698" y="6433962"/>
              <a:ext cx="4543735" cy="11658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4. Recognize different motivating factors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851138" y="6690000"/>
            <a:ext cx="3905871" cy="1674318"/>
            <a:chOff x="10230717" y="7146896"/>
            <a:chExt cx="5846486" cy="25061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48" b="12848"/>
            <a:stretch/>
          </p:blipFill>
          <p:spPr>
            <a:xfrm>
              <a:off x="12395696" y="7146896"/>
              <a:ext cx="1596342" cy="109834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230717" y="8501358"/>
              <a:ext cx="5846486" cy="11517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5. Institutionalize a recurrent commitment</a:t>
              </a:r>
              <a:endParaRPr lang="en-IN" sz="2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552009" y="3761714"/>
            <a:ext cx="1849381" cy="2068450"/>
            <a:chOff x="10197247" y="1999756"/>
            <a:chExt cx="2550440" cy="2852554"/>
          </a:xfrm>
        </p:grpSpPr>
        <p:sp>
          <p:nvSpPr>
            <p:cNvPr id="8" name="TextBox 7"/>
            <p:cNvSpPr txBox="1"/>
            <p:nvPr/>
          </p:nvSpPr>
          <p:spPr>
            <a:xfrm>
              <a:off x="10197247" y="3791191"/>
              <a:ext cx="2550440" cy="10611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1. Minimize barriers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0364" y="1999756"/>
              <a:ext cx="1624208" cy="1624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07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20201" y="457200"/>
            <a:ext cx="7848600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Implementing CIDCO’s capacity building programme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762000"/>
            <a:ext cx="16687800" cy="7239000"/>
            <a:chOff x="228600" y="762000"/>
            <a:chExt cx="16687800" cy="7239000"/>
          </a:xfrm>
        </p:grpSpPr>
        <p:graphicFrame>
          <p:nvGraphicFramePr>
            <p:cNvPr id="61" name="Diagram 60"/>
            <p:cNvGraphicFramePr/>
            <p:nvPr>
              <p:extLst/>
            </p:nvPr>
          </p:nvGraphicFramePr>
          <p:xfrm>
            <a:off x="1181099" y="762000"/>
            <a:ext cx="15735301" cy="37050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2" name="Diagram 61"/>
            <p:cNvGraphicFramePr/>
            <p:nvPr>
              <p:extLst/>
            </p:nvPr>
          </p:nvGraphicFramePr>
          <p:xfrm>
            <a:off x="12475399" y="3359218"/>
            <a:ext cx="3429000" cy="18455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74" name="Diagram 73"/>
            <p:cNvGraphicFramePr/>
            <p:nvPr>
              <p:extLst/>
            </p:nvPr>
          </p:nvGraphicFramePr>
          <p:xfrm>
            <a:off x="228600" y="5943600"/>
            <a:ext cx="3429000" cy="18455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75" name="Diagram 74"/>
            <p:cNvGraphicFramePr/>
            <p:nvPr>
              <p:extLst/>
            </p:nvPr>
          </p:nvGraphicFramePr>
          <p:xfrm>
            <a:off x="1490339" y="7079169"/>
            <a:ext cx="12286621" cy="9218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16" name="Diagram 15"/>
            <p:cNvGraphicFramePr/>
            <p:nvPr>
              <p:extLst/>
            </p:nvPr>
          </p:nvGraphicFramePr>
          <p:xfrm>
            <a:off x="1181099" y="3381553"/>
            <a:ext cx="15735301" cy="37050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319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070364"/>
            <a:ext cx="8202727" cy="85308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Local Training Cell and Training Network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963" y="1611154"/>
            <a:ext cx="83644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Responsibilities of the training cell</a:t>
            </a:r>
          </a:p>
          <a:p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›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Map course offerings to employee and </a:t>
            </a: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organizational needs</a:t>
            </a:r>
          </a:p>
          <a:p>
            <a:pPr marL="457200" indent="-457200">
              <a:buFont typeface="Calibri" panose="020F0502020204030204" pitchFamily="34" charset="0"/>
              <a:buChar char="›"/>
            </a:pP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›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Resolve: </a:t>
            </a:r>
          </a:p>
          <a:p>
            <a:pPr marL="739775" indent="-2825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Queries related to course objectives</a:t>
            </a:r>
          </a:p>
          <a:p>
            <a:pPr marL="739775" indent="-282575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Issues related to work-training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balance</a:t>
            </a:r>
          </a:p>
          <a:p>
            <a:pPr marL="739775" indent="-2825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Financial queries received</a:t>
            </a:r>
          </a:p>
          <a:p>
            <a:pPr marL="739775" indent="-282575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›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Embrace the training policy and </a:t>
            </a: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commitment to training</a:t>
            </a:r>
          </a:p>
          <a:p>
            <a:pPr marL="457200" indent="-457200">
              <a:buFont typeface="Calibri" panose="020F0502020204030204" pitchFamily="34" charset="0"/>
              <a:buChar char="›"/>
            </a:pP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›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Collate employee data and update </a:t>
            </a: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employee information</a:t>
            </a:r>
          </a:p>
          <a:p>
            <a:pPr marL="457200" indent="-457200">
              <a:buFont typeface="Calibri" panose="020F0502020204030204" pitchFamily="34" charset="0"/>
              <a:buChar char="›"/>
            </a:pP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›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Develop customized and induction training </a:t>
            </a: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using internal organizational resources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258800" y="6175249"/>
            <a:ext cx="2104224" cy="2104224"/>
            <a:chOff x="9721672" y="1349287"/>
            <a:chExt cx="2755717" cy="2755717"/>
          </a:xfrm>
        </p:grpSpPr>
        <p:sp>
          <p:nvSpPr>
            <p:cNvPr id="11" name="Oval 10"/>
            <p:cNvSpPr/>
            <p:nvPr/>
          </p:nvSpPr>
          <p:spPr>
            <a:xfrm>
              <a:off x="9916456" y="1544071"/>
              <a:ext cx="2366151" cy="236615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16456" y="1644671"/>
              <a:ext cx="2366151" cy="19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85 institutes, 30 cities </a:t>
              </a:r>
            </a:p>
            <a:p>
              <a:pPr algn="ctr"/>
              <a:r>
                <a:rPr lang="en-US" sz="2000" i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and growing..</a:t>
              </a:r>
              <a:endParaRPr lang="en-GB" sz="2000" i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721672" y="1349287"/>
              <a:ext cx="2755717" cy="2755717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800770" y="7391400"/>
            <a:ext cx="2104224" cy="2104224"/>
            <a:chOff x="9721672" y="1349287"/>
            <a:chExt cx="2755717" cy="2755717"/>
          </a:xfrm>
        </p:grpSpPr>
        <p:sp>
          <p:nvSpPr>
            <p:cNvPr id="15" name="Oval 14"/>
            <p:cNvSpPr/>
            <p:nvPr/>
          </p:nvSpPr>
          <p:spPr>
            <a:xfrm>
              <a:off x="9916456" y="1544071"/>
              <a:ext cx="2366151" cy="236615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42291" y="2257190"/>
              <a:ext cx="2366151" cy="1007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637 courses</a:t>
              </a:r>
            </a:p>
            <a:p>
              <a:pPr algn="ctr"/>
              <a:r>
                <a:rPr lang="en-US" sz="2000" i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and growing..</a:t>
              </a:r>
              <a:endParaRPr lang="en-GB" sz="2000" i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721672" y="1349287"/>
              <a:ext cx="2755717" cy="2755717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</p:grpSp>
    </p:spTree>
    <p:extLst>
      <p:ext uri="{BB962C8B-B14F-4D97-AF65-F5344CB8AC3E}">
        <p14:creationId xmlns:p14="http://schemas.microsoft.com/office/powerpoint/2010/main" val="45716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5029200"/>
            <a:ext cx="7924800" cy="4505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Training Management System - UJJWAL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9201" y="2593062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 algn="just">
              <a:buFont typeface="Calibri" panose="020F0502020204030204" pitchFamily="34" charset="0"/>
              <a:buChar char="›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Employee management </a:t>
            </a:r>
          </a:p>
          <a:p>
            <a:pPr marL="346075" indent="-346075" algn="just">
              <a:buFont typeface="Calibri" panose="020F0502020204030204" pitchFamily="34" charset="0"/>
              <a:buChar char="›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568325" indent="-280988"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Import of employee profiles from SAP</a:t>
            </a:r>
          </a:p>
          <a:p>
            <a:pPr marL="568325" indent="-280988"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Manager, peer and Head of Department relationships</a:t>
            </a:r>
          </a:p>
          <a:p>
            <a:pPr marL="568325" indent="-280988"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Role and responsibilities in the Organization</a:t>
            </a:r>
          </a:p>
          <a:p>
            <a:pPr marL="568325" indent="-280988" algn="just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6075" indent="-346075" algn="just">
              <a:buFont typeface="Calibri" panose="020F0502020204030204" pitchFamily="34" charset="0"/>
              <a:buChar char="›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Courses management </a:t>
            </a:r>
          </a:p>
          <a:p>
            <a:pPr marL="346075" indent="-346075" algn="just">
              <a:buFont typeface="Calibri" panose="020F0502020204030204" pitchFamily="34" charset="0"/>
              <a:buChar char="›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External interface to the training institutes </a:t>
            </a: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Annual calendar</a:t>
            </a: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Course details with location, fees, brochure, etc. </a:t>
            </a: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Keyword and location search</a:t>
            </a:r>
          </a:p>
          <a:p>
            <a:pPr marL="568325" indent="-280988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1113718"/>
            <a:ext cx="7391400" cy="9787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UJJWAL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: NIUA-CIDCO’s One Stop Shop for Training Management for the Organization</a:t>
            </a:r>
            <a:endParaRPr lang="en-IN" sz="2400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8161" y="9198323"/>
            <a:ext cx="476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https://cidco-smartcity.niua.org/ujjwal/login.php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38" y="1066800"/>
            <a:ext cx="7938962" cy="38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18009" y="457200"/>
            <a:ext cx="7550791" cy="511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79975" tIns="39988" rIns="79975" bIns="39988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Training Management System - UJJWAL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9200" y="1747831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 algn="just">
              <a:buFont typeface="Calibri" panose="020F0502020204030204" pitchFamily="34" charset="0"/>
              <a:buChar char="›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Training management</a:t>
            </a:r>
          </a:p>
          <a:p>
            <a:pPr marL="346075" indent="-346075" algn="just">
              <a:buFont typeface="Calibri" panose="020F0502020204030204" pitchFamily="34" charset="0"/>
              <a:buChar char="›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Eligibility criteria based on CIDCO’s </a:t>
            </a: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training policy</a:t>
            </a: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Prioritize courses</a:t>
            </a: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Customized trainings</a:t>
            </a: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Manage stages of training</a:t>
            </a: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579438" indent="-288925"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Payment through SAP</a:t>
            </a:r>
          </a:p>
          <a:p>
            <a:pPr marL="579438" indent="-288925" algn="just">
              <a:buFont typeface="Arial" panose="020B0604020202020204" pitchFamily="34" charset="0"/>
              <a:buChar char="•"/>
            </a:pP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›"/>
            </a:pP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Feedback and Outreach</a:t>
            </a:r>
          </a:p>
          <a:p>
            <a:pPr marL="342900" indent="-342900" algn="just">
              <a:buFont typeface="Arial" panose="020B0604020202020204" pitchFamily="34" charset="0"/>
              <a:buChar char="›"/>
            </a:pPr>
            <a:endParaRPr lang="en-IN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566738" indent="-284163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Rating of courses based on 16 criteria</a:t>
            </a:r>
          </a:p>
          <a:p>
            <a:pPr marL="566738" indent="-284163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Sharing of courses with peers and supervisors</a:t>
            </a:r>
          </a:p>
          <a:p>
            <a:pPr marL="566738" indent="-284163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Monthly, quarterly and annual reports to </a:t>
            </a:r>
            <a:r>
              <a:rPr lang="en-I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managers and supervisors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73" y="1065464"/>
            <a:ext cx="8337197" cy="4344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>
          <a:xfrm>
            <a:off x="8600973" y="5474163"/>
            <a:ext cx="8334632" cy="40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9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31004</TotalTime>
  <Words>2444</Words>
  <Application>Microsoft Macintosh PowerPoint</Application>
  <PresentationFormat>Custom</PresentationFormat>
  <Paragraphs>382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Office Theme</vt:lpstr>
      <vt:lpstr>AN INNOVATIVE APPROACH TO CAPACITY BUILDING Case-study of CIDCO’s capacity building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Siddharth Pandit</dc:creator>
  <cp:lastModifiedBy>Microsoft Office User</cp:lastModifiedBy>
  <cp:revision>1735</cp:revision>
  <cp:lastPrinted>2018-07-02T06:35:30Z</cp:lastPrinted>
  <dcterms:created xsi:type="dcterms:W3CDTF">2015-12-11T08:27:18Z</dcterms:created>
  <dcterms:modified xsi:type="dcterms:W3CDTF">2018-07-27T07:30:46Z</dcterms:modified>
</cp:coreProperties>
</file>