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69" r:id="rId2"/>
    <p:sldId id="260" r:id="rId3"/>
    <p:sldId id="256" r:id="rId4"/>
    <p:sldId id="298" r:id="rId5"/>
    <p:sldId id="273" r:id="rId6"/>
    <p:sldId id="274" r:id="rId7"/>
    <p:sldId id="280" r:id="rId8"/>
    <p:sldId id="297" r:id="rId9"/>
    <p:sldId id="281" r:id="rId10"/>
    <p:sldId id="275" r:id="rId11"/>
    <p:sldId id="282" r:id="rId12"/>
    <p:sldId id="277" r:id="rId13"/>
    <p:sldId id="263" r:id="rId14"/>
    <p:sldId id="264" r:id="rId15"/>
    <p:sldId id="265" r:id="rId16"/>
    <p:sldId id="296" r:id="rId17"/>
    <p:sldId id="291" r:id="rId1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742C2A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No. Of Projects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Water Supply</c:v>
                </c:pt>
                <c:pt idx="1">
                  <c:v>Sewerage</c:v>
                </c:pt>
                <c:pt idx="2">
                  <c:v>Parks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27</c:v>
                </c:pt>
                <c:pt idx="1">
                  <c:v>4</c:v>
                </c:pt>
                <c:pt idx="2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832-4A8D-90CC-E970A68E60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Amount in Crs</c:v>
                </c:pt>
              </c:strCache>
            </c:strRef>
          </c:tx>
          <c:dLbls>
            <c:dLbl>
              <c:idx val="0"/>
              <c:layout>
                <c:manualLayout>
                  <c:x val="0.13248807763915607"/>
                  <c:y val="3.1880043041580791E-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1441.61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A39-4BF0-ADEC-6A5092858DE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6065342578446458E-2"/>
                  <c:y val="4.960778762479172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A39-4BF0-ADEC-6A5092858DE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24224826963400994"/>
                  <c:y val="-9.199076351812371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A39-4BF0-ADEC-6A5092858DE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Water Supply</c:v>
                </c:pt>
                <c:pt idx="1">
                  <c:v>Sewerage</c:v>
                </c:pt>
                <c:pt idx="2">
                  <c:v>Parks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1441.61</c:v>
                </c:pt>
                <c:pt idx="1">
                  <c:v>184.34</c:v>
                </c:pt>
                <c:pt idx="2">
                  <c:v>40.309999999999995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39-4BF0-ADEC-6A5092858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441-4CBB-8821-05CFB813CF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Sanctioned</c:v>
                </c:pt>
                <c:pt idx="1">
                  <c:v>Awarded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66</c:v>
                </c:pt>
                <c:pt idx="1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441-4CBB-8821-05CFB813CF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90754960"/>
        <c:axId val="490752216"/>
      </c:barChart>
      <c:valAx>
        <c:axId val="490752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90754960"/>
        <c:crosses val="autoZero"/>
        <c:crossBetween val="between"/>
      </c:valAx>
      <c:catAx>
        <c:axId val="490754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US" b="1">
                <a:latin typeface="Cambria" pitchFamily="18" charset="0"/>
              </a:defRPr>
            </a:pPr>
            <a:endParaRPr lang="en-US"/>
          </a:p>
        </c:txPr>
        <c:crossAx val="4907522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C34-4C73-A3BB-80FD37A8097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 dirty="0"/>
                      <a:t>1666.26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C34-4C73-A3BB-80FD37A8097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lang="en-US" sz="1600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Sanctioned</c:v>
                </c:pt>
                <c:pt idx="1">
                  <c:v>Awarded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 formatCode="0.00">
                  <c:v>1666.3</c:v>
                </c:pt>
                <c:pt idx="1">
                  <c:v>1509.04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C34-4C73-A3BB-80FD37A809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90748296"/>
        <c:axId val="490747904"/>
      </c:barChart>
      <c:valAx>
        <c:axId val="490747904"/>
        <c:scaling>
          <c:orientation val="minMax"/>
          <c:max val="1800"/>
          <c:min val="0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90748296"/>
        <c:crosses val="autoZero"/>
        <c:crossBetween val="between"/>
      </c:valAx>
      <c:catAx>
        <c:axId val="490748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US" b="1">
                <a:latin typeface="Cambria" pitchFamily="18" charset="0"/>
              </a:defRPr>
            </a:pPr>
            <a:endParaRPr lang="en-US"/>
          </a:p>
        </c:txPr>
        <c:crossAx val="49074790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6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F747F26-0F6B-4D58-973B-98A74B7DD86C}" type="datetimeFigureOut">
              <a:rPr lang="en-US" smtClean="0"/>
              <a:pPr/>
              <a:t>7/27/2018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C140096E-E281-41F2-B916-5AAC182CDE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65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96E-E281-41F2-B916-5AAC182CDE9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55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610708-E622-4D08-8BE8-3F3C6C3A7CE9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9157" name="Footer Placeholder 4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49158" name="Header Placeholder 5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229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C74-73B1-47DC-85B3-A2EDBBE57CF0}" type="datetime1">
              <a:rPr lang="en-US" smtClean="0"/>
              <a:pPr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46E9-28F7-4ACE-86ED-29C3EE7F8C2B}" type="datetime1">
              <a:rPr lang="en-US" smtClean="0"/>
              <a:pPr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AFA3-C1D3-467F-8FAA-FE2ADD300915}" type="datetime1">
              <a:rPr lang="en-US" smtClean="0"/>
              <a:pPr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2C9A-652A-4578-AFA6-2749B16DC580}" type="datetime1">
              <a:rPr lang="en-US" smtClean="0"/>
              <a:pPr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A070-F999-4D1C-9C60-AB6DE0B4B3B5}" type="datetime1">
              <a:rPr lang="en-US" smtClean="0"/>
              <a:pPr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0B048-2C92-4AD1-B480-7A2E544B9D1B}" type="datetime1">
              <a:rPr lang="en-US" smtClean="0"/>
              <a:pPr/>
              <a:t>7/27/2018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25A8-8A26-4288-A4D9-C181421EADA3}" type="datetime1">
              <a:rPr lang="en-US" smtClean="0"/>
              <a:pPr/>
              <a:t>7/27/2018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F1B1-33D4-4903-94FD-6712A6FD99CB}" type="datetime1">
              <a:rPr lang="en-US" smtClean="0"/>
              <a:pPr/>
              <a:t>7/27/2018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AD4F-FFE9-415E-B03E-B170E0E4ED2B}" type="datetime1">
              <a:rPr lang="en-US" smtClean="0"/>
              <a:pPr/>
              <a:t>7/27/2018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FE79-A76A-4483-88EB-D3534AA7122D}" type="datetime1">
              <a:rPr lang="en-US" smtClean="0"/>
              <a:pPr/>
              <a:t>7/27/2018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E027-6EAE-4A8B-A029-CF601DFD483D}" type="datetime1">
              <a:rPr lang="en-US" smtClean="0"/>
              <a:pPr/>
              <a:t>7/27/2018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D1CB3-0FFB-4DDF-B857-642C902F5386}" type="datetime1">
              <a:rPr lang="en-US" smtClean="0"/>
              <a:pPr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685800"/>
          </a:xfrm>
          <a:solidFill>
            <a:schemeClr val="accent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IN" sz="4000" dirty="0" smtClean="0">
                <a:solidFill>
                  <a:schemeClr val="bg1"/>
                </a:solidFill>
              </a:rPr>
              <a:t>Government of Telangana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801"/>
            <a:ext cx="4419599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inal TUFIDC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1581" y="1447800"/>
            <a:ext cx="3757619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5410200"/>
            <a:ext cx="8458200" cy="95410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>
                    <a:lumMod val="85000"/>
                  </a:schemeClr>
                </a:solidFill>
              </a:rPr>
              <a:t>3</a:t>
            </a:r>
            <a:r>
              <a:rPr lang="en-US" sz="2800" b="1" baseline="30000" dirty="0" smtClean="0">
                <a:solidFill>
                  <a:schemeClr val="bg1">
                    <a:lumMod val="85000"/>
                  </a:schemeClr>
                </a:solidFill>
              </a:rPr>
              <a:t>rd</a:t>
            </a:r>
            <a:r>
              <a:rPr lang="en-US" sz="2800" b="1" dirty="0" smtClean="0">
                <a:solidFill>
                  <a:schemeClr val="bg1">
                    <a:lumMod val="85000"/>
                  </a:schemeClr>
                </a:solidFill>
              </a:rPr>
              <a:t> Anniversary of AMRUT &amp; Smart Cities Mission </a:t>
            </a:r>
          </a:p>
          <a:p>
            <a:pPr algn="ctr"/>
            <a:r>
              <a:rPr lang="en-IN" sz="2800" b="1" dirty="0" smtClean="0">
                <a:solidFill>
                  <a:schemeClr val="bg1">
                    <a:lumMod val="85000"/>
                  </a:schemeClr>
                </a:solidFill>
              </a:rPr>
              <a:t>27-28 July 2018       Lucknow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Sector wise no. of Projects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IN" dirty="0"/>
              <a:t>Sector wise Amount in </a:t>
            </a:r>
            <a:r>
              <a:rPr lang="en-IN" dirty="0" err="1"/>
              <a:t>Crs</a:t>
            </a:r>
            <a:r>
              <a:rPr lang="en-IN" dirty="0"/>
              <a:t> as per SAAP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 2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AMRUT – Sector wise Sanctions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IN" dirty="0"/>
              <a:t>Comprehensive water supply proposal for each AMRUT ULB is prepared duly clubbing the projects sanctioned in different SAAPs.</a:t>
            </a:r>
          </a:p>
          <a:p>
            <a:pPr algn="just"/>
            <a:endParaRPr lang="en-IN" sz="1600" dirty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Water </a:t>
            </a:r>
            <a:r>
              <a:rPr lang="en-IN" dirty="0"/>
              <a:t>Supply projects in 10 ULBs are taken up in 3 packages. </a:t>
            </a:r>
            <a:endParaRPr lang="en-IN" dirty="0" smtClean="0"/>
          </a:p>
          <a:p>
            <a:pPr algn="just"/>
            <a:endParaRPr lang="en-IN" dirty="0"/>
          </a:p>
          <a:p>
            <a:pPr algn="just"/>
            <a:endParaRPr lang="en-IN" sz="1300" dirty="0"/>
          </a:p>
          <a:p>
            <a:pPr algn="just"/>
            <a:r>
              <a:rPr lang="en-IN" dirty="0"/>
              <a:t>As such,  a single contracting agency is executing water supply projects sanctioned under different SAAPs for a particular ULB instead of different agencies for different SAAP years.</a:t>
            </a:r>
          </a:p>
          <a:p>
            <a:pPr algn="just"/>
            <a:endParaRPr lang="en-IN" sz="1300" dirty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This </a:t>
            </a:r>
            <a:r>
              <a:rPr lang="en-IN" dirty="0"/>
              <a:t>facilitates ease and speedy </a:t>
            </a:r>
            <a:r>
              <a:rPr lang="en-IN" dirty="0" smtClean="0"/>
              <a:t>execution, minimising the repetitive procurement processes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responsibility and accountability for execution will be with single agency.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IN" sz="4400" b="1" dirty="0">
                <a:solidFill>
                  <a:schemeClr val="bg1"/>
                </a:solidFill>
                <a:latin typeface="Cambria" pitchFamily="18" charset="0"/>
              </a:rPr>
              <a:t>Procurement strategy  for AMRUT Water Supply schemes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Projects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/>
              <a:t>Amount in </a:t>
            </a:r>
            <a:r>
              <a:rPr lang="en-IN" dirty="0" err="1"/>
              <a:t>Crs</a:t>
            </a:r>
            <a:r>
              <a:rPr lang="en-IN" dirty="0"/>
              <a:t> as per SAAP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</p:nvPr>
        </p:nvGraphicFramePr>
        <p:xfrm>
          <a:off x="4645025" y="2133600"/>
          <a:ext cx="4041775" cy="399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2"/>
          <p:cNvSpPr txBox="1">
            <a:spLocks/>
          </p:cNvSpPr>
          <p:nvPr/>
        </p:nvSpPr>
        <p:spPr>
          <a:xfrm>
            <a:off x="0" y="0"/>
            <a:ext cx="9144000" cy="8683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54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mbria" pitchFamily="18" charset="0"/>
                <a:ea typeface="+mj-ea"/>
                <a:cs typeface="+mj-cs"/>
              </a:rPr>
              <a:t>All sectors Progress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 algn="just"/>
            <a:r>
              <a:rPr lang="en-US" dirty="0"/>
              <a:t>All the projects sanctioned in three SAAP’s are entrusted for execution. 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981201"/>
          <a:ext cx="8153400" cy="3837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37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7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55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122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09599">
                <a:tc rowSpan="2">
                  <a:txBody>
                    <a:bodyPr/>
                    <a:lstStyle/>
                    <a:p>
                      <a:r>
                        <a:rPr kumimoji="0" lang="en-U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Sl.No</a:t>
                      </a:r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Name of the ULB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Amount approved by GoI </a:t>
                      </a:r>
                    </a:p>
                    <a:p>
                      <a:pPr algn="r"/>
                      <a:r>
                        <a:rPr kumimoji="0"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(Rs. in Cr)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Package</a:t>
                      </a: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43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Verdana"/>
                          <a:ea typeface="Times New Roman"/>
                          <a:cs typeface="Times New Roman"/>
                        </a:rPr>
                        <a:t>2015-16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Verdana"/>
                          <a:ea typeface="Times New Roman"/>
                          <a:cs typeface="Times New Roman"/>
                        </a:rPr>
                        <a:t>2016-17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Verdana"/>
                          <a:ea typeface="Times New Roman"/>
                          <a:cs typeface="Times New Roman"/>
                        </a:rPr>
                        <a:t>2017-20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86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RAMAGUNDAM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34.30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55.30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Package-I: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Rs.418.67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50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ADILABAD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42.50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36.65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50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KHAMMAM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45.00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115.00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47.84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50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KARIMNAGAR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22.70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52.44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24.98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0" y="-30162"/>
            <a:ext cx="9144000" cy="8683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54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mbria" pitchFamily="18" charset="0"/>
                <a:ea typeface="+mj-ea"/>
                <a:cs typeface="+mj-cs"/>
              </a:rPr>
              <a:t>Water Supply Sector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401594"/>
          <a:ext cx="8610600" cy="5465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19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0822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14131">
                <a:tc rowSpan="2"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Sl.No</a:t>
                      </a:r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Name of the ULB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Amount approved by GoI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(Rs. in Cr)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Package</a:t>
                      </a: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09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Verdana"/>
                          <a:ea typeface="Times New Roman"/>
                          <a:cs typeface="Times New Roman"/>
                        </a:rPr>
                        <a:t>2015-16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Verdana"/>
                          <a:ea typeface="Times New Roman"/>
                          <a:cs typeface="Times New Roman"/>
                        </a:rPr>
                        <a:t>2016-17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Verdana"/>
                          <a:ea typeface="Times New Roman"/>
                          <a:cs typeface="Times New Roman"/>
                        </a:rPr>
                        <a:t>2017-20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7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MAHABOOBNAGAR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58.44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56.88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41.58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Package-II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Rs.378.19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17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MIRYALAGUDA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34.53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4.07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42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NIZAMABAD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49.00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37.32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4.52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92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NALGONDA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34.70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61.40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11.28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5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SURYAPET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9.00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17.47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1.45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428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WARANGAL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50.00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69.00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424.26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j-lt"/>
                          <a:ea typeface="Times New Roman"/>
                          <a:cs typeface="Times New Roman"/>
                        </a:rPr>
                        <a:t>Package-III: </a:t>
                      </a:r>
                      <a:r>
                        <a:rPr lang="en-US" sz="1800" dirty="0" smtClean="0">
                          <a:latin typeface="+mj-lt"/>
                          <a:ea typeface="Times New Roman"/>
                          <a:cs typeface="Times New Roman"/>
                        </a:rPr>
                        <a:t>Rs.489.13 </a:t>
                      </a:r>
                      <a:r>
                        <a:rPr lang="en-US" sz="1800" dirty="0" err="1" smtClean="0">
                          <a:latin typeface="+mj-lt"/>
                          <a:ea typeface="Times New Roman"/>
                          <a:cs typeface="Times New Roman"/>
                        </a:rPr>
                        <a:t>Crs</a:t>
                      </a:r>
                      <a:endParaRPr lang="en-IN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09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Total :</a:t>
                      </a:r>
                      <a:endParaRPr lang="en-US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380.17</a:t>
                      </a:r>
                      <a:endParaRPr lang="en-US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501.46</a:t>
                      </a:r>
                      <a:endParaRPr lang="en-US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559.98</a:t>
                      </a:r>
                      <a:endParaRPr lang="en-US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32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Grand Total :</a:t>
                      </a:r>
                      <a:endParaRPr lang="en-US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1441.61</a:t>
                      </a:r>
                      <a:endParaRPr lang="en-US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6019800"/>
            <a:ext cx="4391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Overall Progress: 50% works are completed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295402"/>
          <a:ext cx="7924799" cy="4419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82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35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99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096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Verdana"/>
                          <a:ea typeface="Times New Roman"/>
                          <a:cs typeface="Times New Roman"/>
                        </a:rPr>
                        <a:t>Sl.No</a:t>
                      </a:r>
                      <a:r>
                        <a:rPr lang="en-US" sz="1800" b="1" dirty="0">
                          <a:latin typeface="Verdana"/>
                          <a:ea typeface="Times New Roman"/>
                          <a:cs typeface="Times New Roman"/>
                        </a:rPr>
                        <a:t>.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Verdana"/>
                          <a:ea typeface="Times New Roman"/>
                          <a:cs typeface="Times New Roman"/>
                        </a:rPr>
                        <a:t>Name of the ULB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Verdana"/>
                          <a:ea typeface="Times New Roman"/>
                          <a:cs typeface="Times New Roman"/>
                        </a:rPr>
                        <a:t>SAAP Year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Verdana"/>
                          <a:ea typeface="Times New Roman"/>
                          <a:cs typeface="Times New Roman"/>
                        </a:rPr>
                        <a:t>Project Cost (GOI)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Verdana"/>
                          <a:ea typeface="Times New Roman"/>
                          <a:cs typeface="Times New Roman"/>
                        </a:rPr>
                        <a:t>(Rs. in Cr)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9784">
                <a:tc rowSpan="3"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Siddipet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Verdana"/>
                          <a:ea typeface="Times New Roman"/>
                          <a:cs typeface="Times New Roman"/>
                        </a:rPr>
                        <a:t>2015-16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18.34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25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Verdana"/>
                          <a:ea typeface="Times New Roman"/>
                          <a:cs typeface="Times New Roman"/>
                        </a:rPr>
                        <a:t>2016-17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862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Verdana"/>
                          <a:ea typeface="Times New Roman"/>
                          <a:cs typeface="Times New Roman"/>
                        </a:rPr>
                        <a:t>2017-20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100.00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25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Nizamabad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2017-20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26.00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646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Total :</a:t>
                      </a:r>
                      <a:endParaRPr lang="en-US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184.34</a:t>
                      </a:r>
                      <a:endParaRPr lang="en-US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0" y="-30162"/>
            <a:ext cx="9144000" cy="8683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54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mbria" pitchFamily="18" charset="0"/>
                <a:ea typeface="+mj-ea"/>
                <a:cs typeface="+mj-cs"/>
              </a:rPr>
              <a:t>Sewerage Sector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0" y="5791200"/>
            <a:ext cx="2373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dirty="0" smtClean="0"/>
              <a:t>Overall progress :  30%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en-IN" sz="4800" dirty="0"/>
          </a:p>
          <a:p>
            <a:pPr algn="r">
              <a:buNone/>
            </a:pPr>
            <a:endParaRPr lang="en-IN" sz="4800" dirty="0"/>
          </a:p>
          <a:p>
            <a:pPr algn="r">
              <a:buNone/>
            </a:pPr>
            <a:endParaRPr lang="en-IN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299150"/>
            <a:ext cx="8229600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IN" sz="2000" dirty="0" smtClean="0"/>
              <a:t> </a:t>
            </a:r>
            <a:r>
              <a:rPr lang="en-IN" sz="2400" dirty="0" smtClean="0"/>
              <a:t>Water Supply schemes in 44 ULBs are taken up under modified annuity mode of contract which resulted in easing of Capital Investment burden  on State Govt. </a:t>
            </a:r>
          </a:p>
          <a:p>
            <a:pPr algn="just">
              <a:buFont typeface="Arial" pitchFamily="34" charset="0"/>
              <a:buChar char="•"/>
            </a:pPr>
            <a:endParaRPr lang="en-IN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IN" sz="2400" dirty="0" smtClean="0"/>
              <a:t> Water supply schemes under AMRUT sanctioned under 3 SAAPs of  all  projects under different SAAPs. This approach also ensured easy monitoring of works. </a:t>
            </a:r>
          </a:p>
          <a:p>
            <a:pPr algn="just">
              <a:buFont typeface="Arial" pitchFamily="34" charset="0"/>
              <a:buChar char="•"/>
            </a:pPr>
            <a:endParaRPr lang="en-IN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IN" sz="2400" dirty="0" smtClean="0"/>
              <a:t> Latest technologies/materials like DWC pipes and precast manholes are adopted in sewerage schemes which resulted in speedy execution, reduction in joints of sewers and minimum inconvenience to the public.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33290"/>
            <a:ext cx="9067800" cy="9541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22238" algn="l"/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IN" sz="2800" b="1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Good Practices in implementation of Water Supply Schemes</a:t>
            </a:r>
            <a:endParaRPr lang="en-US" sz="2800" b="1" dirty="0">
              <a:solidFill>
                <a:schemeClr val="tx1"/>
              </a:solidFill>
              <a:latin typeface="Book Antiqu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en-IN" sz="4800" dirty="0"/>
          </a:p>
          <a:p>
            <a:pPr algn="r">
              <a:buNone/>
            </a:pPr>
            <a:endParaRPr lang="en-IN" sz="4800" dirty="0"/>
          </a:p>
          <a:p>
            <a:pPr algn="r">
              <a:buNone/>
            </a:pPr>
            <a:endParaRPr lang="en-IN" sz="4800" dirty="0"/>
          </a:p>
          <a:p>
            <a:pPr algn="r">
              <a:buNone/>
            </a:pPr>
            <a:r>
              <a:rPr lang="en-IN" sz="9600" i="1" dirty="0"/>
              <a:t>Thank</a:t>
            </a:r>
            <a:r>
              <a:rPr lang="en-IN" sz="9600" dirty="0"/>
              <a:t> </a:t>
            </a:r>
            <a:r>
              <a:rPr lang="en-IN" sz="9600" i="1" dirty="0"/>
              <a:t>you</a:t>
            </a:r>
            <a:r>
              <a:rPr lang="en-IN" sz="9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/>
          <p:cNvSpPr txBox="1">
            <a:spLocks/>
          </p:cNvSpPr>
          <p:nvPr/>
        </p:nvSpPr>
        <p:spPr>
          <a:xfrm>
            <a:off x="0" y="0"/>
            <a:ext cx="9144000" cy="8683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AMRUT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Towns - Telangana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990600"/>
          <a:ext cx="7848600" cy="5350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89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00761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</a:rPr>
                        <a:t>S.No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</a:rPr>
                        <a:t>.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</a:rPr>
                        <a:t>ULB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</a:rPr>
                        <a:t>Population as per 2011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4095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Adilabad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117167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09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Karimnagar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261185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409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Khammam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284268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409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Mahaboobnagar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217143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409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Miryalaguda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108781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409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Nalgonda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165328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409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Nizamabad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311152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409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Ramagundam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229644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409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Suryapet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105531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409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Warangal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819406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409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GHMC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6731790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409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Siddipet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113893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409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51425" marR="51425" marT="0" marB="0" anchor="ctr" horzOverflow="overflow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9465288 </a:t>
                      </a:r>
                    </a:p>
                  </a:txBody>
                  <a:tcPr marL="51425" marR="51425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14400"/>
            <a:ext cx="8382000" cy="5715000"/>
          </a:xfrm>
        </p:spPr>
        <p:txBody>
          <a:bodyPr anchor="ctr">
            <a:normAutofit/>
          </a:bodyPr>
          <a:lstStyle/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n-US" sz="84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Total of 66 projects for 2015-16, 2016-17 and 2017-18 with an outlay of Rs. 1666.26 </a:t>
            </a:r>
            <a:r>
              <a:rPr lang="en-US" sz="2400" dirty="0" err="1" smtClean="0">
                <a:solidFill>
                  <a:schemeClr val="tx1"/>
                </a:solidFill>
              </a:rPr>
              <a:t>Crores</a:t>
            </a:r>
            <a:r>
              <a:rPr lang="en-US" sz="2400" dirty="0" smtClean="0">
                <a:solidFill>
                  <a:schemeClr val="tx1"/>
                </a:solidFill>
              </a:rPr>
              <a:t> were approved by APEX Committee. </a:t>
            </a: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Year </a:t>
            </a:r>
            <a:r>
              <a:rPr lang="en-US" sz="2400" dirty="0">
                <a:solidFill>
                  <a:schemeClr val="tx1"/>
                </a:solidFill>
              </a:rPr>
              <a:t>wise sanctions </a:t>
            </a:r>
            <a:r>
              <a:rPr lang="en-US" sz="2400" dirty="0" smtClean="0">
                <a:solidFill>
                  <a:schemeClr val="tx1"/>
                </a:solidFill>
              </a:rPr>
              <a:t> (In Rs </a:t>
            </a:r>
            <a:r>
              <a:rPr lang="en-US" sz="2400" dirty="0" err="1" smtClean="0">
                <a:solidFill>
                  <a:schemeClr val="tx1"/>
                </a:solidFill>
              </a:rPr>
              <a:t>Crores</a:t>
            </a:r>
            <a:r>
              <a:rPr lang="en-US" sz="2400" dirty="0" smtClean="0">
                <a:solidFill>
                  <a:schemeClr val="tx1"/>
                </a:solidFill>
              </a:rPr>
              <a:t>):</a:t>
            </a:r>
            <a:endParaRPr lang="en-US" sz="24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n-US" sz="84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n-US" sz="84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n-US" sz="84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n-US" sz="8400" dirty="0">
              <a:solidFill>
                <a:schemeClr val="tx1"/>
              </a:solidFill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0" y="0"/>
            <a:ext cx="9144000" cy="8683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SAAP - Details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3352801"/>
          <a:ext cx="7315200" cy="2565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6146">
                <a:tc>
                  <a:txBody>
                    <a:bodyPr/>
                    <a:lstStyle/>
                    <a:p>
                      <a:r>
                        <a:rPr lang="en-IN" dirty="0"/>
                        <a:t>SAAP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Central Assistance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Total Project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6146">
                <a:tc>
                  <a:txBody>
                    <a:bodyPr/>
                    <a:lstStyle/>
                    <a:p>
                      <a:r>
                        <a:rPr lang="en-IN" dirty="0"/>
                        <a:t>2015-16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204.25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408.51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6146">
                <a:tc>
                  <a:txBody>
                    <a:bodyPr/>
                    <a:lstStyle/>
                    <a:p>
                      <a:r>
                        <a:rPr lang="en-IN" dirty="0"/>
                        <a:t>2016-17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277.20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554.77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146">
                <a:tc>
                  <a:txBody>
                    <a:bodyPr/>
                    <a:lstStyle/>
                    <a:p>
                      <a:r>
                        <a:rPr lang="en-IN" dirty="0"/>
                        <a:t>2017-18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351.15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702.98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0814">
                <a:tc>
                  <a:txBody>
                    <a:bodyPr/>
                    <a:lstStyle/>
                    <a:p>
                      <a:r>
                        <a:rPr lang="en-IN" sz="20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dirty="0"/>
                        <a:t>832.60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dirty="0"/>
                        <a:t>1666.26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/>
              <a:t>In some ULBs and most of the rural areas, the present water supply is through </a:t>
            </a:r>
            <a:r>
              <a:rPr lang="en-IN" dirty="0" err="1" smtClean="0"/>
              <a:t>borewells</a:t>
            </a:r>
            <a:r>
              <a:rPr lang="en-IN" dirty="0" smtClean="0"/>
              <a:t> &amp; transportation which is not dependable.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In some parts of the state, the underground water is with high fluoride content and not fit for drinking.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To overcome this, the Government of Telangana have come out with a comprehensive approach of providing protected and safe drinking water to all the areas/habitations.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0" y="0"/>
            <a:ext cx="9144000" cy="8683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Universal Coverage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for Water Supply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IN" dirty="0" smtClean="0"/>
              <a:t>Government </a:t>
            </a:r>
            <a:r>
              <a:rPr lang="en-IN" dirty="0"/>
              <a:t>of Telangana has launched </a:t>
            </a:r>
            <a:r>
              <a:rPr lang="en-IN" dirty="0" smtClean="0"/>
              <a:t>flagship </a:t>
            </a:r>
            <a:r>
              <a:rPr lang="en-IN" dirty="0"/>
              <a:t>program </a:t>
            </a:r>
            <a:r>
              <a:rPr lang="en-IN" dirty="0" smtClean="0"/>
              <a:t>“</a:t>
            </a:r>
            <a:r>
              <a:rPr lang="en-IN" i="1" dirty="0" smtClean="0"/>
              <a:t>Mission </a:t>
            </a:r>
            <a:r>
              <a:rPr lang="en-IN" i="1" dirty="0" err="1" smtClean="0"/>
              <a:t>Bhagiratha</a:t>
            </a:r>
            <a:r>
              <a:rPr lang="en-IN" dirty="0" smtClean="0"/>
              <a:t>” </a:t>
            </a:r>
            <a:r>
              <a:rPr lang="en-IN" dirty="0"/>
              <a:t>with </a:t>
            </a:r>
            <a:r>
              <a:rPr lang="en-IN" dirty="0" smtClean="0"/>
              <a:t>an aim </a:t>
            </a:r>
            <a:r>
              <a:rPr lang="en-IN" dirty="0"/>
              <a:t>to </a:t>
            </a:r>
            <a:r>
              <a:rPr lang="en-IN" dirty="0" smtClean="0"/>
              <a:t>provide piped water supply for </a:t>
            </a:r>
            <a:r>
              <a:rPr lang="en-IN" dirty="0"/>
              <a:t>every household in the state</a:t>
            </a:r>
            <a:r>
              <a:rPr lang="en-IN" dirty="0" smtClean="0"/>
              <a:t>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sustainable and dependable sources of water in the state are Godavari and Krishna rivers.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raw water is drawn from the above rivers through 26 segments running across the state providing access to both rural and Urban areas.</a:t>
            </a:r>
            <a:endParaRPr lang="en-IN" dirty="0"/>
          </a:p>
          <a:p>
            <a:pPr algn="just">
              <a:buNone/>
            </a:pPr>
            <a:endParaRPr lang="en-IN" dirty="0"/>
          </a:p>
          <a:p>
            <a:pPr algn="just"/>
            <a:r>
              <a:rPr lang="en-IN" dirty="0"/>
              <a:t>Telangana Drinking Water Supply Corporation (TDWSC) is created for </a:t>
            </a:r>
            <a:r>
              <a:rPr lang="en-IN" dirty="0" smtClean="0"/>
              <a:t>implementation.</a:t>
            </a:r>
            <a:endParaRPr lang="en-IN" dirty="0"/>
          </a:p>
          <a:p>
            <a:pPr algn="just"/>
            <a:endParaRPr lang="en-IN" dirty="0"/>
          </a:p>
          <a:p>
            <a:pPr algn="just"/>
            <a:r>
              <a:rPr lang="en-IN" sz="3100" dirty="0"/>
              <a:t>As part of </a:t>
            </a:r>
            <a:r>
              <a:rPr lang="en-IN" sz="3100" dirty="0" smtClean="0"/>
              <a:t>its mandate, TDWSC </a:t>
            </a:r>
            <a:r>
              <a:rPr lang="en-IN" sz="3100" dirty="0"/>
              <a:t>will </a:t>
            </a:r>
            <a:r>
              <a:rPr lang="en-IN" sz="3100" dirty="0" smtClean="0"/>
              <a:t>make available </a:t>
            </a:r>
            <a:r>
              <a:rPr lang="en-IN" sz="3100" dirty="0"/>
              <a:t>treated water to every ULB </a:t>
            </a:r>
            <a:r>
              <a:rPr lang="en-IN" sz="3100" dirty="0" smtClean="0"/>
              <a:t>at a suitable tapping point @135 LPCD for Municipalities &amp; @150LPCD for Municipal Corporations.</a:t>
            </a:r>
            <a:endParaRPr lang="en-IN" sz="3100" dirty="0"/>
          </a:p>
          <a:p>
            <a:pPr algn="just">
              <a:buNone/>
            </a:pPr>
            <a:endParaRPr lang="en-IN" dirty="0"/>
          </a:p>
          <a:p>
            <a:pPr algn="just"/>
            <a:endParaRPr lang="en-IN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0" y="0"/>
            <a:ext cx="9144000" cy="8683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IN" sz="4400" b="1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mbria" pitchFamily="18" charset="0"/>
                <a:ea typeface="+mj-ea"/>
                <a:cs typeface="+mj-cs"/>
              </a:rPr>
              <a:t>Mission </a:t>
            </a:r>
            <a:r>
              <a:rPr lang="en-IN" sz="4400" b="1" noProof="0" dirty="0" err="1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mbria" pitchFamily="18" charset="0"/>
                <a:ea typeface="+mj-ea"/>
                <a:cs typeface="+mj-cs"/>
              </a:rPr>
              <a:t>Bhagiratha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en-IN" dirty="0" smtClean="0"/>
              <a:t>Comprehensive Water Supply Schemes are taken up in all the ULBs of the state (AMRUT and Non- AMRUT). </a:t>
            </a:r>
          </a:p>
          <a:p>
            <a:pPr algn="just">
              <a:buNone/>
            </a:pPr>
            <a:endParaRPr lang="en-IN" dirty="0" smtClean="0"/>
          </a:p>
          <a:p>
            <a:pPr algn="just"/>
            <a:r>
              <a:rPr lang="en-IN" dirty="0" smtClean="0"/>
              <a:t>These schemes are formulated to draw treated water from Mission </a:t>
            </a:r>
            <a:r>
              <a:rPr lang="en-IN" dirty="0" err="1" smtClean="0"/>
              <a:t>Bhagiratha</a:t>
            </a:r>
            <a:r>
              <a:rPr lang="en-IN" dirty="0" smtClean="0"/>
              <a:t> and </a:t>
            </a:r>
            <a:r>
              <a:rPr lang="en-IN" dirty="0"/>
              <a:t>supply to </a:t>
            </a:r>
            <a:r>
              <a:rPr lang="en-IN" dirty="0" smtClean="0"/>
              <a:t>households </a:t>
            </a:r>
            <a:r>
              <a:rPr lang="en-IN" dirty="0"/>
              <a:t>by creating adequate storage and distribution facilities.</a:t>
            </a:r>
          </a:p>
          <a:p>
            <a:pPr algn="just"/>
            <a:endParaRPr lang="en-IN" sz="2000" dirty="0"/>
          </a:p>
          <a:p>
            <a:pPr algn="just"/>
            <a:endParaRPr lang="en-IN" dirty="0"/>
          </a:p>
          <a:p>
            <a:pPr algn="just"/>
            <a:endParaRPr lang="en-IN" dirty="0"/>
          </a:p>
          <a:p>
            <a:pPr algn="just"/>
            <a:endParaRPr lang="en-IN" dirty="0"/>
          </a:p>
          <a:p>
            <a:pPr algn="just"/>
            <a:endParaRPr lang="en-IN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0" y="0"/>
            <a:ext cx="9144000" cy="8683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Integration with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Mission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Bhagiratha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algn="just"/>
            <a:endParaRPr lang="en-IN" dirty="0"/>
          </a:p>
          <a:p>
            <a:pPr algn="just"/>
            <a:endParaRPr lang="en-IN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Details of Water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Supply Schemes under execution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0999" y="1295398"/>
          <a:ext cx="8534402" cy="2872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42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65807">
                <a:tc>
                  <a:txBody>
                    <a:bodyPr/>
                    <a:lstStyle/>
                    <a:p>
                      <a:pPr algn="ctr"/>
                      <a:r>
                        <a:rPr lang="en-IN" sz="1400" dirty="0" smtClean="0"/>
                        <a:t>S. No</a:t>
                      </a:r>
                      <a:r>
                        <a:rPr lang="en-IN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Name of  the 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No.</a:t>
                      </a:r>
                      <a:r>
                        <a:rPr lang="en-IN" sz="2000" baseline="0" dirty="0"/>
                        <a:t> of ULBs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Amount in </a:t>
                      </a:r>
                      <a:r>
                        <a:rPr lang="en-IN" sz="2000" dirty="0" smtClean="0"/>
                        <a:t>Cr.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1618">
                <a:tc>
                  <a:txBody>
                    <a:bodyPr/>
                    <a:lstStyle/>
                    <a:p>
                      <a:r>
                        <a:rPr lang="en-IN" sz="2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indent="-400050">
                        <a:buNone/>
                      </a:pPr>
                      <a:r>
                        <a:rPr lang="en-IN" sz="2200" dirty="0"/>
                        <a:t>AMRUT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1442.00</a:t>
                      </a:r>
                      <a:endParaRPr lang="en-IN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1618">
                <a:tc>
                  <a:txBody>
                    <a:bodyPr/>
                    <a:lstStyle/>
                    <a:p>
                      <a:r>
                        <a:rPr lang="en-IN" sz="2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indent="-400050">
                        <a:buNone/>
                      </a:pPr>
                      <a:r>
                        <a:rPr lang="en-IN" sz="2200" baseline="0" dirty="0"/>
                        <a:t>Mission </a:t>
                      </a:r>
                      <a:r>
                        <a:rPr lang="en-IN" sz="2200" baseline="0" dirty="0" err="1" smtClean="0"/>
                        <a:t>Bhagiratha</a:t>
                      </a:r>
                      <a:r>
                        <a:rPr lang="en-IN" sz="2200" baseline="0" dirty="0" smtClean="0"/>
                        <a:t>-Urban (Annuity Mode)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44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1711.00</a:t>
                      </a:r>
                      <a:endParaRPr lang="en-IN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1618">
                <a:tc>
                  <a:txBody>
                    <a:bodyPr/>
                    <a:lstStyle/>
                    <a:p>
                      <a:r>
                        <a:rPr lang="en-IN" sz="2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indent="-400050">
                        <a:buNone/>
                      </a:pPr>
                      <a:r>
                        <a:rPr lang="en-IN" sz="2200" dirty="0"/>
                        <a:t>TMDP (World Bank </a:t>
                      </a:r>
                      <a:r>
                        <a:rPr lang="en-IN" sz="2200" dirty="0" smtClean="0"/>
                        <a:t>Assistance)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>
                          <a:solidFill>
                            <a:schemeClr val="tx1"/>
                          </a:solidFill>
                        </a:rPr>
                        <a:t>365.00</a:t>
                      </a:r>
                      <a:endParaRPr lang="en-IN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1618">
                <a:tc>
                  <a:txBody>
                    <a:bodyPr/>
                    <a:lstStyle/>
                    <a:p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indent="-400050">
                        <a:buNone/>
                      </a:pPr>
                      <a:r>
                        <a:rPr lang="en-IN" sz="2200" b="1" baseline="0" dirty="0"/>
                        <a:t>Total</a:t>
                      </a:r>
                      <a:endParaRPr lang="en-IN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 smtClean="0"/>
                        <a:t>3518.00</a:t>
                      </a:r>
                      <a:endParaRPr lang="en-IN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4958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* Apart from the above, </a:t>
            </a:r>
          </a:p>
          <a:p>
            <a:r>
              <a:rPr lang="en-IN" dirty="0"/>
              <a:t>Water Supply Schemes in 7 ULBs (within ORR) are under execution by HMWS&amp;SB.</a:t>
            </a:r>
          </a:p>
          <a:p>
            <a:r>
              <a:rPr lang="en-IN" dirty="0"/>
              <a:t>Water Supply schemes in 4 ULBs are under execution by RWS department. </a:t>
            </a:r>
          </a:p>
          <a:p>
            <a:r>
              <a:rPr lang="en-IN" dirty="0"/>
              <a:t>Water Supply Augmentation projects in GHMC are under execution by HMWS&amp;SB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0" y="60198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dirty="0" smtClean="0"/>
              <a:t>Cont...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2004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IN" sz="2300" dirty="0" smtClean="0"/>
              <a:t>9000 </a:t>
            </a:r>
            <a:r>
              <a:rPr lang="en-IN" sz="2300" dirty="0" err="1" smtClean="0"/>
              <a:t>Kms</a:t>
            </a:r>
            <a:r>
              <a:rPr lang="en-IN" sz="2300" dirty="0" smtClean="0"/>
              <a:t> of distribution network is being laid for serving the </a:t>
            </a:r>
            <a:r>
              <a:rPr lang="en-IN" sz="2300" dirty="0" err="1" smtClean="0"/>
              <a:t>unserved</a:t>
            </a:r>
            <a:r>
              <a:rPr lang="en-IN" sz="2300" dirty="0" smtClean="0"/>
              <a:t> areas in 72 ULBs.</a:t>
            </a:r>
          </a:p>
          <a:p>
            <a:endParaRPr lang="en-IN" sz="2300" dirty="0" smtClean="0"/>
          </a:p>
          <a:p>
            <a:pPr algn="just"/>
            <a:r>
              <a:rPr lang="en-IN" sz="2300" dirty="0" smtClean="0"/>
              <a:t>14 TMC of treated water will be drawn in addition to existing 5 TMC of water for 72 ULBs for prospective requirement (2033).</a:t>
            </a:r>
          </a:p>
          <a:p>
            <a:pPr algn="just"/>
            <a:endParaRPr lang="en-IN" sz="2300" dirty="0" smtClean="0"/>
          </a:p>
          <a:p>
            <a:pPr algn="just"/>
            <a:r>
              <a:rPr lang="en-IN" sz="2300" dirty="0" smtClean="0"/>
              <a:t>Another 7 TMC of treated water will be added from the GRID for ultimate requirement in 2048.</a:t>
            </a:r>
            <a:endParaRPr lang="en-IN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  <a:p>
            <a:pPr algn="just">
              <a:buNone/>
            </a:pPr>
            <a:r>
              <a:rPr lang="en-IN" dirty="0"/>
              <a:t>	</a:t>
            </a:r>
            <a:r>
              <a:rPr lang="en-IN" sz="4000" i="1" dirty="0" smtClean="0">
                <a:solidFill>
                  <a:srgbClr val="7030A0"/>
                </a:solidFill>
              </a:rPr>
              <a:t>To supply drinking water @135 </a:t>
            </a:r>
            <a:r>
              <a:rPr lang="en-IN" sz="4000" i="1" dirty="0" err="1" smtClean="0">
                <a:solidFill>
                  <a:srgbClr val="7030A0"/>
                </a:solidFill>
              </a:rPr>
              <a:t>lpcd</a:t>
            </a:r>
            <a:r>
              <a:rPr lang="en-IN" sz="4000" i="1" dirty="0" smtClean="0">
                <a:solidFill>
                  <a:srgbClr val="7030A0"/>
                </a:solidFill>
              </a:rPr>
              <a:t> to every household in ULBs of Telangana by December-2018</a:t>
            </a:r>
            <a:endParaRPr lang="en-IN" sz="4000" i="1" dirty="0">
              <a:solidFill>
                <a:srgbClr val="7030A0"/>
              </a:solidFill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Urban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Water Supply – Aim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</TotalTime>
  <Words>941</Words>
  <Application>Microsoft Office PowerPoint</Application>
  <PresentationFormat>On-screen Show (4:3)</PresentationFormat>
  <Paragraphs>282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Book Antiqua</vt:lpstr>
      <vt:lpstr>Calibri</vt:lpstr>
      <vt:lpstr>Cambria</vt:lpstr>
      <vt:lpstr>Garamond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AMRUT</dc:title>
  <dc:creator>User</dc:creator>
  <cp:lastModifiedBy>Saket, Kumar</cp:lastModifiedBy>
  <cp:revision>452</cp:revision>
  <dcterms:created xsi:type="dcterms:W3CDTF">2006-08-16T00:00:00Z</dcterms:created>
  <dcterms:modified xsi:type="dcterms:W3CDTF">2018-07-27T06:55:37Z</dcterms:modified>
</cp:coreProperties>
</file>