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420" r:id="rId2"/>
    <p:sldId id="419" r:id="rId3"/>
    <p:sldId id="401" r:id="rId4"/>
    <p:sldId id="402" r:id="rId5"/>
    <p:sldId id="422" r:id="rId6"/>
    <p:sldId id="418" r:id="rId7"/>
    <p:sldId id="404" r:id="rId8"/>
    <p:sldId id="405" r:id="rId9"/>
    <p:sldId id="406" r:id="rId10"/>
    <p:sldId id="407" r:id="rId11"/>
    <p:sldId id="408" r:id="rId12"/>
    <p:sldId id="409" r:id="rId13"/>
    <p:sldId id="411" r:id="rId14"/>
    <p:sldId id="423" r:id="rId15"/>
    <p:sldId id="424" r:id="rId16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91A7"/>
    <a:srgbClr val="FEB80A"/>
    <a:srgbClr val="C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81"/>
  </p:normalViewPr>
  <p:slideViewPr>
    <p:cSldViewPr>
      <p:cViewPr>
        <p:scale>
          <a:sx n="103" d="100"/>
          <a:sy n="103" d="100"/>
        </p:scale>
        <p:origin x="1784" y="544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5DC795-8214-44FB-A714-6F3505762773}" type="datetimeFigureOut">
              <a:rPr lang="en-US" smtClean="0"/>
              <a:pPr/>
              <a:t>7/27/18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C35001-EB8F-4FFE-8742-709CA9463B6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10CCC-4D7F-4D08-8300-3C3D7FF93F7A}" type="datetimeFigureOut">
              <a:rPr lang="en-US" smtClean="0"/>
              <a:pPr/>
              <a:t>7/27/18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99391-D916-4114-AFD0-AE4E43DF65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10CCC-4D7F-4D08-8300-3C3D7FF93F7A}" type="datetimeFigureOut">
              <a:rPr lang="en-US" smtClean="0"/>
              <a:pPr/>
              <a:t>7/27/18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99391-D916-4114-AFD0-AE4E43DF65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6"/>
            <a:ext cx="2057400" cy="4876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6"/>
            <a:ext cx="6019800" cy="4876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10CCC-4D7F-4D08-8300-3C3D7FF93F7A}" type="datetimeFigureOut">
              <a:rPr lang="en-US" smtClean="0"/>
              <a:pPr/>
              <a:t>7/27/18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99391-D916-4114-AFD0-AE4E43DF65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10CCC-4D7F-4D08-8300-3C3D7FF93F7A}" type="datetimeFigureOut">
              <a:rPr lang="en-US" smtClean="0"/>
              <a:pPr/>
              <a:t>7/27/18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99391-D916-4114-AFD0-AE4E43DF65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8"/>
            <a:ext cx="7772400" cy="113506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10CCC-4D7F-4D08-8300-3C3D7FF93F7A}" type="datetimeFigureOut">
              <a:rPr lang="en-US" smtClean="0"/>
              <a:pPr/>
              <a:t>7/27/18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99391-D916-4114-AFD0-AE4E43DF65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1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1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10CCC-4D7F-4D08-8300-3C3D7FF93F7A}" type="datetimeFigureOut">
              <a:rPr lang="en-US" smtClean="0"/>
              <a:pPr/>
              <a:t>7/27/18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99391-D916-4114-AFD0-AE4E43DF65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279261"/>
            <a:ext cx="4041775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10CCC-4D7F-4D08-8300-3C3D7FF93F7A}" type="datetimeFigureOut">
              <a:rPr lang="en-US" smtClean="0"/>
              <a:pPr/>
              <a:t>7/27/18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99391-D916-4114-AFD0-AE4E43DF65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10CCC-4D7F-4D08-8300-3C3D7FF93F7A}" type="datetimeFigureOut">
              <a:rPr lang="en-US" smtClean="0"/>
              <a:pPr/>
              <a:t>7/27/18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99391-D916-4114-AFD0-AE4E43DF65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10CCC-4D7F-4D08-8300-3C3D7FF93F7A}" type="datetimeFigureOut">
              <a:rPr lang="en-US" smtClean="0"/>
              <a:pPr/>
              <a:t>7/27/18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99391-D916-4114-AFD0-AE4E43DF65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27541"/>
            <a:ext cx="3008313" cy="96837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3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195918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10CCC-4D7F-4D08-8300-3C3D7FF93F7A}" type="datetimeFigureOut">
              <a:rPr lang="en-US" smtClean="0"/>
              <a:pPr/>
              <a:t>7/27/18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99391-D916-4114-AFD0-AE4E43DF65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10CCC-4D7F-4D08-8300-3C3D7FF93F7A}" type="datetimeFigureOut">
              <a:rPr lang="en-US" smtClean="0"/>
              <a:pPr/>
              <a:t>7/27/18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99391-D916-4114-AFD0-AE4E43DF65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6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1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D10CCC-4D7F-4D08-8300-3C3D7FF93F7A}" type="datetimeFigureOut">
              <a:rPr lang="en-US" smtClean="0"/>
              <a:pPr/>
              <a:t>7/27/18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D99391-D916-4114-AFD0-AE4E43DF654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eg"/><Relationship Id="rId3" Type="http://schemas.openxmlformats.org/officeDocument/2006/relationships/image" Target="../media/image7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609599"/>
            <a:ext cx="9144003" cy="5143501"/>
          </a:xfrm>
          <a:prstGeom prst="rect">
            <a:avLst/>
          </a:prstGeom>
        </p:spPr>
      </p:pic>
      <p:sp>
        <p:nvSpPr>
          <p:cNvPr id="7" name="Isosceles Triangle 6"/>
          <p:cNvSpPr/>
          <p:nvPr/>
        </p:nvSpPr>
        <p:spPr>
          <a:xfrm flipV="1">
            <a:off x="-76200" y="-1"/>
            <a:ext cx="6474231" cy="5734051"/>
          </a:xfrm>
          <a:prstGeom prst="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14837" y="4149560"/>
            <a:ext cx="4714724" cy="1012654"/>
          </a:xfrm>
          <a:solidFill>
            <a:srgbClr val="333333">
              <a:alpha val="50196"/>
            </a:srgbClr>
          </a:solidFill>
        </p:spPr>
        <p:txBody>
          <a:bodyPr>
            <a:normAutofit fontScale="55000" lnSpcReduction="20000"/>
          </a:bodyPr>
          <a:lstStyle/>
          <a:p>
            <a:pPr algn="r">
              <a:spcBef>
                <a:spcPts val="0"/>
              </a:spcBef>
            </a:pPr>
            <a:r>
              <a:rPr lang="en-US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Town &amp; Country Planning Organisation</a:t>
            </a:r>
          </a:p>
          <a:p>
            <a:pPr algn="r">
              <a:spcBef>
                <a:spcPts val="0"/>
              </a:spcBef>
            </a:pPr>
            <a:r>
              <a:rPr lang="en-US" dirty="0" smtClean="0">
                <a:solidFill>
                  <a:schemeClr val="bg1"/>
                </a:solidFill>
              </a:rPr>
              <a:t>Ministry of Housing and Urban Affairs</a:t>
            </a:r>
          </a:p>
          <a:p>
            <a:pPr algn="r">
              <a:spcBef>
                <a:spcPts val="0"/>
              </a:spcBef>
            </a:pPr>
            <a:r>
              <a:rPr lang="en-US" dirty="0" smtClean="0">
                <a:solidFill>
                  <a:schemeClr val="bg1"/>
                </a:solidFill>
              </a:rPr>
              <a:t>Government of India</a:t>
            </a:r>
            <a:endParaRPr lang="en-US" baseline="30000" dirty="0" smtClean="0">
              <a:solidFill>
                <a:schemeClr val="bg1"/>
              </a:solidFill>
            </a:endParaRPr>
          </a:p>
          <a:p>
            <a:pPr algn="r">
              <a:spcBef>
                <a:spcPts val="0"/>
              </a:spcBef>
            </a:pPr>
            <a:r>
              <a:rPr lang="en-US" dirty="0" smtClean="0">
                <a:solidFill>
                  <a:schemeClr val="bg1"/>
                </a:solidFill>
              </a:rPr>
              <a:t>28</a:t>
            </a:r>
            <a:r>
              <a:rPr lang="en-US" baseline="30000" dirty="0" smtClean="0">
                <a:solidFill>
                  <a:schemeClr val="bg1"/>
                </a:solidFill>
              </a:rPr>
              <a:t>th</a:t>
            </a:r>
            <a:r>
              <a:rPr lang="en-US" dirty="0" smtClean="0">
                <a:solidFill>
                  <a:schemeClr val="bg1"/>
                </a:solidFill>
              </a:rPr>
              <a:t> July,2018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 rot="2580000">
            <a:off x="5672048" y="271271"/>
            <a:ext cx="1496887" cy="1496887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" name="Rectangle 18"/>
          <p:cNvSpPr/>
          <p:nvPr/>
        </p:nvSpPr>
        <p:spPr>
          <a:xfrm rot="2580000">
            <a:off x="3631675" y="2450969"/>
            <a:ext cx="1496887" cy="1496887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" name="Rectangle 20"/>
          <p:cNvSpPr/>
          <p:nvPr/>
        </p:nvSpPr>
        <p:spPr>
          <a:xfrm rot="2580000">
            <a:off x="4647561" y="1364644"/>
            <a:ext cx="1496887" cy="149688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3" name="Rectangle 22"/>
          <p:cNvSpPr/>
          <p:nvPr/>
        </p:nvSpPr>
        <p:spPr>
          <a:xfrm rot="2580000">
            <a:off x="5663447" y="280801"/>
            <a:ext cx="1496887" cy="14968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5252" y="729165"/>
            <a:ext cx="548640" cy="54864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8169" y="1660609"/>
            <a:ext cx="548640" cy="54864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5620591" y="1378796"/>
            <a:ext cx="1628775" cy="3744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050"/>
              </a:lnSpc>
            </a:pPr>
            <a:r>
              <a:rPr lang="en-US" sz="1350" b="1" dirty="0"/>
              <a:t>City</a:t>
            </a:r>
          </a:p>
          <a:p>
            <a:pPr algn="ctr">
              <a:lnSpc>
                <a:spcPts val="1050"/>
              </a:lnSpc>
            </a:pPr>
            <a:r>
              <a:rPr lang="en-US" sz="1350" b="1" dirty="0"/>
              <a:t>Renewal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581616" y="2279512"/>
            <a:ext cx="1628775" cy="3744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050"/>
              </a:lnSpc>
            </a:pPr>
            <a:r>
              <a:rPr lang="en-US" sz="1350" b="1" dirty="0"/>
              <a:t>City</a:t>
            </a:r>
          </a:p>
          <a:p>
            <a:pPr algn="ctr">
              <a:lnSpc>
                <a:spcPts val="1050"/>
              </a:lnSpc>
            </a:pPr>
            <a:r>
              <a:rPr lang="en-US" sz="1350" b="1" dirty="0"/>
              <a:t>Improvement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6304" y="2625410"/>
            <a:ext cx="548640" cy="548640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3556237" y="3319198"/>
            <a:ext cx="1628775" cy="3744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050"/>
              </a:lnSpc>
            </a:pPr>
            <a:r>
              <a:rPr lang="en-US" sz="1350" b="1" dirty="0"/>
              <a:t>City</a:t>
            </a:r>
          </a:p>
          <a:p>
            <a:pPr algn="ctr">
              <a:lnSpc>
                <a:spcPts val="1050"/>
              </a:lnSpc>
            </a:pPr>
            <a:r>
              <a:rPr lang="en-US" sz="1350" b="1" dirty="0"/>
              <a:t>Expansion</a:t>
            </a:r>
          </a:p>
        </p:txBody>
      </p:sp>
      <p:sp>
        <p:nvSpPr>
          <p:cNvPr id="4" name="Isosceles Triangle 3"/>
          <p:cNvSpPr/>
          <p:nvPr/>
        </p:nvSpPr>
        <p:spPr>
          <a:xfrm rot="5400000">
            <a:off x="107291" y="-159408"/>
            <a:ext cx="5753100" cy="6071917"/>
          </a:xfrm>
          <a:prstGeom prst="triangle">
            <a:avLst>
              <a:gd name="adj" fmla="val 100000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467100"/>
            <a:ext cx="6655651" cy="2253045"/>
          </a:xfrm>
        </p:spPr>
        <p:txBody>
          <a:bodyPr>
            <a:normAutofit/>
          </a:bodyPr>
          <a:lstStyle/>
          <a:p>
            <a:pPr algn="l"/>
            <a:r>
              <a:rPr lang="en-US" sz="24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Pilot </a:t>
            </a:r>
            <a:r>
              <a:rPr lang="en-US" sz="2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on</a:t>
            </a:r>
            <a:r>
              <a:rPr lang="en-US" sz="3000" b="1" dirty="0">
                <a:solidFill>
                  <a:schemeClr val="bg1"/>
                </a:solidFill>
                <a:latin typeface="Century Gothic" panose="020B0502020202020204" pitchFamily="34" charset="0"/>
              </a:rPr>
              <a:t/>
            </a:r>
            <a:br>
              <a:rPr lang="en-US" sz="3000" b="1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US" sz="4050" b="1" dirty="0">
                <a:solidFill>
                  <a:srgbClr val="FFC000"/>
                </a:solidFill>
                <a:latin typeface="Century Gothic" panose="020B0502020202020204" pitchFamily="34" charset="0"/>
              </a:rPr>
              <a:t>FORMULATION</a:t>
            </a:r>
            <a:r>
              <a:rPr lang="en-US" b="1" dirty="0" smtClean="0">
                <a:solidFill>
                  <a:schemeClr val="accent4"/>
                </a:solidFill>
                <a:latin typeface="Century Gothic" panose="020B0502020202020204" pitchFamily="34" charset="0"/>
              </a:rPr>
              <a:t> </a:t>
            </a:r>
            <a:br>
              <a:rPr lang="en-US" b="1" dirty="0" smtClean="0">
                <a:solidFill>
                  <a:schemeClr val="accent4"/>
                </a:solidFill>
                <a:latin typeface="Century Gothic" panose="020B0502020202020204" pitchFamily="34" charset="0"/>
              </a:rPr>
            </a:br>
            <a:r>
              <a:rPr lang="en-US" sz="24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Local </a:t>
            </a:r>
            <a:r>
              <a:rPr lang="en-US" sz="2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Area Plan &amp; </a:t>
            </a:r>
            <a:r>
              <a:rPr lang="en-US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/>
            </a:r>
            <a:br>
              <a:rPr lang="en-US" sz="24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US" sz="24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Town Planning Scheme:  </a:t>
            </a:r>
            <a:r>
              <a:rPr lang="en-US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/>
            </a:r>
            <a:br>
              <a:rPr lang="en-US" sz="24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US" sz="24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Salient Features.</a:t>
            </a:r>
            <a:endParaRPr lang="en-US" sz="24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Isosceles Triangle 8"/>
          <p:cNvSpPr/>
          <p:nvPr/>
        </p:nvSpPr>
        <p:spPr>
          <a:xfrm flipV="1">
            <a:off x="6398032" y="-28570"/>
            <a:ext cx="2745968" cy="2833298"/>
          </a:xfrm>
          <a:prstGeom prst="triangle">
            <a:avLst>
              <a:gd name="adj" fmla="val 100000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1941" y="277908"/>
            <a:ext cx="653655" cy="1110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778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19100"/>
          </a:xfrm>
          <a:solidFill>
            <a:schemeClr val="accent2"/>
          </a:solidFill>
          <a:ln>
            <a:noFill/>
          </a:ln>
        </p:spPr>
        <p:txBody>
          <a:bodyPr>
            <a:normAutofit fontScale="90000"/>
          </a:bodyPr>
          <a:lstStyle/>
          <a:p>
            <a:pPr algn="l"/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smtClean="0">
                <a:cs typeface="Arial" pitchFamily="34" charset="0"/>
              </a:rPr>
              <a:t>METHODOLOGY FOR </a:t>
            </a: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  <a:cs typeface="Arial" pitchFamily="34" charset="0"/>
              </a:rPr>
              <a:t>TOWN PLANNING SCHEME (TPS)</a:t>
            </a:r>
            <a:endParaRPr lang="en-US" sz="2800" b="1" dirty="0">
              <a:solidFill>
                <a:schemeClr val="accent3">
                  <a:lumMod val="75000"/>
                </a:schemeClr>
              </a:solidFill>
              <a:cs typeface="Arial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9010393"/>
              </p:ext>
            </p:extLst>
          </p:nvPr>
        </p:nvGraphicFramePr>
        <p:xfrm>
          <a:off x="0" y="419100"/>
          <a:ext cx="9144001" cy="5295905"/>
        </p:xfrm>
        <a:graphic>
          <a:graphicData uri="http://schemas.openxmlformats.org/drawingml/2006/table">
            <a:tbl>
              <a:tblPr/>
              <a:tblGrid>
                <a:gridCol w="87658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55291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7145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14961">
                <a:tc>
                  <a:txBody>
                    <a:bodyPr/>
                    <a:lstStyle/>
                    <a:p>
                      <a:pPr marL="0" marR="0" indent="-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err="1" smtClean="0">
                          <a:latin typeface="Calibri"/>
                          <a:ea typeface="Times New Roman"/>
                          <a:cs typeface="Calibri"/>
                        </a:rPr>
                        <a:t>Sl</a:t>
                      </a:r>
                      <a:r>
                        <a:rPr lang="en-US" sz="1600" b="1" dirty="0" smtClean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600" b="1" dirty="0">
                          <a:latin typeface="Calibri"/>
                          <a:ea typeface="Times New Roman"/>
                          <a:cs typeface="Calibri"/>
                        </a:rPr>
                        <a:t>No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720" marR="49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-2286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alibri"/>
                          <a:ea typeface="Times New Roman"/>
                          <a:cs typeface="Calibri"/>
                        </a:rPr>
                        <a:t>Stage / Activities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720" marR="49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-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alibri"/>
                          <a:ea typeface="Times New Roman"/>
                          <a:cs typeface="Calibri"/>
                        </a:rPr>
                        <a:t>Total duration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720" marR="49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01797">
                <a:tc>
                  <a:txBody>
                    <a:bodyPr/>
                    <a:lstStyle/>
                    <a:p>
                      <a:pPr marL="0" marR="0" indent="-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Calibri"/>
                          <a:ea typeface="Times New Roman"/>
                          <a:cs typeface="Calibri"/>
                        </a:rPr>
                        <a:t>A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720" marR="49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-2286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Calibri"/>
                          <a:ea typeface="Times New Roman"/>
                          <a:cs typeface="Calibri"/>
                        </a:rPr>
                        <a:t>Preliminary Stage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720" marR="49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-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Calibri"/>
                          <a:ea typeface="Times New Roman"/>
                          <a:cs typeface="Calibri"/>
                        </a:rPr>
                        <a:t>2 Months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720" marR="49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01797">
                <a:tc>
                  <a:txBody>
                    <a:bodyPr/>
                    <a:lstStyle/>
                    <a:p>
                      <a:pPr marL="0" marR="0" indent="-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Calibri"/>
                        </a:rPr>
                        <a:t>1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720" marR="49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2286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Times New Roman"/>
                          <a:cs typeface="Calibri"/>
                        </a:rPr>
                        <a:t>Delineation </a:t>
                      </a:r>
                      <a:r>
                        <a:rPr lang="en-US" sz="1600" dirty="0">
                          <a:latin typeface="Calibri"/>
                          <a:ea typeface="Times New Roman"/>
                          <a:cs typeface="Calibri"/>
                        </a:rPr>
                        <a:t>of the project area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720" marR="49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9720" marR="49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01797">
                <a:tc>
                  <a:txBody>
                    <a:bodyPr/>
                    <a:lstStyle/>
                    <a:p>
                      <a:pPr marL="0" marR="0" indent="-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Calibri"/>
                        </a:rPr>
                        <a:t>2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720" marR="49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2286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latin typeface="Calibri"/>
                          <a:ea typeface="Times New Roman"/>
                          <a:cs typeface="Calibri"/>
                        </a:rPr>
                        <a:t>Preliminary Gazette Notification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720" marR="49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9720" marR="49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01797">
                <a:tc>
                  <a:txBody>
                    <a:bodyPr/>
                    <a:lstStyle/>
                    <a:p>
                      <a:pPr marL="0" marR="0" indent="-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Calibri"/>
                        </a:rPr>
                        <a:t>3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720" marR="49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2286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Calibri"/>
                        </a:rPr>
                        <a:t>Stakeholdes’ Consultation 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720" marR="49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9720" marR="49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32489">
                <a:tc>
                  <a:txBody>
                    <a:bodyPr/>
                    <a:lstStyle/>
                    <a:p>
                      <a:pPr marL="0" marR="0" indent="-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Calibri"/>
                          <a:ea typeface="Times New Roman"/>
                          <a:cs typeface="Calibri"/>
                        </a:rPr>
                        <a:t>B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720" marR="49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-2286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alibri"/>
                          <a:ea typeface="Times New Roman"/>
                          <a:cs typeface="Calibri"/>
                        </a:rPr>
                        <a:t>Draft Stage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720" marR="49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-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Calibri"/>
                          <a:ea typeface="Times New Roman"/>
                          <a:cs typeface="Calibri"/>
                        </a:rPr>
                        <a:t>10 Months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720" marR="49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01797">
                <a:tc>
                  <a:txBody>
                    <a:bodyPr/>
                    <a:lstStyle/>
                    <a:p>
                      <a:pPr marL="0" marR="0" indent="-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Calibri"/>
                        </a:rPr>
                        <a:t>1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720" marR="49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2286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Times New Roman"/>
                          <a:cs typeface="Calibri"/>
                        </a:rPr>
                        <a:t>Detailed area survey (Scale 1:250/1:500)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720" marR="49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9720" marR="49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01797">
                <a:tc>
                  <a:txBody>
                    <a:bodyPr/>
                    <a:lstStyle/>
                    <a:p>
                      <a:pPr marL="0" marR="0" indent="-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Calibri"/>
                        </a:rPr>
                        <a:t>2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720" marR="49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2286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Times New Roman"/>
                          <a:cs typeface="Calibri"/>
                        </a:rPr>
                        <a:t>Compiling list of land owners 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720" marR="49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9720" marR="49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18326">
                <a:tc>
                  <a:txBody>
                    <a:bodyPr/>
                    <a:lstStyle/>
                    <a:p>
                      <a:pPr marL="0" marR="0" indent="-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Calibri"/>
                        </a:rPr>
                        <a:t>3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720" marR="49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2286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Calibri"/>
                        </a:rPr>
                        <a:t>Infrastructure assessment, projections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720" marR="49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9720" marR="49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312159">
                <a:tc>
                  <a:txBody>
                    <a:bodyPr/>
                    <a:lstStyle/>
                    <a:p>
                      <a:pPr marL="0" marR="0" indent="-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Calibri"/>
                        </a:rPr>
                        <a:t>4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720" marR="49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2286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Times New Roman"/>
                          <a:cs typeface="Calibri"/>
                        </a:rPr>
                        <a:t>Merger of original plots and preparation of final plots  (Scale 1:250 / 1:500)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indent="-2286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Times New Roman"/>
                          <a:cs typeface="Calibri"/>
                        </a:rPr>
                        <a:t>Emerging provisions of TDR, Area Based FSI, New and renewable energy, Environment conservation for urban lakes, Disaster management, Rain water harvesting etc. be used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720" marR="49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9720" marR="49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01797">
                <a:tc>
                  <a:txBody>
                    <a:bodyPr/>
                    <a:lstStyle/>
                    <a:p>
                      <a:pPr marL="0" marR="0" indent="-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Times New Roman"/>
                          <a:cs typeface="Calibri"/>
                        </a:rPr>
                        <a:t>5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720" marR="49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2286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Times New Roman"/>
                          <a:cs typeface="Calibri"/>
                        </a:rPr>
                        <a:t>Stakeholders’ consultation 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720" marR="49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9720" marR="49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01797">
                <a:tc>
                  <a:txBody>
                    <a:bodyPr/>
                    <a:lstStyle/>
                    <a:p>
                      <a:pPr marL="0" marR="0" indent="-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Calibri"/>
                          <a:ea typeface="Times New Roman"/>
                          <a:cs typeface="Calibri"/>
                        </a:rPr>
                        <a:t>C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720" marR="49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-2286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Calibri"/>
                          <a:ea typeface="Times New Roman"/>
                          <a:cs typeface="Calibri"/>
                        </a:rPr>
                        <a:t>Final proposal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720" marR="49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-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Calibri"/>
                          <a:ea typeface="Times New Roman"/>
                          <a:cs typeface="Calibri"/>
                        </a:rPr>
                        <a:t>1</a:t>
                      </a:r>
                      <a:r>
                        <a:rPr lang="en-US" sz="1600" b="1" baseline="0" dirty="0" smtClean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600" b="1" dirty="0" smtClean="0">
                          <a:latin typeface="Calibri"/>
                          <a:ea typeface="Times New Roman"/>
                          <a:cs typeface="Calibri"/>
                        </a:rPr>
                        <a:t>Year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720" marR="49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301797">
                <a:tc>
                  <a:txBody>
                    <a:bodyPr/>
                    <a:lstStyle/>
                    <a:p>
                      <a:pPr marL="0" marR="0" indent="-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Calibri"/>
                        </a:rPr>
                        <a:t>1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720" marR="49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2286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Calibri"/>
                        </a:rPr>
                        <a:t>Submitting proposal in government for approval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720" marR="49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9720" marR="49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01797">
                <a:tc>
                  <a:txBody>
                    <a:bodyPr/>
                    <a:lstStyle/>
                    <a:p>
                      <a:pPr marL="0" marR="0" indent="-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Calibri"/>
                        </a:rPr>
                        <a:t>2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720" marR="49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2286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Calibri"/>
                        </a:rPr>
                        <a:t>Gazette Notification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720" marR="49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9720" marR="49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8255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40080"/>
          </a:xfrm>
          <a:solidFill>
            <a:schemeClr val="accent2"/>
          </a:solidFill>
          <a:ln>
            <a:noFill/>
          </a:ln>
        </p:spPr>
        <p:txBody>
          <a:bodyPr>
            <a:normAutofit/>
          </a:bodyPr>
          <a:lstStyle/>
          <a:p>
            <a:pPr algn="l"/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Training and Certification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647700"/>
            <a:ext cx="9144000" cy="3396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323" tIns="35662" rIns="71323" bIns="35662" numCol="1" anchor="ctr" anchorCtr="0" compatLnSpc="1">
            <a:prstTxWarp prst="textNoShape">
              <a:avLst/>
            </a:prstTxWarp>
            <a:spAutoFit/>
          </a:bodyPr>
          <a:lstStyle/>
          <a:p>
            <a:pPr marL="271177" indent="-271177" algn="just" defTabSz="713232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400" b="1" dirty="0" smtClean="0">
                <a:ea typeface="Times New Roman" pitchFamily="18" charset="0"/>
                <a:cs typeface="Calibri" pitchFamily="34" charset="0"/>
              </a:rPr>
              <a:t>1-Day Sensitization </a:t>
            </a:r>
            <a:r>
              <a:rPr lang="en-US" sz="2400" b="1" dirty="0" err="1" smtClean="0">
                <a:ea typeface="Times New Roman" pitchFamily="18" charset="0"/>
                <a:cs typeface="Calibri" pitchFamily="34" charset="0"/>
              </a:rPr>
              <a:t>Programmes</a:t>
            </a:r>
            <a:r>
              <a:rPr lang="en-US" sz="2400" b="1" dirty="0" smtClean="0">
                <a:ea typeface="Times New Roman" pitchFamily="18" charset="0"/>
                <a:cs typeface="Calibri" pitchFamily="34" charset="0"/>
              </a:rPr>
              <a:t> </a:t>
            </a:r>
            <a:r>
              <a:rPr lang="en-US" sz="2400" dirty="0" smtClean="0">
                <a:ea typeface="Times New Roman" pitchFamily="18" charset="0"/>
                <a:cs typeface="Calibri" pitchFamily="34" charset="0"/>
              </a:rPr>
              <a:t>– For </a:t>
            </a:r>
            <a:r>
              <a:rPr lang="en-US" sz="2400" b="1" dirty="0" smtClean="0">
                <a:ea typeface="Times New Roman" pitchFamily="18" charset="0"/>
                <a:cs typeface="Calibri" pitchFamily="34" charset="0"/>
              </a:rPr>
              <a:t>political representatives </a:t>
            </a:r>
            <a:r>
              <a:rPr lang="en-US" sz="2400" dirty="0" smtClean="0">
                <a:ea typeface="Times New Roman" pitchFamily="18" charset="0"/>
                <a:cs typeface="Calibri" pitchFamily="34" charset="0"/>
              </a:rPr>
              <a:t>and key decision makers at State/City level</a:t>
            </a:r>
          </a:p>
          <a:p>
            <a:pPr marL="271177" indent="-271177" algn="just" defTabSz="713232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US" sz="2400" dirty="0" smtClean="0">
              <a:cs typeface="Arial" pitchFamily="34" charset="0"/>
            </a:endParaRPr>
          </a:p>
          <a:p>
            <a:pPr marL="271177" indent="-271177" algn="just" defTabSz="713232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400" b="1" dirty="0" smtClean="0">
                <a:ea typeface="Times New Roman" pitchFamily="18" charset="0"/>
                <a:cs typeface="Calibri" pitchFamily="34" charset="0"/>
              </a:rPr>
              <a:t>3-Day Basic </a:t>
            </a:r>
            <a:r>
              <a:rPr lang="en-US" sz="2400" b="1" dirty="0" err="1" smtClean="0">
                <a:ea typeface="Times New Roman" pitchFamily="18" charset="0"/>
                <a:cs typeface="Calibri" pitchFamily="34" charset="0"/>
              </a:rPr>
              <a:t>Programmes</a:t>
            </a:r>
            <a:r>
              <a:rPr lang="en-US" sz="2400" b="1" dirty="0" smtClean="0">
                <a:ea typeface="Times New Roman" pitchFamily="18" charset="0"/>
                <a:cs typeface="Calibri" pitchFamily="34" charset="0"/>
              </a:rPr>
              <a:t> </a:t>
            </a:r>
            <a:r>
              <a:rPr lang="en-US" sz="2400" dirty="0" smtClean="0">
                <a:ea typeface="Times New Roman" pitchFamily="18" charset="0"/>
                <a:cs typeface="Calibri" pitchFamily="34" charset="0"/>
              </a:rPr>
              <a:t>– For </a:t>
            </a:r>
            <a:r>
              <a:rPr lang="en-US" sz="2400" b="1" dirty="0" smtClean="0">
                <a:ea typeface="Times New Roman" pitchFamily="18" charset="0"/>
                <a:cs typeface="Calibri" pitchFamily="34" charset="0"/>
              </a:rPr>
              <a:t>planners, engineers</a:t>
            </a:r>
            <a:r>
              <a:rPr lang="en-US" sz="2400" dirty="0" smtClean="0">
                <a:ea typeface="Times New Roman" pitchFamily="18" charset="0"/>
                <a:cs typeface="Calibri" pitchFamily="34" charset="0"/>
              </a:rPr>
              <a:t> and other technical staff likely to be involved with implementation of the pilot</a:t>
            </a:r>
          </a:p>
          <a:p>
            <a:pPr marL="271177" indent="-271177" algn="just" defTabSz="713232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US" sz="2400" dirty="0" smtClean="0">
              <a:cs typeface="Arial" pitchFamily="34" charset="0"/>
            </a:endParaRPr>
          </a:p>
          <a:p>
            <a:pPr marL="271177" indent="-271177" algn="just" defTabSz="713232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400" b="1" dirty="0" smtClean="0">
                <a:ea typeface="Times New Roman" pitchFamily="18" charset="0"/>
                <a:cs typeface="Calibri" pitchFamily="34" charset="0"/>
              </a:rPr>
              <a:t>3-Day Advanced </a:t>
            </a:r>
            <a:r>
              <a:rPr lang="en-US" sz="2400" b="1" dirty="0" err="1" smtClean="0">
                <a:ea typeface="Times New Roman" pitchFamily="18" charset="0"/>
                <a:cs typeface="Calibri" pitchFamily="34" charset="0"/>
              </a:rPr>
              <a:t>Programmes</a:t>
            </a:r>
            <a:r>
              <a:rPr lang="en-US" sz="2400" b="1" dirty="0" smtClean="0">
                <a:ea typeface="Times New Roman" pitchFamily="18" charset="0"/>
                <a:cs typeface="Calibri" pitchFamily="34" charset="0"/>
              </a:rPr>
              <a:t> </a:t>
            </a:r>
            <a:r>
              <a:rPr lang="en-US" sz="2400" dirty="0" smtClean="0">
                <a:ea typeface="Times New Roman" pitchFamily="18" charset="0"/>
                <a:cs typeface="Calibri" pitchFamily="34" charset="0"/>
              </a:rPr>
              <a:t>– For </a:t>
            </a:r>
            <a:r>
              <a:rPr lang="en-US" sz="2400" b="1" dirty="0" smtClean="0">
                <a:ea typeface="Times New Roman" pitchFamily="18" charset="0"/>
                <a:cs typeface="Calibri" pitchFamily="34" charset="0"/>
              </a:rPr>
              <a:t>technical officers who have undergone Basic training,</a:t>
            </a:r>
            <a:r>
              <a:rPr lang="en-US" sz="2400" dirty="0" smtClean="0">
                <a:ea typeface="Times New Roman" pitchFamily="18" charset="0"/>
                <a:cs typeface="Calibri" pitchFamily="34" charset="0"/>
              </a:rPr>
              <a:t> where advanced concepts such as uses of software and GIS, use of VCF tools etc. would be covered</a:t>
            </a:r>
            <a:endParaRPr lang="en-US" sz="2400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255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40080"/>
          </a:xfrm>
          <a:solidFill>
            <a:schemeClr val="accent2"/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Roles and Responsibilities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9680089"/>
              </p:ext>
            </p:extLst>
          </p:nvPr>
        </p:nvGraphicFramePr>
        <p:xfrm>
          <a:off x="457200" y="1028700"/>
          <a:ext cx="7315200" cy="35814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66007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65512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Entity</a:t>
                      </a:r>
                      <a:endParaRPr lang="en-US" sz="20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68580" marR="6858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Responsibilities</a:t>
                      </a:r>
                      <a:endParaRPr lang="en-US" sz="20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68580" marR="6858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None/>
                      </a:pPr>
                      <a:r>
                        <a:rPr lang="en-US" sz="2000" dirty="0"/>
                        <a:t>State </a:t>
                      </a:r>
                      <a:r>
                        <a:rPr lang="en-US" sz="2000" dirty="0" smtClean="0"/>
                        <a:t>UDD/ ULB/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dirty="0" smtClean="0"/>
                        <a:t>UDA</a:t>
                      </a:r>
                      <a:endParaRPr lang="en-US" sz="2000" dirty="0"/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Wingdings"/>
                        <a:buChar char=""/>
                      </a:pPr>
                      <a:endParaRPr lang="en-US" sz="2000" b="1" kern="1200" dirty="0" smtClean="0">
                        <a:solidFill>
                          <a:schemeClr val="dk1"/>
                        </a:solidFill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85725" marR="857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dirty="0" smtClean="0"/>
                        <a:t>Plan preparation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dirty="0" smtClean="0"/>
                        <a:t>Innovative source of finance (VCF, TDR etc)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dirty="0" smtClean="0"/>
                        <a:t>Ensuring timely completion</a:t>
                      </a:r>
                      <a:endParaRPr lang="en-US" sz="2000" dirty="0">
                        <a:latin typeface="+mj-lt"/>
                      </a:endParaRPr>
                    </a:p>
                  </a:txBody>
                  <a:tcPr marL="68580" marR="6858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905000">
                <a:tc>
                  <a:txBody>
                    <a:bodyPr/>
                    <a:lstStyle/>
                    <a:p>
                      <a:endParaRPr lang="en-US" sz="2000" dirty="0" smtClean="0"/>
                    </a:p>
                    <a:p>
                      <a:r>
                        <a:rPr lang="en-US" sz="2000" dirty="0" err="1" smtClean="0"/>
                        <a:t>MoHUA</a:t>
                      </a:r>
                      <a:r>
                        <a:rPr lang="en-US" sz="2000" dirty="0" smtClean="0"/>
                        <a:t> / TCPO</a:t>
                      </a:r>
                      <a:endParaRPr lang="en-US" sz="2000" dirty="0">
                        <a:latin typeface="+mj-lt"/>
                      </a:endParaRPr>
                    </a:p>
                  </a:txBody>
                  <a:tcPr marL="68580" marR="6858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dirty="0" smtClean="0"/>
                        <a:t>Provision of funds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dirty="0" smtClean="0"/>
                        <a:t>Monitoring progress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dirty="0" smtClean="0"/>
                        <a:t>Coordination and facilitation</a:t>
                      </a:r>
                      <a:r>
                        <a:rPr lang="en-US" sz="2000" baseline="0" dirty="0" smtClean="0"/>
                        <a:t> of </a:t>
                      </a:r>
                      <a:r>
                        <a:rPr lang="en-US" sz="2000" dirty="0" smtClean="0"/>
                        <a:t>peer learning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dirty="0" smtClean="0"/>
                        <a:t>Support external institution for training and capacity building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dirty="0" smtClean="0"/>
                        <a:t>Knowledge bank</a:t>
                      </a:r>
                      <a:endParaRPr lang="en-US" sz="2000" dirty="0">
                        <a:latin typeface="+mj-lt"/>
                      </a:endParaRPr>
                    </a:p>
                  </a:txBody>
                  <a:tcPr marL="68580" marR="6858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4735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40080"/>
          </a:xfrm>
          <a:solidFill>
            <a:schemeClr val="accent2"/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Review and Monitoring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723900"/>
            <a:ext cx="7696200" cy="4762500"/>
          </a:xfrm>
        </p:spPr>
        <p:txBody>
          <a:bodyPr>
            <a:noAutofit/>
          </a:bodyPr>
          <a:lstStyle/>
          <a:p>
            <a:pPr algn="just"/>
            <a:r>
              <a:rPr lang="en-US" sz="2000" b="1" dirty="0" smtClean="0"/>
              <a:t>National Level</a:t>
            </a:r>
          </a:p>
          <a:p>
            <a:pPr lvl="1" algn="just"/>
            <a:r>
              <a:rPr lang="en-US" sz="2000" b="1" dirty="0" smtClean="0"/>
              <a:t>An Apex Committee of AMRUT Mission</a:t>
            </a:r>
            <a:r>
              <a:rPr lang="en-US" sz="2000" dirty="0" smtClean="0"/>
              <a:t>, chaired by the </a:t>
            </a:r>
            <a:r>
              <a:rPr lang="en-US" sz="2000" b="1" dirty="0" smtClean="0"/>
              <a:t>Secretary, (</a:t>
            </a:r>
            <a:r>
              <a:rPr lang="en-US" sz="2000" b="1" dirty="0" err="1" smtClean="0"/>
              <a:t>MoHUA</a:t>
            </a:r>
            <a:r>
              <a:rPr lang="en-US" sz="2000" b="1" dirty="0" smtClean="0"/>
              <a:t>) </a:t>
            </a:r>
            <a:r>
              <a:rPr lang="en-US" sz="2000" dirty="0" smtClean="0"/>
              <a:t>and comprising representatives of related Ministries and organizations will supervise the pilot</a:t>
            </a:r>
          </a:p>
          <a:p>
            <a:pPr algn="just"/>
            <a:r>
              <a:rPr lang="en-US" sz="2000" b="1" dirty="0" smtClean="0"/>
              <a:t>State level </a:t>
            </a:r>
          </a:p>
          <a:p>
            <a:pPr lvl="1" algn="just"/>
            <a:r>
              <a:rPr lang="en-US" sz="2000" b="1" dirty="0" smtClean="0"/>
              <a:t>State Level High Powered Steering Committee </a:t>
            </a:r>
            <a:r>
              <a:rPr lang="en-US" sz="2000" dirty="0" smtClean="0"/>
              <a:t>(SHPSC) set up under the AMRUT Mission, </a:t>
            </a:r>
            <a:r>
              <a:rPr lang="en-US" sz="2000" b="1" dirty="0" smtClean="0"/>
              <a:t>chaired</a:t>
            </a:r>
            <a:r>
              <a:rPr lang="en-US" sz="2000" dirty="0" smtClean="0"/>
              <a:t> by the State </a:t>
            </a:r>
            <a:r>
              <a:rPr lang="en-US" sz="2000" b="1" dirty="0" smtClean="0"/>
              <a:t>Chief Secretary</a:t>
            </a:r>
            <a:r>
              <a:rPr lang="en-US" sz="2000" dirty="0" smtClean="0"/>
              <a:t>, shall steer the pilot</a:t>
            </a:r>
          </a:p>
          <a:p>
            <a:pPr algn="just"/>
            <a:r>
              <a:rPr lang="en-US" sz="2000" b="1" dirty="0" smtClean="0"/>
              <a:t>National Level Technical Review and Monitoring Committee</a:t>
            </a:r>
          </a:p>
          <a:p>
            <a:pPr lvl="1" algn="just"/>
            <a:r>
              <a:rPr lang="en-US" sz="2000" dirty="0" smtClean="0"/>
              <a:t>Shall be set up </a:t>
            </a:r>
            <a:r>
              <a:rPr lang="en-US" sz="2000" b="1" dirty="0" smtClean="0"/>
              <a:t>at TCPO </a:t>
            </a:r>
            <a:r>
              <a:rPr lang="en-US" sz="2000" dirty="0" smtClean="0"/>
              <a:t>for providing </a:t>
            </a:r>
            <a:r>
              <a:rPr lang="en-US" sz="2000" b="1" dirty="0" smtClean="0"/>
              <a:t>technical assistance to Apex Committee</a:t>
            </a:r>
            <a:r>
              <a:rPr lang="en-US" sz="2000" dirty="0" smtClean="0"/>
              <a:t> and SHPSC</a:t>
            </a:r>
          </a:p>
          <a:p>
            <a:pPr lvl="1" algn="just"/>
            <a:r>
              <a:rPr lang="en-US" sz="2000" dirty="0" smtClean="0"/>
              <a:t>TCPO will </a:t>
            </a:r>
            <a:r>
              <a:rPr lang="en-US" sz="2000" b="1" dirty="0" smtClean="0"/>
              <a:t>examine and submit its recommendations </a:t>
            </a:r>
            <a:r>
              <a:rPr lang="en-US" sz="2000" dirty="0" smtClean="0"/>
              <a:t>to the Apex Committee for the release of installments</a:t>
            </a:r>
          </a:p>
          <a:p>
            <a:pPr>
              <a:buNone/>
            </a:pPr>
            <a:r>
              <a:rPr lang="en-US" sz="2000" dirty="0" smtClean="0"/>
              <a:t>	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020300" y="347876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065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40080"/>
          </a:xfrm>
          <a:solidFill>
            <a:schemeClr val="accent2"/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Way Forward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85800" y="723900"/>
            <a:ext cx="7696200" cy="4762500"/>
          </a:xfrm>
        </p:spPr>
        <p:txBody>
          <a:bodyPr>
            <a:noAutofit/>
          </a:bodyPr>
          <a:lstStyle/>
          <a:p>
            <a:pPr algn="just"/>
            <a:endParaRPr lang="en-US" sz="2000" dirty="0" smtClean="0"/>
          </a:p>
          <a:p>
            <a:pPr algn="just"/>
            <a:r>
              <a:rPr lang="en-US" sz="2000" dirty="0" smtClean="0"/>
              <a:t>Ministry shall shortly write to all 25 states requesting them to send the preliminary proposal for LAP/TPS.</a:t>
            </a:r>
          </a:p>
          <a:p>
            <a:pPr algn="just"/>
            <a:endParaRPr lang="en-US" sz="2000" dirty="0" smtClean="0"/>
          </a:p>
          <a:p>
            <a:pPr algn="just"/>
            <a:r>
              <a:rPr lang="en-US" sz="2000" dirty="0" smtClean="0"/>
              <a:t>The Anchor Institute, as a part of capacity building, shall </a:t>
            </a:r>
            <a:r>
              <a:rPr lang="en-US" sz="2000" dirty="0" err="1" smtClean="0"/>
              <a:t>sensitise</a:t>
            </a:r>
            <a:r>
              <a:rPr lang="en-US" sz="2000" dirty="0" smtClean="0"/>
              <a:t> the officials of municipal corporation/UDAs to submit the proposals to ministry through SHPC for consideration of Apex committee under AMRUT. </a:t>
            </a:r>
          </a:p>
          <a:p>
            <a:pPr algn="just"/>
            <a:endParaRPr lang="en-US" sz="2000" dirty="0"/>
          </a:p>
          <a:p>
            <a:pPr algn="just"/>
            <a:r>
              <a:rPr lang="en-US" sz="2000" dirty="0" smtClean="0"/>
              <a:t>Based on the examination of proposals by TCPO, the first installment will be released. </a:t>
            </a:r>
          </a:p>
          <a:p>
            <a:pPr algn="just"/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172076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2324100"/>
            <a:ext cx="9144000" cy="640080"/>
          </a:xfrm>
          <a:solidFill>
            <a:schemeClr val="accent2"/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en-US" sz="2800" b="1" smtClean="0">
                <a:latin typeface="Arial" pitchFamily="34" charset="0"/>
                <a:cs typeface="Arial" pitchFamily="34" charset="0"/>
              </a:rPr>
              <a:t>Thank you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1856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647700"/>
          </a:xfrm>
          <a:solidFill>
            <a:schemeClr val="accent2"/>
          </a:solidFill>
          <a:ln>
            <a:noFill/>
          </a:ln>
        </p:spPr>
        <p:txBody>
          <a:bodyPr>
            <a:normAutofit/>
          </a:bodyPr>
          <a:lstStyle/>
          <a:p>
            <a:pPr algn="l"/>
            <a:r>
              <a:rPr lang="en-US" sz="2800" dirty="0"/>
              <a:t> </a:t>
            </a:r>
            <a:r>
              <a:rPr lang="en-US" sz="2800" dirty="0" smtClean="0"/>
              <a:t> </a:t>
            </a:r>
            <a:r>
              <a:rPr lang="en-US" sz="2800" b="1" dirty="0" smtClean="0"/>
              <a:t>BACKGROUND OF THE NEW SCHEME-LAP&amp; TPS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47700"/>
            <a:ext cx="9144000" cy="29718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 smtClean="0"/>
              <a:t>In the backdrop of rapid urbanization </a:t>
            </a:r>
            <a:r>
              <a:rPr lang="en-US" sz="2400" b="1" dirty="0" smtClean="0">
                <a:solidFill>
                  <a:schemeClr val="accent5"/>
                </a:solidFill>
              </a:rPr>
              <a:t>two key challenges </a:t>
            </a:r>
            <a:r>
              <a:rPr lang="en-US" sz="2400" dirty="0" smtClean="0"/>
              <a:t>are have emerged: </a:t>
            </a:r>
          </a:p>
          <a:p>
            <a:pPr marL="401193" indent="-401193" algn="just">
              <a:buFont typeface="Wingdings" pitchFamily="2" charset="2"/>
              <a:buChar char="Ø"/>
            </a:pPr>
            <a:r>
              <a:rPr lang="en-US" sz="2400" dirty="0" smtClean="0"/>
              <a:t>Existing settlements formed over years through incremental growth/accretion contain areas in </a:t>
            </a:r>
            <a:r>
              <a:rPr lang="en-US" sz="2400" b="1" dirty="0" smtClean="0">
                <a:solidFill>
                  <a:schemeClr val="accent5"/>
                </a:solidFill>
              </a:rPr>
              <a:t>city core </a:t>
            </a:r>
            <a:r>
              <a:rPr lang="en-US" sz="2400" dirty="0" smtClean="0"/>
              <a:t>that may require </a:t>
            </a:r>
            <a:r>
              <a:rPr lang="en-US" sz="2400" b="1" dirty="0" smtClean="0">
                <a:solidFill>
                  <a:schemeClr val="accent5"/>
                </a:solidFill>
              </a:rPr>
              <a:t>redevelopment</a:t>
            </a:r>
            <a:r>
              <a:rPr lang="en-US" sz="2400" b="1" dirty="0" smtClean="0"/>
              <a:t>.</a:t>
            </a:r>
          </a:p>
          <a:p>
            <a:pPr marL="401193" indent="-401193" algn="just"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accent5"/>
                </a:solidFill>
              </a:rPr>
              <a:t>Physical expansion on periphery</a:t>
            </a:r>
            <a:r>
              <a:rPr lang="en-US" sz="2400" dirty="0" smtClean="0">
                <a:solidFill>
                  <a:schemeClr val="accent5"/>
                </a:solidFill>
              </a:rPr>
              <a:t> </a:t>
            </a:r>
            <a:r>
              <a:rPr lang="en-US" sz="2400" dirty="0" smtClean="0"/>
              <a:t>leading to haphazard growth, substandard urban services.</a:t>
            </a:r>
          </a:p>
          <a:p>
            <a:pPr marL="401193" indent="-401193" algn="just">
              <a:buNone/>
            </a:pPr>
            <a:endParaRPr lang="en-US" sz="2400" b="1" dirty="0" smtClean="0"/>
          </a:p>
          <a:p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0" y="3771900"/>
            <a:ext cx="4495800" cy="1447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95250" indent="-95250" algn="just">
              <a:buFont typeface="+mj-lt"/>
              <a:buAutoNum type="romanUcPeriod"/>
            </a:pPr>
            <a:r>
              <a:rPr lang="en-IN" dirty="0" smtClean="0">
                <a:solidFill>
                  <a:schemeClr val="tx1"/>
                </a:solidFill>
              </a:rPr>
              <a:t> Existing areas/city core  can be redeveloped by preparing </a:t>
            </a:r>
            <a:r>
              <a:rPr lang="en-IN" b="1" dirty="0" smtClean="0">
                <a:solidFill>
                  <a:schemeClr val="tx1"/>
                </a:solidFill>
              </a:rPr>
              <a:t>Local Area based Plans (LAPs).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2000" y="3771900"/>
            <a:ext cx="4572000" cy="1447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00050" indent="-400050" algn="just">
              <a:buFont typeface="+mj-lt"/>
              <a:buAutoNum type="romanUcPeriod" startAt="2"/>
            </a:pPr>
            <a:r>
              <a:rPr lang="en-IN" b="1" dirty="0" smtClean="0">
                <a:solidFill>
                  <a:schemeClr val="tx1"/>
                </a:solidFill>
              </a:rPr>
              <a:t>Town Planning Schemes (TPS) </a:t>
            </a:r>
            <a:r>
              <a:rPr lang="en-IN" dirty="0" smtClean="0">
                <a:solidFill>
                  <a:schemeClr val="tx1"/>
                </a:solidFill>
              </a:rPr>
              <a:t>can be implemented for planned urban expansion in the peripheral  </a:t>
            </a:r>
            <a:r>
              <a:rPr lang="en-IN" dirty="0" err="1" smtClean="0">
                <a:solidFill>
                  <a:schemeClr val="tx1"/>
                </a:solidFill>
              </a:rPr>
              <a:t>greenfield</a:t>
            </a:r>
            <a:r>
              <a:rPr lang="en-IN" dirty="0" smtClean="0">
                <a:solidFill>
                  <a:schemeClr val="tx1"/>
                </a:solidFill>
              </a:rPr>
              <a:t> areas. </a:t>
            </a:r>
            <a:endParaRPr 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3248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40080"/>
          </a:xfrm>
          <a:solidFill>
            <a:schemeClr val="accent2"/>
          </a:solidFill>
          <a:ln>
            <a:noFill/>
          </a:ln>
        </p:spPr>
        <p:txBody>
          <a:bodyPr>
            <a:normAutofit/>
          </a:bodyPr>
          <a:lstStyle/>
          <a:p>
            <a:pPr algn="l"/>
            <a:r>
              <a:rPr lang="en-US" sz="28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BACKGROUND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Group 5"/>
          <p:cNvGrpSpPr/>
          <p:nvPr/>
        </p:nvGrpSpPr>
        <p:grpSpPr>
          <a:xfrm>
            <a:off x="2272719" y="2827057"/>
            <a:ext cx="5364770" cy="2793247"/>
            <a:chOff x="829994" y="604911"/>
            <a:chExt cx="8141823" cy="3924964"/>
          </a:xfrm>
        </p:grpSpPr>
        <p:sp>
          <p:nvSpPr>
            <p:cNvPr id="7" name="Freeform 6"/>
            <p:cNvSpPr/>
            <p:nvPr/>
          </p:nvSpPr>
          <p:spPr>
            <a:xfrm>
              <a:off x="829994" y="604911"/>
              <a:ext cx="4427806" cy="3924964"/>
            </a:xfrm>
            <a:custGeom>
              <a:avLst/>
              <a:gdLst>
                <a:gd name="connsiteX0" fmla="*/ 28135 w 3268535"/>
                <a:gd name="connsiteY0" fmla="*/ 1899138 h 3924964"/>
                <a:gd name="connsiteX1" fmla="*/ 56271 w 3268535"/>
                <a:gd name="connsiteY1" fmla="*/ 2222695 h 3924964"/>
                <a:gd name="connsiteX2" fmla="*/ 98474 w 3268535"/>
                <a:gd name="connsiteY2" fmla="*/ 2363372 h 3924964"/>
                <a:gd name="connsiteX3" fmla="*/ 154744 w 3268535"/>
                <a:gd name="connsiteY3" fmla="*/ 2461846 h 3924964"/>
                <a:gd name="connsiteX4" fmla="*/ 211015 w 3268535"/>
                <a:gd name="connsiteY4" fmla="*/ 2475914 h 3924964"/>
                <a:gd name="connsiteX5" fmla="*/ 281354 w 3268535"/>
                <a:gd name="connsiteY5" fmla="*/ 2504049 h 3924964"/>
                <a:gd name="connsiteX6" fmla="*/ 422031 w 3268535"/>
                <a:gd name="connsiteY6" fmla="*/ 2546252 h 3924964"/>
                <a:gd name="connsiteX7" fmla="*/ 464234 w 3268535"/>
                <a:gd name="connsiteY7" fmla="*/ 2574387 h 3924964"/>
                <a:gd name="connsiteX8" fmla="*/ 492369 w 3268535"/>
                <a:gd name="connsiteY8" fmla="*/ 2602523 h 3924964"/>
                <a:gd name="connsiteX9" fmla="*/ 562708 w 3268535"/>
                <a:gd name="connsiteY9" fmla="*/ 2700997 h 3924964"/>
                <a:gd name="connsiteX10" fmla="*/ 633046 w 3268535"/>
                <a:gd name="connsiteY10" fmla="*/ 2813538 h 3924964"/>
                <a:gd name="connsiteX11" fmla="*/ 661181 w 3268535"/>
                <a:gd name="connsiteY11" fmla="*/ 2883877 h 3924964"/>
                <a:gd name="connsiteX12" fmla="*/ 689317 w 3268535"/>
                <a:gd name="connsiteY12" fmla="*/ 2968283 h 3924964"/>
                <a:gd name="connsiteX13" fmla="*/ 717452 w 3268535"/>
                <a:gd name="connsiteY13" fmla="*/ 3024554 h 3924964"/>
                <a:gd name="connsiteX14" fmla="*/ 745588 w 3268535"/>
                <a:gd name="connsiteY14" fmla="*/ 3094892 h 3924964"/>
                <a:gd name="connsiteX15" fmla="*/ 759655 w 3268535"/>
                <a:gd name="connsiteY15" fmla="*/ 3137095 h 3924964"/>
                <a:gd name="connsiteX16" fmla="*/ 773723 w 3268535"/>
                <a:gd name="connsiteY16" fmla="*/ 3207434 h 3924964"/>
                <a:gd name="connsiteX17" fmla="*/ 801858 w 3268535"/>
                <a:gd name="connsiteY17" fmla="*/ 3249637 h 3924964"/>
                <a:gd name="connsiteX18" fmla="*/ 829994 w 3268535"/>
                <a:gd name="connsiteY18" fmla="*/ 3319975 h 3924964"/>
                <a:gd name="connsiteX19" fmla="*/ 858129 w 3268535"/>
                <a:gd name="connsiteY19" fmla="*/ 3376246 h 3924964"/>
                <a:gd name="connsiteX20" fmla="*/ 872197 w 3268535"/>
                <a:gd name="connsiteY20" fmla="*/ 3418449 h 3924964"/>
                <a:gd name="connsiteX21" fmla="*/ 914400 w 3268535"/>
                <a:gd name="connsiteY21" fmla="*/ 3474720 h 3924964"/>
                <a:gd name="connsiteX22" fmla="*/ 984738 w 3268535"/>
                <a:gd name="connsiteY22" fmla="*/ 3601329 h 3924964"/>
                <a:gd name="connsiteX23" fmla="*/ 1041009 w 3268535"/>
                <a:gd name="connsiteY23" fmla="*/ 3685735 h 3924964"/>
                <a:gd name="connsiteX24" fmla="*/ 1308295 w 3268535"/>
                <a:gd name="connsiteY24" fmla="*/ 3685735 h 3924964"/>
                <a:gd name="connsiteX25" fmla="*/ 1364566 w 3268535"/>
                <a:gd name="connsiteY25" fmla="*/ 3713871 h 3924964"/>
                <a:gd name="connsiteX26" fmla="*/ 1434904 w 3268535"/>
                <a:gd name="connsiteY26" fmla="*/ 3756074 h 3924964"/>
                <a:gd name="connsiteX27" fmla="*/ 1533378 w 3268535"/>
                <a:gd name="connsiteY27" fmla="*/ 3826412 h 3924964"/>
                <a:gd name="connsiteX28" fmla="*/ 1631852 w 3268535"/>
                <a:gd name="connsiteY28" fmla="*/ 3854547 h 3924964"/>
                <a:gd name="connsiteX29" fmla="*/ 1674055 w 3268535"/>
                <a:gd name="connsiteY29" fmla="*/ 3882683 h 3924964"/>
                <a:gd name="connsiteX30" fmla="*/ 1786597 w 3268535"/>
                <a:gd name="connsiteY30" fmla="*/ 3910818 h 3924964"/>
                <a:gd name="connsiteX31" fmla="*/ 2053883 w 3268535"/>
                <a:gd name="connsiteY31" fmla="*/ 3896751 h 3924964"/>
                <a:gd name="connsiteX32" fmla="*/ 2166424 w 3268535"/>
                <a:gd name="connsiteY32" fmla="*/ 3784209 h 3924964"/>
                <a:gd name="connsiteX33" fmla="*/ 2264898 w 3268535"/>
                <a:gd name="connsiteY33" fmla="*/ 3671667 h 3924964"/>
                <a:gd name="connsiteX34" fmla="*/ 2321169 w 3268535"/>
                <a:gd name="connsiteY34" fmla="*/ 3629464 h 3924964"/>
                <a:gd name="connsiteX35" fmla="*/ 2363372 w 3268535"/>
                <a:gd name="connsiteY35" fmla="*/ 3559126 h 3924964"/>
                <a:gd name="connsiteX36" fmla="*/ 2546252 w 3268535"/>
                <a:gd name="connsiteY36" fmla="*/ 3390314 h 3924964"/>
                <a:gd name="connsiteX37" fmla="*/ 2644726 w 3268535"/>
                <a:gd name="connsiteY37" fmla="*/ 3319975 h 3924964"/>
                <a:gd name="connsiteX38" fmla="*/ 2686929 w 3268535"/>
                <a:gd name="connsiteY38" fmla="*/ 3263704 h 3924964"/>
                <a:gd name="connsiteX39" fmla="*/ 2729132 w 3268535"/>
                <a:gd name="connsiteY39" fmla="*/ 3221501 h 3924964"/>
                <a:gd name="connsiteX40" fmla="*/ 2743200 w 3268535"/>
                <a:gd name="connsiteY40" fmla="*/ 3179298 h 3924964"/>
                <a:gd name="connsiteX41" fmla="*/ 2785403 w 3268535"/>
                <a:gd name="connsiteY41" fmla="*/ 3123027 h 3924964"/>
                <a:gd name="connsiteX42" fmla="*/ 2813538 w 3268535"/>
                <a:gd name="connsiteY42" fmla="*/ 3080824 h 3924964"/>
                <a:gd name="connsiteX43" fmla="*/ 2841674 w 3268535"/>
                <a:gd name="connsiteY43" fmla="*/ 2982351 h 3924964"/>
                <a:gd name="connsiteX44" fmla="*/ 2855741 w 3268535"/>
                <a:gd name="connsiteY44" fmla="*/ 2926080 h 3924964"/>
                <a:gd name="connsiteX45" fmla="*/ 2897944 w 3268535"/>
                <a:gd name="connsiteY45" fmla="*/ 2855741 h 3924964"/>
                <a:gd name="connsiteX46" fmla="*/ 2926080 w 3268535"/>
                <a:gd name="connsiteY46" fmla="*/ 2771335 h 3924964"/>
                <a:gd name="connsiteX47" fmla="*/ 2996418 w 3268535"/>
                <a:gd name="connsiteY47" fmla="*/ 2658794 h 3924964"/>
                <a:gd name="connsiteX48" fmla="*/ 3038621 w 3268535"/>
                <a:gd name="connsiteY48" fmla="*/ 2588455 h 3924964"/>
                <a:gd name="connsiteX49" fmla="*/ 3137095 w 3268535"/>
                <a:gd name="connsiteY49" fmla="*/ 2236763 h 3924964"/>
                <a:gd name="connsiteX50" fmla="*/ 3235569 w 3268535"/>
                <a:gd name="connsiteY50" fmla="*/ 1871003 h 3924964"/>
                <a:gd name="connsiteX51" fmla="*/ 3263704 w 3268535"/>
                <a:gd name="connsiteY51" fmla="*/ 1730326 h 3924964"/>
                <a:gd name="connsiteX52" fmla="*/ 3221501 w 3268535"/>
                <a:gd name="connsiteY52" fmla="*/ 1645920 h 3924964"/>
                <a:gd name="connsiteX53" fmla="*/ 3123028 w 3268535"/>
                <a:gd name="connsiteY53" fmla="*/ 1533378 h 3924964"/>
                <a:gd name="connsiteX54" fmla="*/ 3108960 w 3268535"/>
                <a:gd name="connsiteY54" fmla="*/ 1477107 h 3924964"/>
                <a:gd name="connsiteX55" fmla="*/ 3052689 w 3268535"/>
                <a:gd name="connsiteY55" fmla="*/ 1364566 h 3924964"/>
                <a:gd name="connsiteX56" fmla="*/ 3038621 w 3268535"/>
                <a:gd name="connsiteY56" fmla="*/ 1294227 h 3924964"/>
                <a:gd name="connsiteX57" fmla="*/ 2982351 w 3268535"/>
                <a:gd name="connsiteY57" fmla="*/ 1209821 h 3924964"/>
                <a:gd name="connsiteX58" fmla="*/ 2954215 w 3268535"/>
                <a:gd name="connsiteY58" fmla="*/ 1111347 h 3924964"/>
                <a:gd name="connsiteX59" fmla="*/ 2912012 w 3268535"/>
                <a:gd name="connsiteY59" fmla="*/ 1055077 h 3924964"/>
                <a:gd name="connsiteX60" fmla="*/ 2883877 w 3268535"/>
                <a:gd name="connsiteY60" fmla="*/ 1012874 h 3924964"/>
                <a:gd name="connsiteX61" fmla="*/ 2827606 w 3268535"/>
                <a:gd name="connsiteY61" fmla="*/ 984738 h 3924964"/>
                <a:gd name="connsiteX62" fmla="*/ 2729132 w 3268535"/>
                <a:gd name="connsiteY62" fmla="*/ 914400 h 3924964"/>
                <a:gd name="connsiteX63" fmla="*/ 2658794 w 3268535"/>
                <a:gd name="connsiteY63" fmla="*/ 900332 h 3924964"/>
                <a:gd name="connsiteX64" fmla="*/ 2321169 w 3268535"/>
                <a:gd name="connsiteY64" fmla="*/ 886264 h 3924964"/>
                <a:gd name="connsiteX65" fmla="*/ 2236763 w 3268535"/>
                <a:gd name="connsiteY65" fmla="*/ 844061 h 3924964"/>
                <a:gd name="connsiteX66" fmla="*/ 2166424 w 3268535"/>
                <a:gd name="connsiteY66" fmla="*/ 815926 h 3924964"/>
                <a:gd name="connsiteX67" fmla="*/ 2053883 w 3268535"/>
                <a:gd name="connsiteY67" fmla="*/ 689317 h 3924964"/>
                <a:gd name="connsiteX68" fmla="*/ 2011680 w 3268535"/>
                <a:gd name="connsiteY68" fmla="*/ 661181 h 3924964"/>
                <a:gd name="connsiteX69" fmla="*/ 1955409 w 3268535"/>
                <a:gd name="connsiteY69" fmla="*/ 590843 h 3924964"/>
                <a:gd name="connsiteX70" fmla="*/ 1899138 w 3268535"/>
                <a:gd name="connsiteY70" fmla="*/ 534572 h 3924964"/>
                <a:gd name="connsiteX71" fmla="*/ 1856935 w 3268535"/>
                <a:gd name="connsiteY71" fmla="*/ 464234 h 3924964"/>
                <a:gd name="connsiteX72" fmla="*/ 1814732 w 3268535"/>
                <a:gd name="connsiteY72" fmla="*/ 407963 h 3924964"/>
                <a:gd name="connsiteX73" fmla="*/ 1772529 w 3268535"/>
                <a:gd name="connsiteY73" fmla="*/ 337624 h 3924964"/>
                <a:gd name="connsiteX74" fmla="*/ 1716258 w 3268535"/>
                <a:gd name="connsiteY74" fmla="*/ 253218 h 3924964"/>
                <a:gd name="connsiteX75" fmla="*/ 1702191 w 3268535"/>
                <a:gd name="connsiteY75" fmla="*/ 211015 h 3924964"/>
                <a:gd name="connsiteX76" fmla="*/ 1674055 w 3268535"/>
                <a:gd name="connsiteY76" fmla="*/ 182880 h 3924964"/>
                <a:gd name="connsiteX77" fmla="*/ 1645920 w 3268535"/>
                <a:gd name="connsiteY77" fmla="*/ 140677 h 3924964"/>
                <a:gd name="connsiteX78" fmla="*/ 1617784 w 3268535"/>
                <a:gd name="connsiteY78" fmla="*/ 112541 h 3924964"/>
                <a:gd name="connsiteX79" fmla="*/ 1561514 w 3268535"/>
                <a:gd name="connsiteY79" fmla="*/ 42203 h 3924964"/>
                <a:gd name="connsiteX80" fmla="*/ 1533378 w 3268535"/>
                <a:gd name="connsiteY80" fmla="*/ 14067 h 3924964"/>
                <a:gd name="connsiteX81" fmla="*/ 1491175 w 3268535"/>
                <a:gd name="connsiteY81" fmla="*/ 0 h 3924964"/>
                <a:gd name="connsiteX82" fmla="*/ 1322363 w 3268535"/>
                <a:gd name="connsiteY82" fmla="*/ 14067 h 3924964"/>
                <a:gd name="connsiteX83" fmla="*/ 1181686 w 3268535"/>
                <a:gd name="connsiteY83" fmla="*/ 140677 h 3924964"/>
                <a:gd name="connsiteX84" fmla="*/ 1125415 w 3268535"/>
                <a:gd name="connsiteY84" fmla="*/ 267286 h 3924964"/>
                <a:gd name="connsiteX85" fmla="*/ 1111348 w 3268535"/>
                <a:gd name="connsiteY85" fmla="*/ 309489 h 3924964"/>
                <a:gd name="connsiteX86" fmla="*/ 1083212 w 3268535"/>
                <a:gd name="connsiteY86" fmla="*/ 365760 h 3924964"/>
                <a:gd name="connsiteX87" fmla="*/ 1055077 w 3268535"/>
                <a:gd name="connsiteY87" fmla="*/ 436098 h 3924964"/>
                <a:gd name="connsiteX88" fmla="*/ 1012874 w 3268535"/>
                <a:gd name="connsiteY88" fmla="*/ 450166 h 3924964"/>
                <a:gd name="connsiteX89" fmla="*/ 956603 w 3268535"/>
                <a:gd name="connsiteY89" fmla="*/ 520504 h 3924964"/>
                <a:gd name="connsiteX90" fmla="*/ 914400 w 3268535"/>
                <a:gd name="connsiteY90" fmla="*/ 562707 h 3924964"/>
                <a:gd name="connsiteX91" fmla="*/ 886264 w 3268535"/>
                <a:gd name="connsiteY91" fmla="*/ 604911 h 3924964"/>
                <a:gd name="connsiteX92" fmla="*/ 844061 w 3268535"/>
                <a:gd name="connsiteY92" fmla="*/ 633046 h 3924964"/>
                <a:gd name="connsiteX93" fmla="*/ 815926 w 3268535"/>
                <a:gd name="connsiteY93" fmla="*/ 675249 h 3924964"/>
                <a:gd name="connsiteX94" fmla="*/ 731520 w 3268535"/>
                <a:gd name="connsiteY94" fmla="*/ 731520 h 3924964"/>
                <a:gd name="connsiteX95" fmla="*/ 703384 w 3268535"/>
                <a:gd name="connsiteY95" fmla="*/ 787791 h 3924964"/>
                <a:gd name="connsiteX96" fmla="*/ 661181 w 3268535"/>
                <a:gd name="connsiteY96" fmla="*/ 829994 h 3924964"/>
                <a:gd name="connsiteX97" fmla="*/ 618978 w 3268535"/>
                <a:gd name="connsiteY97" fmla="*/ 900332 h 3924964"/>
                <a:gd name="connsiteX98" fmla="*/ 576775 w 3268535"/>
                <a:gd name="connsiteY98" fmla="*/ 998806 h 3924964"/>
                <a:gd name="connsiteX99" fmla="*/ 562708 w 3268535"/>
                <a:gd name="connsiteY99" fmla="*/ 1041009 h 3924964"/>
                <a:gd name="connsiteX100" fmla="*/ 534572 w 3268535"/>
                <a:gd name="connsiteY100" fmla="*/ 1083212 h 3924964"/>
                <a:gd name="connsiteX101" fmla="*/ 506437 w 3268535"/>
                <a:gd name="connsiteY101" fmla="*/ 1139483 h 3924964"/>
                <a:gd name="connsiteX102" fmla="*/ 436098 w 3268535"/>
                <a:gd name="connsiteY102" fmla="*/ 1237957 h 3924964"/>
                <a:gd name="connsiteX103" fmla="*/ 351692 w 3268535"/>
                <a:gd name="connsiteY103" fmla="*/ 1308295 h 3924964"/>
                <a:gd name="connsiteX104" fmla="*/ 253218 w 3268535"/>
                <a:gd name="connsiteY104" fmla="*/ 1378634 h 3924964"/>
                <a:gd name="connsiteX105" fmla="*/ 211015 w 3268535"/>
                <a:gd name="connsiteY105" fmla="*/ 1420837 h 3924964"/>
                <a:gd name="connsiteX106" fmla="*/ 140677 w 3268535"/>
                <a:gd name="connsiteY106" fmla="*/ 1463040 h 3924964"/>
                <a:gd name="connsiteX107" fmla="*/ 70338 w 3268535"/>
                <a:gd name="connsiteY107" fmla="*/ 1617784 h 3924964"/>
                <a:gd name="connsiteX108" fmla="*/ 42203 w 3268535"/>
                <a:gd name="connsiteY108" fmla="*/ 1659987 h 3924964"/>
                <a:gd name="connsiteX109" fmla="*/ 14068 w 3268535"/>
                <a:gd name="connsiteY109" fmla="*/ 1744394 h 3924964"/>
                <a:gd name="connsiteX110" fmla="*/ 0 w 3268535"/>
                <a:gd name="connsiteY110" fmla="*/ 1786597 h 3924964"/>
                <a:gd name="connsiteX111" fmla="*/ 28135 w 3268535"/>
                <a:gd name="connsiteY111" fmla="*/ 1899138 h 39249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</a:cxnLst>
              <a:rect l="l" t="t" r="r" b="b"/>
              <a:pathLst>
                <a:path w="3268535" h="3924964">
                  <a:moveTo>
                    <a:pt x="28135" y="1899138"/>
                  </a:moveTo>
                  <a:cubicBezTo>
                    <a:pt x="37514" y="1971821"/>
                    <a:pt x="38528" y="2116234"/>
                    <a:pt x="56271" y="2222695"/>
                  </a:cubicBezTo>
                  <a:cubicBezTo>
                    <a:pt x="67439" y="2289705"/>
                    <a:pt x="79703" y="2288286"/>
                    <a:pt x="98474" y="2363372"/>
                  </a:cubicBezTo>
                  <a:cubicBezTo>
                    <a:pt x="110579" y="2411794"/>
                    <a:pt x="105853" y="2433908"/>
                    <a:pt x="154744" y="2461846"/>
                  </a:cubicBezTo>
                  <a:cubicBezTo>
                    <a:pt x="171531" y="2471439"/>
                    <a:pt x="192673" y="2469800"/>
                    <a:pt x="211015" y="2475914"/>
                  </a:cubicBezTo>
                  <a:cubicBezTo>
                    <a:pt x="234972" y="2483899"/>
                    <a:pt x="257397" y="2496063"/>
                    <a:pt x="281354" y="2504049"/>
                  </a:cubicBezTo>
                  <a:cubicBezTo>
                    <a:pt x="320670" y="2517154"/>
                    <a:pt x="389423" y="2524514"/>
                    <a:pt x="422031" y="2546252"/>
                  </a:cubicBezTo>
                  <a:cubicBezTo>
                    <a:pt x="436099" y="2555630"/>
                    <a:pt x="451032" y="2563825"/>
                    <a:pt x="464234" y="2574387"/>
                  </a:cubicBezTo>
                  <a:cubicBezTo>
                    <a:pt x="474591" y="2582673"/>
                    <a:pt x="483878" y="2592334"/>
                    <a:pt x="492369" y="2602523"/>
                  </a:cubicBezTo>
                  <a:cubicBezTo>
                    <a:pt x="514949" y="2629619"/>
                    <a:pt x="543032" y="2670078"/>
                    <a:pt x="562708" y="2700997"/>
                  </a:cubicBezTo>
                  <a:cubicBezTo>
                    <a:pt x="586458" y="2738319"/>
                    <a:pt x="616617" y="2772464"/>
                    <a:pt x="633046" y="2813538"/>
                  </a:cubicBezTo>
                  <a:cubicBezTo>
                    <a:pt x="642424" y="2836984"/>
                    <a:pt x="652551" y="2860145"/>
                    <a:pt x="661181" y="2883877"/>
                  </a:cubicBezTo>
                  <a:cubicBezTo>
                    <a:pt x="671316" y="2911749"/>
                    <a:pt x="678303" y="2940747"/>
                    <a:pt x="689317" y="2968283"/>
                  </a:cubicBezTo>
                  <a:cubicBezTo>
                    <a:pt x="697105" y="2987754"/>
                    <a:pt x="708935" y="3005391"/>
                    <a:pt x="717452" y="3024554"/>
                  </a:cubicBezTo>
                  <a:cubicBezTo>
                    <a:pt x="727708" y="3047630"/>
                    <a:pt x="736721" y="3071248"/>
                    <a:pt x="745588" y="3094892"/>
                  </a:cubicBezTo>
                  <a:cubicBezTo>
                    <a:pt x="750795" y="3108776"/>
                    <a:pt x="756059" y="3122709"/>
                    <a:pt x="759655" y="3137095"/>
                  </a:cubicBezTo>
                  <a:cubicBezTo>
                    <a:pt x="765454" y="3160292"/>
                    <a:pt x="765327" y="3185046"/>
                    <a:pt x="773723" y="3207434"/>
                  </a:cubicBezTo>
                  <a:cubicBezTo>
                    <a:pt x="779659" y="3223265"/>
                    <a:pt x="794297" y="3234515"/>
                    <a:pt x="801858" y="3249637"/>
                  </a:cubicBezTo>
                  <a:cubicBezTo>
                    <a:pt x="813151" y="3272223"/>
                    <a:pt x="819738" y="3296899"/>
                    <a:pt x="829994" y="3319975"/>
                  </a:cubicBezTo>
                  <a:cubicBezTo>
                    <a:pt x="838511" y="3339138"/>
                    <a:pt x="849868" y="3356971"/>
                    <a:pt x="858129" y="3376246"/>
                  </a:cubicBezTo>
                  <a:cubicBezTo>
                    <a:pt x="863970" y="3389876"/>
                    <a:pt x="864840" y="3405574"/>
                    <a:pt x="872197" y="3418449"/>
                  </a:cubicBezTo>
                  <a:cubicBezTo>
                    <a:pt x="883830" y="3438806"/>
                    <a:pt x="900332" y="3455963"/>
                    <a:pt x="914400" y="3474720"/>
                  </a:cubicBezTo>
                  <a:cubicBezTo>
                    <a:pt x="964521" y="3625085"/>
                    <a:pt x="911036" y="3506569"/>
                    <a:pt x="984738" y="3601329"/>
                  </a:cubicBezTo>
                  <a:cubicBezTo>
                    <a:pt x="1005498" y="3628021"/>
                    <a:pt x="1041009" y="3685735"/>
                    <a:pt x="1041009" y="3685735"/>
                  </a:cubicBezTo>
                  <a:cubicBezTo>
                    <a:pt x="1155051" y="3662926"/>
                    <a:pt x="1144848" y="3658493"/>
                    <a:pt x="1308295" y="3685735"/>
                  </a:cubicBezTo>
                  <a:cubicBezTo>
                    <a:pt x="1328981" y="3689183"/>
                    <a:pt x="1346234" y="3703686"/>
                    <a:pt x="1364566" y="3713871"/>
                  </a:cubicBezTo>
                  <a:cubicBezTo>
                    <a:pt x="1388468" y="3727150"/>
                    <a:pt x="1412154" y="3740907"/>
                    <a:pt x="1434904" y="3756074"/>
                  </a:cubicBezTo>
                  <a:cubicBezTo>
                    <a:pt x="1454022" y="3768820"/>
                    <a:pt x="1508211" y="3813829"/>
                    <a:pt x="1533378" y="3826412"/>
                  </a:cubicBezTo>
                  <a:cubicBezTo>
                    <a:pt x="1553564" y="3836505"/>
                    <a:pt x="1613817" y="3850039"/>
                    <a:pt x="1631852" y="3854547"/>
                  </a:cubicBezTo>
                  <a:cubicBezTo>
                    <a:pt x="1645920" y="3863926"/>
                    <a:pt x="1658166" y="3876905"/>
                    <a:pt x="1674055" y="3882683"/>
                  </a:cubicBezTo>
                  <a:cubicBezTo>
                    <a:pt x="1710395" y="3895898"/>
                    <a:pt x="1786597" y="3910818"/>
                    <a:pt x="1786597" y="3910818"/>
                  </a:cubicBezTo>
                  <a:cubicBezTo>
                    <a:pt x="1875692" y="3906129"/>
                    <a:pt x="1969243" y="3924964"/>
                    <a:pt x="2053883" y="3896751"/>
                  </a:cubicBezTo>
                  <a:cubicBezTo>
                    <a:pt x="2104213" y="3879974"/>
                    <a:pt x="2134592" y="3826651"/>
                    <a:pt x="2166424" y="3784209"/>
                  </a:cubicBezTo>
                  <a:cubicBezTo>
                    <a:pt x="2206980" y="3730135"/>
                    <a:pt x="2211920" y="3718023"/>
                    <a:pt x="2264898" y="3671667"/>
                  </a:cubicBezTo>
                  <a:cubicBezTo>
                    <a:pt x="2282543" y="3656228"/>
                    <a:pt x="2302412" y="3643532"/>
                    <a:pt x="2321169" y="3629464"/>
                  </a:cubicBezTo>
                  <a:cubicBezTo>
                    <a:pt x="2335237" y="3606018"/>
                    <a:pt x="2345710" y="3579999"/>
                    <a:pt x="2363372" y="3559126"/>
                  </a:cubicBezTo>
                  <a:cubicBezTo>
                    <a:pt x="2417957" y="3494617"/>
                    <a:pt x="2479304" y="3440526"/>
                    <a:pt x="2546252" y="3390314"/>
                  </a:cubicBezTo>
                  <a:cubicBezTo>
                    <a:pt x="2578198" y="3366355"/>
                    <a:pt x="2616206" y="3348495"/>
                    <a:pt x="2644726" y="3319975"/>
                  </a:cubicBezTo>
                  <a:cubicBezTo>
                    <a:pt x="2661305" y="3303396"/>
                    <a:pt x="2671670" y="3281506"/>
                    <a:pt x="2686929" y="3263704"/>
                  </a:cubicBezTo>
                  <a:cubicBezTo>
                    <a:pt x="2699876" y="3248599"/>
                    <a:pt x="2715064" y="3235569"/>
                    <a:pt x="2729132" y="3221501"/>
                  </a:cubicBezTo>
                  <a:cubicBezTo>
                    <a:pt x="2733821" y="3207433"/>
                    <a:pt x="2735843" y="3192173"/>
                    <a:pt x="2743200" y="3179298"/>
                  </a:cubicBezTo>
                  <a:cubicBezTo>
                    <a:pt x="2754833" y="3158941"/>
                    <a:pt x="2771775" y="3142106"/>
                    <a:pt x="2785403" y="3123027"/>
                  </a:cubicBezTo>
                  <a:cubicBezTo>
                    <a:pt x="2795230" y="3109269"/>
                    <a:pt x="2804160" y="3094892"/>
                    <a:pt x="2813538" y="3080824"/>
                  </a:cubicBezTo>
                  <a:cubicBezTo>
                    <a:pt x="2857533" y="2904849"/>
                    <a:pt x="2801297" y="3123673"/>
                    <a:pt x="2841674" y="2982351"/>
                  </a:cubicBezTo>
                  <a:cubicBezTo>
                    <a:pt x="2846985" y="2963761"/>
                    <a:pt x="2847889" y="2943748"/>
                    <a:pt x="2855741" y="2926080"/>
                  </a:cubicBezTo>
                  <a:cubicBezTo>
                    <a:pt x="2866846" y="2901094"/>
                    <a:pt x="2886629" y="2880633"/>
                    <a:pt x="2897944" y="2855741"/>
                  </a:cubicBezTo>
                  <a:cubicBezTo>
                    <a:pt x="2910216" y="2828742"/>
                    <a:pt x="2912817" y="2797861"/>
                    <a:pt x="2926080" y="2771335"/>
                  </a:cubicBezTo>
                  <a:cubicBezTo>
                    <a:pt x="2945864" y="2731767"/>
                    <a:pt x="2973658" y="2696728"/>
                    <a:pt x="2996418" y="2658794"/>
                  </a:cubicBezTo>
                  <a:cubicBezTo>
                    <a:pt x="3010486" y="2635348"/>
                    <a:pt x="3027850" y="2613587"/>
                    <a:pt x="3038621" y="2588455"/>
                  </a:cubicBezTo>
                  <a:cubicBezTo>
                    <a:pt x="3086557" y="2476605"/>
                    <a:pt x="3102584" y="2351799"/>
                    <a:pt x="3137095" y="2236763"/>
                  </a:cubicBezTo>
                  <a:cubicBezTo>
                    <a:pt x="3175636" y="2108292"/>
                    <a:pt x="3208313" y="2007284"/>
                    <a:pt x="3235569" y="1871003"/>
                  </a:cubicBezTo>
                  <a:lnTo>
                    <a:pt x="3263704" y="1730326"/>
                  </a:lnTo>
                  <a:cubicBezTo>
                    <a:pt x="3238802" y="1630714"/>
                    <a:pt x="3268535" y="1708631"/>
                    <a:pt x="3221501" y="1645920"/>
                  </a:cubicBezTo>
                  <a:cubicBezTo>
                    <a:pt x="3139438" y="1536503"/>
                    <a:pt x="3201573" y="1585743"/>
                    <a:pt x="3123028" y="1533378"/>
                  </a:cubicBezTo>
                  <a:cubicBezTo>
                    <a:pt x="3118339" y="1514621"/>
                    <a:pt x="3116396" y="1494954"/>
                    <a:pt x="3108960" y="1477107"/>
                  </a:cubicBezTo>
                  <a:cubicBezTo>
                    <a:pt x="3092828" y="1438392"/>
                    <a:pt x="3052689" y="1364566"/>
                    <a:pt x="3052689" y="1364566"/>
                  </a:cubicBezTo>
                  <a:cubicBezTo>
                    <a:pt x="3048000" y="1341120"/>
                    <a:pt x="3048515" y="1315995"/>
                    <a:pt x="3038621" y="1294227"/>
                  </a:cubicBezTo>
                  <a:cubicBezTo>
                    <a:pt x="3024629" y="1263444"/>
                    <a:pt x="2982351" y="1209821"/>
                    <a:pt x="2982351" y="1209821"/>
                  </a:cubicBezTo>
                  <a:cubicBezTo>
                    <a:pt x="2979306" y="1197640"/>
                    <a:pt x="2963184" y="1127043"/>
                    <a:pt x="2954215" y="1111347"/>
                  </a:cubicBezTo>
                  <a:cubicBezTo>
                    <a:pt x="2942583" y="1090990"/>
                    <a:pt x="2925640" y="1074156"/>
                    <a:pt x="2912012" y="1055077"/>
                  </a:cubicBezTo>
                  <a:cubicBezTo>
                    <a:pt x="2902185" y="1041319"/>
                    <a:pt x="2896865" y="1023698"/>
                    <a:pt x="2883877" y="1012874"/>
                  </a:cubicBezTo>
                  <a:cubicBezTo>
                    <a:pt x="2867767" y="999449"/>
                    <a:pt x="2845389" y="995853"/>
                    <a:pt x="2827606" y="984738"/>
                  </a:cubicBezTo>
                  <a:cubicBezTo>
                    <a:pt x="2822752" y="981704"/>
                    <a:pt x="2744013" y="919980"/>
                    <a:pt x="2729132" y="914400"/>
                  </a:cubicBezTo>
                  <a:cubicBezTo>
                    <a:pt x="2706744" y="906004"/>
                    <a:pt x="2682648" y="901977"/>
                    <a:pt x="2658794" y="900332"/>
                  </a:cubicBezTo>
                  <a:cubicBezTo>
                    <a:pt x="2546422" y="892582"/>
                    <a:pt x="2433711" y="890953"/>
                    <a:pt x="2321169" y="886264"/>
                  </a:cubicBezTo>
                  <a:cubicBezTo>
                    <a:pt x="2215091" y="850906"/>
                    <a:pt x="2345845" y="898602"/>
                    <a:pt x="2236763" y="844061"/>
                  </a:cubicBezTo>
                  <a:cubicBezTo>
                    <a:pt x="2214177" y="832768"/>
                    <a:pt x="2189870" y="825304"/>
                    <a:pt x="2166424" y="815926"/>
                  </a:cubicBezTo>
                  <a:cubicBezTo>
                    <a:pt x="2132595" y="765182"/>
                    <a:pt x="2111702" y="727864"/>
                    <a:pt x="2053883" y="689317"/>
                  </a:cubicBezTo>
                  <a:cubicBezTo>
                    <a:pt x="2039815" y="679938"/>
                    <a:pt x="2023635" y="673136"/>
                    <a:pt x="2011680" y="661181"/>
                  </a:cubicBezTo>
                  <a:cubicBezTo>
                    <a:pt x="1990449" y="639950"/>
                    <a:pt x="1975357" y="613284"/>
                    <a:pt x="1955409" y="590843"/>
                  </a:cubicBezTo>
                  <a:cubicBezTo>
                    <a:pt x="1937786" y="571017"/>
                    <a:pt x="1915424" y="555511"/>
                    <a:pt x="1899138" y="534572"/>
                  </a:cubicBezTo>
                  <a:cubicBezTo>
                    <a:pt x="1882351" y="512989"/>
                    <a:pt x="1872102" y="486984"/>
                    <a:pt x="1856935" y="464234"/>
                  </a:cubicBezTo>
                  <a:cubicBezTo>
                    <a:pt x="1843929" y="444726"/>
                    <a:pt x="1827738" y="427471"/>
                    <a:pt x="1814732" y="407963"/>
                  </a:cubicBezTo>
                  <a:cubicBezTo>
                    <a:pt x="1799565" y="385212"/>
                    <a:pt x="1787209" y="360692"/>
                    <a:pt x="1772529" y="337624"/>
                  </a:cubicBezTo>
                  <a:cubicBezTo>
                    <a:pt x="1754375" y="309096"/>
                    <a:pt x="1735015" y="281353"/>
                    <a:pt x="1716258" y="253218"/>
                  </a:cubicBezTo>
                  <a:cubicBezTo>
                    <a:pt x="1711569" y="239150"/>
                    <a:pt x="1709820" y="223730"/>
                    <a:pt x="1702191" y="211015"/>
                  </a:cubicBezTo>
                  <a:cubicBezTo>
                    <a:pt x="1695367" y="199642"/>
                    <a:pt x="1682341" y="193237"/>
                    <a:pt x="1674055" y="182880"/>
                  </a:cubicBezTo>
                  <a:cubicBezTo>
                    <a:pt x="1663493" y="169678"/>
                    <a:pt x="1656482" y="153879"/>
                    <a:pt x="1645920" y="140677"/>
                  </a:cubicBezTo>
                  <a:cubicBezTo>
                    <a:pt x="1637634" y="130320"/>
                    <a:pt x="1626416" y="122611"/>
                    <a:pt x="1617784" y="112541"/>
                  </a:cubicBezTo>
                  <a:cubicBezTo>
                    <a:pt x="1598244" y="89744"/>
                    <a:pt x="1581054" y="65000"/>
                    <a:pt x="1561514" y="42203"/>
                  </a:cubicBezTo>
                  <a:cubicBezTo>
                    <a:pt x="1552882" y="32133"/>
                    <a:pt x="1544751" y="20891"/>
                    <a:pt x="1533378" y="14067"/>
                  </a:cubicBezTo>
                  <a:cubicBezTo>
                    <a:pt x="1520663" y="6438"/>
                    <a:pt x="1505243" y="4689"/>
                    <a:pt x="1491175" y="0"/>
                  </a:cubicBezTo>
                  <a:cubicBezTo>
                    <a:pt x="1434904" y="4689"/>
                    <a:pt x="1377143" y="372"/>
                    <a:pt x="1322363" y="14067"/>
                  </a:cubicBezTo>
                  <a:cubicBezTo>
                    <a:pt x="1293437" y="21298"/>
                    <a:pt x="1182246" y="139556"/>
                    <a:pt x="1181686" y="140677"/>
                  </a:cubicBezTo>
                  <a:cubicBezTo>
                    <a:pt x="1149718" y="204613"/>
                    <a:pt x="1152356" y="195444"/>
                    <a:pt x="1125415" y="267286"/>
                  </a:cubicBezTo>
                  <a:cubicBezTo>
                    <a:pt x="1120208" y="281170"/>
                    <a:pt x="1117189" y="295859"/>
                    <a:pt x="1111348" y="309489"/>
                  </a:cubicBezTo>
                  <a:cubicBezTo>
                    <a:pt x="1103087" y="328764"/>
                    <a:pt x="1091729" y="346596"/>
                    <a:pt x="1083212" y="365760"/>
                  </a:cubicBezTo>
                  <a:cubicBezTo>
                    <a:pt x="1072956" y="388836"/>
                    <a:pt x="1071243" y="416699"/>
                    <a:pt x="1055077" y="436098"/>
                  </a:cubicBezTo>
                  <a:cubicBezTo>
                    <a:pt x="1045584" y="447490"/>
                    <a:pt x="1026942" y="445477"/>
                    <a:pt x="1012874" y="450166"/>
                  </a:cubicBezTo>
                  <a:cubicBezTo>
                    <a:pt x="931026" y="532011"/>
                    <a:pt x="1045324" y="414038"/>
                    <a:pt x="956603" y="520504"/>
                  </a:cubicBezTo>
                  <a:cubicBezTo>
                    <a:pt x="943867" y="535788"/>
                    <a:pt x="927136" y="547423"/>
                    <a:pt x="914400" y="562707"/>
                  </a:cubicBezTo>
                  <a:cubicBezTo>
                    <a:pt x="903576" y="575696"/>
                    <a:pt x="898220" y="592955"/>
                    <a:pt x="886264" y="604911"/>
                  </a:cubicBezTo>
                  <a:cubicBezTo>
                    <a:pt x="874309" y="616866"/>
                    <a:pt x="858129" y="623668"/>
                    <a:pt x="844061" y="633046"/>
                  </a:cubicBezTo>
                  <a:cubicBezTo>
                    <a:pt x="834683" y="647114"/>
                    <a:pt x="828650" y="664116"/>
                    <a:pt x="815926" y="675249"/>
                  </a:cubicBezTo>
                  <a:cubicBezTo>
                    <a:pt x="790478" y="697516"/>
                    <a:pt x="731520" y="731520"/>
                    <a:pt x="731520" y="731520"/>
                  </a:cubicBezTo>
                  <a:cubicBezTo>
                    <a:pt x="722141" y="750277"/>
                    <a:pt x="715573" y="770726"/>
                    <a:pt x="703384" y="787791"/>
                  </a:cubicBezTo>
                  <a:cubicBezTo>
                    <a:pt x="691820" y="803980"/>
                    <a:pt x="672216" y="813441"/>
                    <a:pt x="661181" y="829994"/>
                  </a:cubicBezTo>
                  <a:cubicBezTo>
                    <a:pt x="588138" y="939559"/>
                    <a:pt x="706598" y="812715"/>
                    <a:pt x="618978" y="900332"/>
                  </a:cubicBezTo>
                  <a:cubicBezTo>
                    <a:pt x="585988" y="999305"/>
                    <a:pt x="628925" y="877122"/>
                    <a:pt x="576775" y="998806"/>
                  </a:cubicBezTo>
                  <a:cubicBezTo>
                    <a:pt x="570934" y="1012436"/>
                    <a:pt x="569340" y="1027746"/>
                    <a:pt x="562708" y="1041009"/>
                  </a:cubicBezTo>
                  <a:cubicBezTo>
                    <a:pt x="555147" y="1056131"/>
                    <a:pt x="542960" y="1068532"/>
                    <a:pt x="534572" y="1083212"/>
                  </a:cubicBezTo>
                  <a:cubicBezTo>
                    <a:pt x="524168" y="1101420"/>
                    <a:pt x="516841" y="1121275"/>
                    <a:pt x="506437" y="1139483"/>
                  </a:cubicBezTo>
                  <a:cubicBezTo>
                    <a:pt x="493715" y="1161746"/>
                    <a:pt x="449034" y="1222865"/>
                    <a:pt x="436098" y="1237957"/>
                  </a:cubicBezTo>
                  <a:cubicBezTo>
                    <a:pt x="368555" y="1316758"/>
                    <a:pt x="421823" y="1248183"/>
                    <a:pt x="351692" y="1308295"/>
                  </a:cubicBezTo>
                  <a:cubicBezTo>
                    <a:pt x="266729" y="1381121"/>
                    <a:pt x="330764" y="1352785"/>
                    <a:pt x="253218" y="1378634"/>
                  </a:cubicBezTo>
                  <a:cubicBezTo>
                    <a:pt x="239150" y="1392702"/>
                    <a:pt x="227568" y="1409802"/>
                    <a:pt x="211015" y="1420837"/>
                  </a:cubicBezTo>
                  <a:cubicBezTo>
                    <a:pt x="101450" y="1493880"/>
                    <a:pt x="228294" y="1375420"/>
                    <a:pt x="140677" y="1463040"/>
                  </a:cubicBezTo>
                  <a:cubicBezTo>
                    <a:pt x="120759" y="1522794"/>
                    <a:pt x="112273" y="1554880"/>
                    <a:pt x="70338" y="1617784"/>
                  </a:cubicBezTo>
                  <a:cubicBezTo>
                    <a:pt x="60960" y="1631852"/>
                    <a:pt x="49070" y="1644537"/>
                    <a:pt x="42203" y="1659987"/>
                  </a:cubicBezTo>
                  <a:cubicBezTo>
                    <a:pt x="30158" y="1687088"/>
                    <a:pt x="23446" y="1716258"/>
                    <a:pt x="14068" y="1744394"/>
                  </a:cubicBezTo>
                  <a:lnTo>
                    <a:pt x="0" y="1786597"/>
                  </a:lnTo>
                  <a:cubicBezTo>
                    <a:pt x="18617" y="1861064"/>
                    <a:pt x="18757" y="1826455"/>
                    <a:pt x="28135" y="1899138"/>
                  </a:cubicBezTo>
                  <a:close/>
                </a:path>
              </a:pathLst>
            </a:custGeom>
            <a:gradFill flip="none" rotWithShape="1">
              <a:path path="circle">
                <a:fillToRect l="50000" t="50000" r="50000" b="50000"/>
              </a:path>
              <a:tileRect/>
            </a:gradFill>
            <a:ln w="38100">
              <a:prstDash val="sysDash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8" name="Freeform 7"/>
            <p:cNvSpPr/>
            <p:nvPr/>
          </p:nvSpPr>
          <p:spPr>
            <a:xfrm>
              <a:off x="3390314" y="2278967"/>
              <a:ext cx="815926" cy="1139482"/>
            </a:xfrm>
            <a:custGeom>
              <a:avLst/>
              <a:gdLst>
                <a:gd name="connsiteX0" fmla="*/ 323557 w 815926"/>
                <a:gd name="connsiteY0" fmla="*/ 14067 h 1139482"/>
                <a:gd name="connsiteX1" fmla="*/ 295421 w 815926"/>
                <a:gd name="connsiteY1" fmla="*/ 98473 h 1139482"/>
                <a:gd name="connsiteX2" fmla="*/ 267286 w 815926"/>
                <a:gd name="connsiteY2" fmla="*/ 140676 h 1139482"/>
                <a:gd name="connsiteX3" fmla="*/ 225083 w 815926"/>
                <a:gd name="connsiteY3" fmla="*/ 211015 h 1139482"/>
                <a:gd name="connsiteX4" fmla="*/ 168812 w 815926"/>
                <a:gd name="connsiteY4" fmla="*/ 267285 h 1139482"/>
                <a:gd name="connsiteX5" fmla="*/ 154744 w 815926"/>
                <a:gd name="connsiteY5" fmla="*/ 309488 h 1139482"/>
                <a:gd name="connsiteX6" fmla="*/ 112541 w 815926"/>
                <a:gd name="connsiteY6" fmla="*/ 323556 h 1139482"/>
                <a:gd name="connsiteX7" fmla="*/ 70338 w 815926"/>
                <a:gd name="connsiteY7" fmla="*/ 351691 h 1139482"/>
                <a:gd name="connsiteX8" fmla="*/ 42203 w 815926"/>
                <a:gd name="connsiteY8" fmla="*/ 379827 h 1139482"/>
                <a:gd name="connsiteX9" fmla="*/ 0 w 815926"/>
                <a:gd name="connsiteY9" fmla="*/ 393895 h 1139482"/>
                <a:gd name="connsiteX10" fmla="*/ 28135 w 815926"/>
                <a:gd name="connsiteY10" fmla="*/ 506436 h 1139482"/>
                <a:gd name="connsiteX11" fmla="*/ 56271 w 815926"/>
                <a:gd name="connsiteY11" fmla="*/ 534571 h 1139482"/>
                <a:gd name="connsiteX12" fmla="*/ 70338 w 815926"/>
                <a:gd name="connsiteY12" fmla="*/ 647113 h 1139482"/>
                <a:gd name="connsiteX13" fmla="*/ 98474 w 815926"/>
                <a:gd name="connsiteY13" fmla="*/ 675248 h 1139482"/>
                <a:gd name="connsiteX14" fmla="*/ 140677 w 815926"/>
                <a:gd name="connsiteY14" fmla="*/ 773722 h 1139482"/>
                <a:gd name="connsiteX15" fmla="*/ 196948 w 815926"/>
                <a:gd name="connsiteY15" fmla="*/ 829993 h 1139482"/>
                <a:gd name="connsiteX16" fmla="*/ 211015 w 815926"/>
                <a:gd name="connsiteY16" fmla="*/ 872196 h 1139482"/>
                <a:gd name="connsiteX17" fmla="*/ 295421 w 815926"/>
                <a:gd name="connsiteY17" fmla="*/ 970670 h 1139482"/>
                <a:gd name="connsiteX18" fmla="*/ 309489 w 815926"/>
                <a:gd name="connsiteY18" fmla="*/ 1012873 h 1139482"/>
                <a:gd name="connsiteX19" fmla="*/ 323557 w 815926"/>
                <a:gd name="connsiteY19" fmla="*/ 1083211 h 1139482"/>
                <a:gd name="connsiteX20" fmla="*/ 379828 w 815926"/>
                <a:gd name="connsiteY20" fmla="*/ 1139482 h 1139482"/>
                <a:gd name="connsiteX21" fmla="*/ 436098 w 815926"/>
                <a:gd name="connsiteY21" fmla="*/ 1125415 h 1139482"/>
                <a:gd name="connsiteX22" fmla="*/ 464234 w 815926"/>
                <a:gd name="connsiteY22" fmla="*/ 1083211 h 1139482"/>
                <a:gd name="connsiteX23" fmla="*/ 548640 w 815926"/>
                <a:gd name="connsiteY23" fmla="*/ 1026941 h 1139482"/>
                <a:gd name="connsiteX24" fmla="*/ 604911 w 815926"/>
                <a:gd name="connsiteY24" fmla="*/ 1041008 h 1139482"/>
                <a:gd name="connsiteX25" fmla="*/ 689317 w 815926"/>
                <a:gd name="connsiteY25" fmla="*/ 1069144 h 1139482"/>
                <a:gd name="connsiteX26" fmla="*/ 745588 w 815926"/>
                <a:gd name="connsiteY26" fmla="*/ 956602 h 1139482"/>
                <a:gd name="connsiteX27" fmla="*/ 759655 w 815926"/>
                <a:gd name="connsiteY27" fmla="*/ 914399 h 1139482"/>
                <a:gd name="connsiteX28" fmla="*/ 773723 w 815926"/>
                <a:gd name="connsiteY28" fmla="*/ 872196 h 1139482"/>
                <a:gd name="connsiteX29" fmla="*/ 787791 w 815926"/>
                <a:gd name="connsiteY29" fmla="*/ 787790 h 1139482"/>
                <a:gd name="connsiteX30" fmla="*/ 801858 w 815926"/>
                <a:gd name="connsiteY30" fmla="*/ 731519 h 1139482"/>
                <a:gd name="connsiteX31" fmla="*/ 815926 w 815926"/>
                <a:gd name="connsiteY31" fmla="*/ 647113 h 1139482"/>
                <a:gd name="connsiteX32" fmla="*/ 801858 w 815926"/>
                <a:gd name="connsiteY32" fmla="*/ 562707 h 1139482"/>
                <a:gd name="connsiteX33" fmla="*/ 773723 w 815926"/>
                <a:gd name="connsiteY33" fmla="*/ 534571 h 1139482"/>
                <a:gd name="connsiteX34" fmla="*/ 745588 w 815926"/>
                <a:gd name="connsiteY34" fmla="*/ 478301 h 1139482"/>
                <a:gd name="connsiteX35" fmla="*/ 717452 w 815926"/>
                <a:gd name="connsiteY35" fmla="*/ 393895 h 1139482"/>
                <a:gd name="connsiteX36" fmla="*/ 675249 w 815926"/>
                <a:gd name="connsiteY36" fmla="*/ 379827 h 1139482"/>
                <a:gd name="connsiteX37" fmla="*/ 590843 w 815926"/>
                <a:gd name="connsiteY37" fmla="*/ 309488 h 1139482"/>
                <a:gd name="connsiteX38" fmla="*/ 534572 w 815926"/>
                <a:gd name="connsiteY38" fmla="*/ 239150 h 1139482"/>
                <a:gd name="connsiteX39" fmla="*/ 520504 w 815926"/>
                <a:gd name="connsiteY39" fmla="*/ 196947 h 1139482"/>
                <a:gd name="connsiteX40" fmla="*/ 492369 w 815926"/>
                <a:gd name="connsiteY40" fmla="*/ 168811 h 1139482"/>
                <a:gd name="connsiteX41" fmla="*/ 436098 w 815926"/>
                <a:gd name="connsiteY41" fmla="*/ 98473 h 1139482"/>
                <a:gd name="connsiteX42" fmla="*/ 422031 w 815926"/>
                <a:gd name="connsiteY42" fmla="*/ 56270 h 1139482"/>
                <a:gd name="connsiteX43" fmla="*/ 351692 w 815926"/>
                <a:gd name="connsiteY43" fmla="*/ 14067 h 1139482"/>
                <a:gd name="connsiteX44" fmla="*/ 323557 w 815926"/>
                <a:gd name="connsiteY44" fmla="*/ 14067 h 11394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815926" h="1139482">
                  <a:moveTo>
                    <a:pt x="323557" y="14067"/>
                  </a:moveTo>
                  <a:cubicBezTo>
                    <a:pt x="314179" y="28134"/>
                    <a:pt x="311872" y="73797"/>
                    <a:pt x="295421" y="98473"/>
                  </a:cubicBezTo>
                  <a:cubicBezTo>
                    <a:pt x="286043" y="112541"/>
                    <a:pt x="274847" y="125554"/>
                    <a:pt x="267286" y="140676"/>
                  </a:cubicBezTo>
                  <a:cubicBezTo>
                    <a:pt x="230762" y="213724"/>
                    <a:pt x="280037" y="156059"/>
                    <a:pt x="225083" y="211015"/>
                  </a:cubicBezTo>
                  <a:cubicBezTo>
                    <a:pt x="187568" y="323557"/>
                    <a:pt x="243840" y="192258"/>
                    <a:pt x="168812" y="267285"/>
                  </a:cubicBezTo>
                  <a:cubicBezTo>
                    <a:pt x="158326" y="277770"/>
                    <a:pt x="165229" y="299003"/>
                    <a:pt x="154744" y="309488"/>
                  </a:cubicBezTo>
                  <a:cubicBezTo>
                    <a:pt x="144259" y="319973"/>
                    <a:pt x="125804" y="316924"/>
                    <a:pt x="112541" y="323556"/>
                  </a:cubicBezTo>
                  <a:cubicBezTo>
                    <a:pt x="97419" y="331117"/>
                    <a:pt x="83540" y="341129"/>
                    <a:pt x="70338" y="351691"/>
                  </a:cubicBezTo>
                  <a:cubicBezTo>
                    <a:pt x="59981" y="359977"/>
                    <a:pt x="53576" y="373003"/>
                    <a:pt x="42203" y="379827"/>
                  </a:cubicBezTo>
                  <a:cubicBezTo>
                    <a:pt x="29488" y="387456"/>
                    <a:pt x="14068" y="389206"/>
                    <a:pt x="0" y="393895"/>
                  </a:cubicBezTo>
                  <a:cubicBezTo>
                    <a:pt x="3025" y="409017"/>
                    <a:pt x="15160" y="484811"/>
                    <a:pt x="28135" y="506436"/>
                  </a:cubicBezTo>
                  <a:cubicBezTo>
                    <a:pt x="34959" y="517809"/>
                    <a:pt x="46892" y="525193"/>
                    <a:pt x="56271" y="534571"/>
                  </a:cubicBezTo>
                  <a:cubicBezTo>
                    <a:pt x="60960" y="572085"/>
                    <a:pt x="59475" y="610901"/>
                    <a:pt x="70338" y="647113"/>
                  </a:cubicBezTo>
                  <a:cubicBezTo>
                    <a:pt x="74149" y="659817"/>
                    <a:pt x="93249" y="663057"/>
                    <a:pt x="98474" y="675248"/>
                  </a:cubicBezTo>
                  <a:cubicBezTo>
                    <a:pt x="148480" y="791930"/>
                    <a:pt x="77141" y="710188"/>
                    <a:pt x="140677" y="773722"/>
                  </a:cubicBezTo>
                  <a:cubicBezTo>
                    <a:pt x="178188" y="886262"/>
                    <a:pt x="121921" y="754966"/>
                    <a:pt x="196948" y="829993"/>
                  </a:cubicBezTo>
                  <a:cubicBezTo>
                    <a:pt x="207433" y="840478"/>
                    <a:pt x="202396" y="860129"/>
                    <a:pt x="211015" y="872196"/>
                  </a:cubicBezTo>
                  <a:cubicBezTo>
                    <a:pt x="268705" y="952963"/>
                    <a:pt x="259287" y="898402"/>
                    <a:pt x="295421" y="970670"/>
                  </a:cubicBezTo>
                  <a:cubicBezTo>
                    <a:pt x="302053" y="983933"/>
                    <a:pt x="305892" y="998487"/>
                    <a:pt x="309489" y="1012873"/>
                  </a:cubicBezTo>
                  <a:cubicBezTo>
                    <a:pt x="315288" y="1036069"/>
                    <a:pt x="311945" y="1062310"/>
                    <a:pt x="323557" y="1083211"/>
                  </a:cubicBezTo>
                  <a:cubicBezTo>
                    <a:pt x="336439" y="1106399"/>
                    <a:pt x="379828" y="1139482"/>
                    <a:pt x="379828" y="1139482"/>
                  </a:cubicBezTo>
                  <a:cubicBezTo>
                    <a:pt x="398585" y="1134793"/>
                    <a:pt x="420011" y="1136140"/>
                    <a:pt x="436098" y="1125415"/>
                  </a:cubicBezTo>
                  <a:cubicBezTo>
                    <a:pt x="450166" y="1116036"/>
                    <a:pt x="453410" y="1096200"/>
                    <a:pt x="464234" y="1083211"/>
                  </a:cubicBezTo>
                  <a:cubicBezTo>
                    <a:pt x="504764" y="1034575"/>
                    <a:pt x="496626" y="1044278"/>
                    <a:pt x="548640" y="1026941"/>
                  </a:cubicBezTo>
                  <a:cubicBezTo>
                    <a:pt x="567397" y="1031630"/>
                    <a:pt x="586392" y="1035452"/>
                    <a:pt x="604911" y="1041008"/>
                  </a:cubicBezTo>
                  <a:cubicBezTo>
                    <a:pt x="633318" y="1049530"/>
                    <a:pt x="689317" y="1069144"/>
                    <a:pt x="689317" y="1069144"/>
                  </a:cubicBezTo>
                  <a:cubicBezTo>
                    <a:pt x="738422" y="1020037"/>
                    <a:pt x="713259" y="1053589"/>
                    <a:pt x="745588" y="956602"/>
                  </a:cubicBezTo>
                  <a:lnTo>
                    <a:pt x="759655" y="914399"/>
                  </a:lnTo>
                  <a:cubicBezTo>
                    <a:pt x="764344" y="900331"/>
                    <a:pt x="771285" y="886823"/>
                    <a:pt x="773723" y="872196"/>
                  </a:cubicBezTo>
                  <a:cubicBezTo>
                    <a:pt x="778412" y="844061"/>
                    <a:pt x="782197" y="815760"/>
                    <a:pt x="787791" y="787790"/>
                  </a:cubicBezTo>
                  <a:cubicBezTo>
                    <a:pt x="791583" y="768831"/>
                    <a:pt x="798066" y="750478"/>
                    <a:pt x="801858" y="731519"/>
                  </a:cubicBezTo>
                  <a:cubicBezTo>
                    <a:pt x="807452" y="703549"/>
                    <a:pt x="811237" y="675248"/>
                    <a:pt x="815926" y="647113"/>
                  </a:cubicBezTo>
                  <a:cubicBezTo>
                    <a:pt x="811237" y="618978"/>
                    <a:pt x="811873" y="589414"/>
                    <a:pt x="801858" y="562707"/>
                  </a:cubicBezTo>
                  <a:cubicBezTo>
                    <a:pt x="797201" y="550288"/>
                    <a:pt x="781080" y="545607"/>
                    <a:pt x="773723" y="534571"/>
                  </a:cubicBezTo>
                  <a:cubicBezTo>
                    <a:pt x="762091" y="517122"/>
                    <a:pt x="753376" y="497772"/>
                    <a:pt x="745588" y="478301"/>
                  </a:cubicBezTo>
                  <a:cubicBezTo>
                    <a:pt x="734573" y="450765"/>
                    <a:pt x="745587" y="403274"/>
                    <a:pt x="717452" y="393895"/>
                  </a:cubicBezTo>
                  <a:cubicBezTo>
                    <a:pt x="703384" y="389206"/>
                    <a:pt x="688512" y="386459"/>
                    <a:pt x="675249" y="379827"/>
                  </a:cubicBezTo>
                  <a:cubicBezTo>
                    <a:pt x="636079" y="360242"/>
                    <a:pt x="621954" y="340599"/>
                    <a:pt x="590843" y="309488"/>
                  </a:cubicBezTo>
                  <a:cubicBezTo>
                    <a:pt x="555483" y="203409"/>
                    <a:pt x="607294" y="330052"/>
                    <a:pt x="534572" y="239150"/>
                  </a:cubicBezTo>
                  <a:cubicBezTo>
                    <a:pt x="525309" y="227571"/>
                    <a:pt x="528133" y="209663"/>
                    <a:pt x="520504" y="196947"/>
                  </a:cubicBezTo>
                  <a:cubicBezTo>
                    <a:pt x="513680" y="185574"/>
                    <a:pt x="500654" y="179168"/>
                    <a:pt x="492369" y="168811"/>
                  </a:cubicBezTo>
                  <a:cubicBezTo>
                    <a:pt x="421395" y="80092"/>
                    <a:pt x="504024" y="166397"/>
                    <a:pt x="436098" y="98473"/>
                  </a:cubicBezTo>
                  <a:cubicBezTo>
                    <a:pt x="431409" y="84405"/>
                    <a:pt x="429660" y="68985"/>
                    <a:pt x="422031" y="56270"/>
                  </a:cubicBezTo>
                  <a:cubicBezTo>
                    <a:pt x="408659" y="33984"/>
                    <a:pt x="378247" y="14067"/>
                    <a:pt x="351692" y="14067"/>
                  </a:cubicBezTo>
                  <a:cubicBezTo>
                    <a:pt x="345060" y="14067"/>
                    <a:pt x="332935" y="0"/>
                    <a:pt x="323557" y="14067"/>
                  </a:cubicBez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IN">
                <a:solidFill>
                  <a:schemeClr val="tx1"/>
                </a:solidFill>
              </a:endParaRPr>
            </a:p>
          </p:txBody>
        </p:sp>
        <p:sp>
          <p:nvSpPr>
            <p:cNvPr id="9" name="Freeform 8"/>
            <p:cNvSpPr/>
            <p:nvPr/>
          </p:nvSpPr>
          <p:spPr>
            <a:xfrm>
              <a:off x="2382506" y="2672862"/>
              <a:ext cx="867131" cy="1268800"/>
            </a:xfrm>
            <a:custGeom>
              <a:avLst/>
              <a:gdLst>
                <a:gd name="connsiteX0" fmla="*/ 220017 w 867131"/>
                <a:gd name="connsiteY0" fmla="*/ 0 h 1268800"/>
                <a:gd name="connsiteX1" fmla="*/ 234085 w 867131"/>
                <a:gd name="connsiteY1" fmla="*/ 56270 h 1268800"/>
                <a:gd name="connsiteX2" fmla="*/ 262220 w 867131"/>
                <a:gd name="connsiteY2" fmla="*/ 84406 h 1268800"/>
                <a:gd name="connsiteX3" fmla="*/ 290356 w 867131"/>
                <a:gd name="connsiteY3" fmla="*/ 168812 h 1268800"/>
                <a:gd name="connsiteX4" fmla="*/ 304423 w 867131"/>
                <a:gd name="connsiteY4" fmla="*/ 211015 h 1268800"/>
                <a:gd name="connsiteX5" fmla="*/ 332559 w 867131"/>
                <a:gd name="connsiteY5" fmla="*/ 548640 h 1268800"/>
                <a:gd name="connsiteX6" fmla="*/ 346626 w 867131"/>
                <a:gd name="connsiteY6" fmla="*/ 801858 h 1268800"/>
                <a:gd name="connsiteX7" fmla="*/ 388829 w 867131"/>
                <a:gd name="connsiteY7" fmla="*/ 717452 h 1268800"/>
                <a:gd name="connsiteX8" fmla="*/ 416965 w 867131"/>
                <a:gd name="connsiteY8" fmla="*/ 689316 h 1268800"/>
                <a:gd name="connsiteX9" fmla="*/ 473236 w 867131"/>
                <a:gd name="connsiteY9" fmla="*/ 618978 h 1268800"/>
                <a:gd name="connsiteX10" fmla="*/ 515439 w 867131"/>
                <a:gd name="connsiteY10" fmla="*/ 604910 h 1268800"/>
                <a:gd name="connsiteX11" fmla="*/ 627980 w 867131"/>
                <a:gd name="connsiteY11" fmla="*/ 562707 h 1268800"/>
                <a:gd name="connsiteX12" fmla="*/ 585777 w 867131"/>
                <a:gd name="connsiteY12" fmla="*/ 548640 h 1268800"/>
                <a:gd name="connsiteX13" fmla="*/ 627980 w 867131"/>
                <a:gd name="connsiteY13" fmla="*/ 534572 h 1268800"/>
                <a:gd name="connsiteX14" fmla="*/ 684251 w 867131"/>
                <a:gd name="connsiteY14" fmla="*/ 548640 h 1268800"/>
                <a:gd name="connsiteX15" fmla="*/ 712386 w 867131"/>
                <a:gd name="connsiteY15" fmla="*/ 590843 h 1268800"/>
                <a:gd name="connsiteX16" fmla="*/ 754589 w 867131"/>
                <a:gd name="connsiteY16" fmla="*/ 604910 h 1268800"/>
                <a:gd name="connsiteX17" fmla="*/ 796792 w 867131"/>
                <a:gd name="connsiteY17" fmla="*/ 633046 h 1268800"/>
                <a:gd name="connsiteX18" fmla="*/ 824928 w 867131"/>
                <a:gd name="connsiteY18" fmla="*/ 717452 h 1268800"/>
                <a:gd name="connsiteX19" fmla="*/ 867131 w 867131"/>
                <a:gd name="connsiteY19" fmla="*/ 801858 h 1268800"/>
                <a:gd name="connsiteX20" fmla="*/ 824928 w 867131"/>
                <a:gd name="connsiteY20" fmla="*/ 886264 h 1268800"/>
                <a:gd name="connsiteX21" fmla="*/ 796792 w 867131"/>
                <a:gd name="connsiteY21" fmla="*/ 914400 h 1268800"/>
                <a:gd name="connsiteX22" fmla="*/ 740522 w 867131"/>
                <a:gd name="connsiteY22" fmla="*/ 998806 h 1268800"/>
                <a:gd name="connsiteX23" fmla="*/ 712386 w 867131"/>
                <a:gd name="connsiteY23" fmla="*/ 1041009 h 1268800"/>
                <a:gd name="connsiteX24" fmla="*/ 670183 w 867131"/>
                <a:gd name="connsiteY24" fmla="*/ 1069144 h 1268800"/>
                <a:gd name="connsiteX25" fmla="*/ 656116 w 867131"/>
                <a:gd name="connsiteY25" fmla="*/ 1111347 h 1268800"/>
                <a:gd name="connsiteX26" fmla="*/ 627980 w 867131"/>
                <a:gd name="connsiteY26" fmla="*/ 1139483 h 1268800"/>
                <a:gd name="connsiteX27" fmla="*/ 571709 w 867131"/>
                <a:gd name="connsiteY27" fmla="*/ 1252024 h 1268800"/>
                <a:gd name="connsiteX28" fmla="*/ 374762 w 867131"/>
                <a:gd name="connsiteY28" fmla="*/ 1237956 h 1268800"/>
                <a:gd name="connsiteX29" fmla="*/ 346626 w 867131"/>
                <a:gd name="connsiteY29" fmla="*/ 1209821 h 1268800"/>
                <a:gd name="connsiteX30" fmla="*/ 290356 w 867131"/>
                <a:gd name="connsiteY30" fmla="*/ 1125415 h 1268800"/>
                <a:gd name="connsiteX31" fmla="*/ 177814 w 867131"/>
                <a:gd name="connsiteY31" fmla="*/ 1097280 h 1268800"/>
                <a:gd name="connsiteX32" fmla="*/ 135611 w 867131"/>
                <a:gd name="connsiteY32" fmla="*/ 1069144 h 1268800"/>
                <a:gd name="connsiteX33" fmla="*/ 121543 w 867131"/>
                <a:gd name="connsiteY33" fmla="*/ 1026941 h 1268800"/>
                <a:gd name="connsiteX34" fmla="*/ 65272 w 867131"/>
                <a:gd name="connsiteY34" fmla="*/ 956603 h 1268800"/>
                <a:gd name="connsiteX35" fmla="*/ 37137 w 867131"/>
                <a:gd name="connsiteY35" fmla="*/ 872196 h 1268800"/>
                <a:gd name="connsiteX36" fmla="*/ 23069 w 867131"/>
                <a:gd name="connsiteY36" fmla="*/ 829993 h 1268800"/>
                <a:gd name="connsiteX37" fmla="*/ 23069 w 867131"/>
                <a:gd name="connsiteY37" fmla="*/ 309489 h 1268800"/>
                <a:gd name="connsiteX38" fmla="*/ 65272 w 867131"/>
                <a:gd name="connsiteY38" fmla="*/ 196947 h 1268800"/>
                <a:gd name="connsiteX39" fmla="*/ 107476 w 867131"/>
                <a:gd name="connsiteY39" fmla="*/ 182880 h 1268800"/>
                <a:gd name="connsiteX40" fmla="*/ 121543 w 867131"/>
                <a:gd name="connsiteY40" fmla="*/ 112541 h 1268800"/>
                <a:gd name="connsiteX41" fmla="*/ 135611 w 867131"/>
                <a:gd name="connsiteY41" fmla="*/ 70338 h 1268800"/>
                <a:gd name="connsiteX42" fmla="*/ 191882 w 867131"/>
                <a:gd name="connsiteY42" fmla="*/ 56270 h 126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867131" h="1268800">
                  <a:moveTo>
                    <a:pt x="220017" y="0"/>
                  </a:moveTo>
                  <a:cubicBezTo>
                    <a:pt x="224706" y="18757"/>
                    <a:pt x="225439" y="38977"/>
                    <a:pt x="234085" y="56270"/>
                  </a:cubicBezTo>
                  <a:cubicBezTo>
                    <a:pt x="240016" y="68133"/>
                    <a:pt x="256289" y="72543"/>
                    <a:pt x="262220" y="84406"/>
                  </a:cubicBezTo>
                  <a:cubicBezTo>
                    <a:pt x="275483" y="110932"/>
                    <a:pt x="280978" y="140677"/>
                    <a:pt x="290356" y="168812"/>
                  </a:cubicBezTo>
                  <a:lnTo>
                    <a:pt x="304423" y="211015"/>
                  </a:lnTo>
                  <a:cubicBezTo>
                    <a:pt x="315535" y="333246"/>
                    <a:pt x="324542" y="424375"/>
                    <a:pt x="332559" y="548640"/>
                  </a:cubicBezTo>
                  <a:cubicBezTo>
                    <a:pt x="338002" y="633001"/>
                    <a:pt x="341937" y="717452"/>
                    <a:pt x="346626" y="801858"/>
                  </a:cubicBezTo>
                  <a:cubicBezTo>
                    <a:pt x="361484" y="757284"/>
                    <a:pt x="357663" y="756409"/>
                    <a:pt x="388829" y="717452"/>
                  </a:cubicBezTo>
                  <a:cubicBezTo>
                    <a:pt x="397115" y="707095"/>
                    <a:pt x="408679" y="699673"/>
                    <a:pt x="416965" y="689316"/>
                  </a:cubicBezTo>
                  <a:cubicBezTo>
                    <a:pt x="434661" y="667196"/>
                    <a:pt x="447105" y="634656"/>
                    <a:pt x="473236" y="618978"/>
                  </a:cubicBezTo>
                  <a:cubicBezTo>
                    <a:pt x="485952" y="611349"/>
                    <a:pt x="502176" y="611542"/>
                    <a:pt x="515439" y="604910"/>
                  </a:cubicBezTo>
                  <a:cubicBezTo>
                    <a:pt x="612034" y="556612"/>
                    <a:pt x="492276" y="589849"/>
                    <a:pt x="627980" y="562707"/>
                  </a:cubicBezTo>
                  <a:cubicBezTo>
                    <a:pt x="613912" y="558018"/>
                    <a:pt x="585777" y="563469"/>
                    <a:pt x="585777" y="548640"/>
                  </a:cubicBezTo>
                  <a:cubicBezTo>
                    <a:pt x="585777" y="533811"/>
                    <a:pt x="613151" y="534572"/>
                    <a:pt x="627980" y="534572"/>
                  </a:cubicBezTo>
                  <a:cubicBezTo>
                    <a:pt x="647314" y="534572"/>
                    <a:pt x="665494" y="543951"/>
                    <a:pt x="684251" y="548640"/>
                  </a:cubicBezTo>
                  <a:cubicBezTo>
                    <a:pt x="693629" y="562708"/>
                    <a:pt x="699184" y="580281"/>
                    <a:pt x="712386" y="590843"/>
                  </a:cubicBezTo>
                  <a:cubicBezTo>
                    <a:pt x="723965" y="600106"/>
                    <a:pt x="741326" y="598278"/>
                    <a:pt x="754589" y="604910"/>
                  </a:cubicBezTo>
                  <a:cubicBezTo>
                    <a:pt x="769711" y="612471"/>
                    <a:pt x="782724" y="623667"/>
                    <a:pt x="796792" y="633046"/>
                  </a:cubicBezTo>
                  <a:cubicBezTo>
                    <a:pt x="806171" y="661181"/>
                    <a:pt x="808477" y="692776"/>
                    <a:pt x="824928" y="717452"/>
                  </a:cubicBezTo>
                  <a:cubicBezTo>
                    <a:pt x="861288" y="771993"/>
                    <a:pt x="847716" y="743615"/>
                    <a:pt x="867131" y="801858"/>
                  </a:cubicBezTo>
                  <a:cubicBezTo>
                    <a:pt x="852273" y="846432"/>
                    <a:pt x="856094" y="847307"/>
                    <a:pt x="824928" y="886264"/>
                  </a:cubicBezTo>
                  <a:cubicBezTo>
                    <a:pt x="816642" y="896621"/>
                    <a:pt x="804750" y="903789"/>
                    <a:pt x="796792" y="914400"/>
                  </a:cubicBezTo>
                  <a:cubicBezTo>
                    <a:pt x="776503" y="941452"/>
                    <a:pt x="759279" y="970671"/>
                    <a:pt x="740522" y="998806"/>
                  </a:cubicBezTo>
                  <a:cubicBezTo>
                    <a:pt x="731143" y="1012874"/>
                    <a:pt x="726454" y="1031631"/>
                    <a:pt x="712386" y="1041009"/>
                  </a:cubicBezTo>
                  <a:lnTo>
                    <a:pt x="670183" y="1069144"/>
                  </a:lnTo>
                  <a:cubicBezTo>
                    <a:pt x="665494" y="1083212"/>
                    <a:pt x="663745" y="1098632"/>
                    <a:pt x="656116" y="1111347"/>
                  </a:cubicBezTo>
                  <a:cubicBezTo>
                    <a:pt x="649292" y="1122720"/>
                    <a:pt x="633912" y="1127620"/>
                    <a:pt x="627980" y="1139483"/>
                  </a:cubicBezTo>
                  <a:cubicBezTo>
                    <a:pt x="563322" y="1268800"/>
                    <a:pt x="635274" y="1188461"/>
                    <a:pt x="571709" y="1252024"/>
                  </a:cubicBezTo>
                  <a:cubicBezTo>
                    <a:pt x="506060" y="1247335"/>
                    <a:pt x="439451" y="1250085"/>
                    <a:pt x="374762" y="1237956"/>
                  </a:cubicBezTo>
                  <a:cubicBezTo>
                    <a:pt x="361726" y="1235512"/>
                    <a:pt x="354584" y="1220432"/>
                    <a:pt x="346626" y="1209821"/>
                  </a:cubicBezTo>
                  <a:cubicBezTo>
                    <a:pt x="326337" y="1182770"/>
                    <a:pt x="322435" y="1136108"/>
                    <a:pt x="290356" y="1125415"/>
                  </a:cubicBezTo>
                  <a:cubicBezTo>
                    <a:pt x="225469" y="1103786"/>
                    <a:pt x="262693" y="1114255"/>
                    <a:pt x="177814" y="1097280"/>
                  </a:cubicBezTo>
                  <a:cubicBezTo>
                    <a:pt x="163746" y="1087901"/>
                    <a:pt x="146173" y="1082346"/>
                    <a:pt x="135611" y="1069144"/>
                  </a:cubicBezTo>
                  <a:cubicBezTo>
                    <a:pt x="126348" y="1057565"/>
                    <a:pt x="128175" y="1040204"/>
                    <a:pt x="121543" y="1026941"/>
                  </a:cubicBezTo>
                  <a:cubicBezTo>
                    <a:pt x="103796" y="991446"/>
                    <a:pt x="91443" y="982773"/>
                    <a:pt x="65272" y="956603"/>
                  </a:cubicBezTo>
                  <a:lnTo>
                    <a:pt x="37137" y="872196"/>
                  </a:lnTo>
                  <a:lnTo>
                    <a:pt x="23069" y="829993"/>
                  </a:lnTo>
                  <a:cubicBezTo>
                    <a:pt x="8836" y="559560"/>
                    <a:pt x="0" y="574781"/>
                    <a:pt x="23069" y="309489"/>
                  </a:cubicBezTo>
                  <a:cubicBezTo>
                    <a:pt x="26062" y="275068"/>
                    <a:pt x="34050" y="221924"/>
                    <a:pt x="65272" y="196947"/>
                  </a:cubicBezTo>
                  <a:cubicBezTo>
                    <a:pt x="76851" y="187684"/>
                    <a:pt x="93408" y="187569"/>
                    <a:pt x="107476" y="182880"/>
                  </a:cubicBezTo>
                  <a:cubicBezTo>
                    <a:pt x="112165" y="159434"/>
                    <a:pt x="115744" y="135738"/>
                    <a:pt x="121543" y="112541"/>
                  </a:cubicBezTo>
                  <a:cubicBezTo>
                    <a:pt x="125139" y="98155"/>
                    <a:pt x="125126" y="80823"/>
                    <a:pt x="135611" y="70338"/>
                  </a:cubicBezTo>
                  <a:cubicBezTo>
                    <a:pt x="151162" y="54787"/>
                    <a:pt x="172820" y="56270"/>
                    <a:pt x="191882" y="56270"/>
                  </a:cubicBezTo>
                </a:path>
              </a:pathLst>
            </a:custGeom>
            <a:solidFill>
              <a:srgbClr val="92D050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0" name="Freeform 9"/>
            <p:cNvSpPr/>
            <p:nvPr/>
          </p:nvSpPr>
          <p:spPr>
            <a:xfrm>
              <a:off x="2095325" y="1406769"/>
              <a:ext cx="1637858" cy="2110154"/>
            </a:xfrm>
            <a:custGeom>
              <a:avLst/>
              <a:gdLst>
                <a:gd name="connsiteX0" fmla="*/ 394657 w 1637858"/>
                <a:gd name="connsiteY0" fmla="*/ 787791 h 2110154"/>
                <a:gd name="connsiteX1" fmla="*/ 296183 w 1637858"/>
                <a:gd name="connsiteY1" fmla="*/ 815926 h 2110154"/>
                <a:gd name="connsiteX2" fmla="*/ 197709 w 1637858"/>
                <a:gd name="connsiteY2" fmla="*/ 928468 h 2110154"/>
                <a:gd name="connsiteX3" fmla="*/ 169573 w 1637858"/>
                <a:gd name="connsiteY3" fmla="*/ 956603 h 2110154"/>
                <a:gd name="connsiteX4" fmla="*/ 127370 w 1637858"/>
                <a:gd name="connsiteY4" fmla="*/ 1041009 h 2110154"/>
                <a:gd name="connsiteX5" fmla="*/ 85167 w 1637858"/>
                <a:gd name="connsiteY5" fmla="*/ 1125416 h 2110154"/>
                <a:gd name="connsiteX6" fmla="*/ 99235 w 1637858"/>
                <a:gd name="connsiteY6" fmla="*/ 1223889 h 2110154"/>
                <a:gd name="connsiteX7" fmla="*/ 197709 w 1637858"/>
                <a:gd name="connsiteY7" fmla="*/ 1223889 h 2110154"/>
                <a:gd name="connsiteX8" fmla="*/ 239912 w 1637858"/>
                <a:gd name="connsiteY8" fmla="*/ 1195754 h 2110154"/>
                <a:gd name="connsiteX9" fmla="*/ 268047 w 1637858"/>
                <a:gd name="connsiteY9" fmla="*/ 1153551 h 2110154"/>
                <a:gd name="connsiteX10" fmla="*/ 296183 w 1637858"/>
                <a:gd name="connsiteY10" fmla="*/ 1125416 h 2110154"/>
                <a:gd name="connsiteX11" fmla="*/ 310250 w 1637858"/>
                <a:gd name="connsiteY11" fmla="*/ 1069145 h 2110154"/>
                <a:gd name="connsiteX12" fmla="*/ 394657 w 1637858"/>
                <a:gd name="connsiteY12" fmla="*/ 1041009 h 2110154"/>
                <a:gd name="connsiteX13" fmla="*/ 422792 w 1637858"/>
                <a:gd name="connsiteY13" fmla="*/ 1069145 h 2110154"/>
                <a:gd name="connsiteX14" fmla="*/ 450927 w 1637858"/>
                <a:gd name="connsiteY14" fmla="*/ 1153551 h 2110154"/>
                <a:gd name="connsiteX15" fmla="*/ 464995 w 1637858"/>
                <a:gd name="connsiteY15" fmla="*/ 1195754 h 2110154"/>
                <a:gd name="connsiteX16" fmla="*/ 521266 w 1637858"/>
                <a:gd name="connsiteY16" fmla="*/ 1280160 h 2110154"/>
                <a:gd name="connsiteX17" fmla="*/ 535333 w 1637858"/>
                <a:gd name="connsiteY17" fmla="*/ 1322363 h 2110154"/>
                <a:gd name="connsiteX18" fmla="*/ 563469 w 1637858"/>
                <a:gd name="connsiteY18" fmla="*/ 1364566 h 2110154"/>
                <a:gd name="connsiteX19" fmla="*/ 591604 w 1637858"/>
                <a:gd name="connsiteY19" fmla="*/ 1448973 h 2110154"/>
                <a:gd name="connsiteX20" fmla="*/ 605672 w 1637858"/>
                <a:gd name="connsiteY20" fmla="*/ 1913206 h 2110154"/>
                <a:gd name="connsiteX21" fmla="*/ 633807 w 1637858"/>
                <a:gd name="connsiteY21" fmla="*/ 1997613 h 2110154"/>
                <a:gd name="connsiteX22" fmla="*/ 647875 w 1637858"/>
                <a:gd name="connsiteY22" fmla="*/ 2039816 h 2110154"/>
                <a:gd name="connsiteX23" fmla="*/ 690078 w 1637858"/>
                <a:gd name="connsiteY23" fmla="*/ 1941342 h 2110154"/>
                <a:gd name="connsiteX24" fmla="*/ 732281 w 1637858"/>
                <a:gd name="connsiteY24" fmla="*/ 1856936 h 2110154"/>
                <a:gd name="connsiteX25" fmla="*/ 774484 w 1637858"/>
                <a:gd name="connsiteY25" fmla="*/ 1842868 h 2110154"/>
                <a:gd name="connsiteX26" fmla="*/ 802620 w 1637858"/>
                <a:gd name="connsiteY26" fmla="*/ 1814733 h 2110154"/>
                <a:gd name="connsiteX27" fmla="*/ 844823 w 1637858"/>
                <a:gd name="connsiteY27" fmla="*/ 1786597 h 2110154"/>
                <a:gd name="connsiteX28" fmla="*/ 858890 w 1637858"/>
                <a:gd name="connsiteY28" fmla="*/ 1744394 h 2110154"/>
                <a:gd name="connsiteX29" fmla="*/ 971432 w 1637858"/>
                <a:gd name="connsiteY29" fmla="*/ 1772529 h 2110154"/>
                <a:gd name="connsiteX30" fmla="*/ 1013635 w 1637858"/>
                <a:gd name="connsiteY30" fmla="*/ 1800665 h 2110154"/>
                <a:gd name="connsiteX31" fmla="*/ 1112109 w 1637858"/>
                <a:gd name="connsiteY31" fmla="*/ 1899139 h 2110154"/>
                <a:gd name="connsiteX32" fmla="*/ 1168380 w 1637858"/>
                <a:gd name="connsiteY32" fmla="*/ 1983545 h 2110154"/>
                <a:gd name="connsiteX33" fmla="*/ 1238718 w 1637858"/>
                <a:gd name="connsiteY33" fmla="*/ 2096086 h 2110154"/>
                <a:gd name="connsiteX34" fmla="*/ 1309057 w 1637858"/>
                <a:gd name="connsiteY34" fmla="*/ 2110154 h 2110154"/>
                <a:gd name="connsiteX35" fmla="*/ 1351260 w 1637858"/>
                <a:gd name="connsiteY35" fmla="*/ 2082019 h 2110154"/>
                <a:gd name="connsiteX36" fmla="*/ 1379395 w 1637858"/>
                <a:gd name="connsiteY36" fmla="*/ 2039816 h 2110154"/>
                <a:gd name="connsiteX37" fmla="*/ 1463801 w 1637858"/>
                <a:gd name="connsiteY37" fmla="*/ 2011680 h 2110154"/>
                <a:gd name="connsiteX38" fmla="*/ 1618546 w 1637858"/>
                <a:gd name="connsiteY38" fmla="*/ 1983545 h 2110154"/>
                <a:gd name="connsiteX39" fmla="*/ 1604478 w 1637858"/>
                <a:gd name="connsiteY39" fmla="*/ 1941342 h 2110154"/>
                <a:gd name="connsiteX40" fmla="*/ 1590410 w 1637858"/>
                <a:gd name="connsiteY40" fmla="*/ 1842868 h 2110154"/>
                <a:gd name="connsiteX41" fmla="*/ 1534140 w 1637858"/>
                <a:gd name="connsiteY41" fmla="*/ 1758462 h 2110154"/>
                <a:gd name="connsiteX42" fmla="*/ 1506004 w 1637858"/>
                <a:gd name="connsiteY42" fmla="*/ 1730326 h 2110154"/>
                <a:gd name="connsiteX43" fmla="*/ 1421598 w 1637858"/>
                <a:gd name="connsiteY43" fmla="*/ 1702191 h 2110154"/>
                <a:gd name="connsiteX44" fmla="*/ 1393463 w 1637858"/>
                <a:gd name="connsiteY44" fmla="*/ 1617785 h 2110154"/>
                <a:gd name="connsiteX45" fmla="*/ 1365327 w 1637858"/>
                <a:gd name="connsiteY45" fmla="*/ 1519311 h 2110154"/>
                <a:gd name="connsiteX46" fmla="*/ 1323124 w 1637858"/>
                <a:gd name="connsiteY46" fmla="*/ 1378634 h 2110154"/>
                <a:gd name="connsiteX47" fmla="*/ 1309057 w 1637858"/>
                <a:gd name="connsiteY47" fmla="*/ 1308296 h 2110154"/>
                <a:gd name="connsiteX48" fmla="*/ 1294989 w 1637858"/>
                <a:gd name="connsiteY48" fmla="*/ 1266093 h 2110154"/>
                <a:gd name="connsiteX49" fmla="*/ 1309057 w 1637858"/>
                <a:gd name="connsiteY49" fmla="*/ 1223889 h 2110154"/>
                <a:gd name="connsiteX50" fmla="*/ 1351260 w 1637858"/>
                <a:gd name="connsiteY50" fmla="*/ 1209822 h 2110154"/>
                <a:gd name="connsiteX51" fmla="*/ 1379395 w 1637858"/>
                <a:gd name="connsiteY51" fmla="*/ 1181686 h 2110154"/>
                <a:gd name="connsiteX52" fmla="*/ 1421598 w 1637858"/>
                <a:gd name="connsiteY52" fmla="*/ 1153551 h 2110154"/>
                <a:gd name="connsiteX53" fmla="*/ 1449733 w 1637858"/>
                <a:gd name="connsiteY53" fmla="*/ 1111348 h 2110154"/>
                <a:gd name="connsiteX54" fmla="*/ 1477869 w 1637858"/>
                <a:gd name="connsiteY54" fmla="*/ 1055077 h 2110154"/>
                <a:gd name="connsiteX55" fmla="*/ 1520072 w 1637858"/>
                <a:gd name="connsiteY55" fmla="*/ 1012874 h 2110154"/>
                <a:gd name="connsiteX56" fmla="*/ 1618546 w 1637858"/>
                <a:gd name="connsiteY56" fmla="*/ 886265 h 2110154"/>
                <a:gd name="connsiteX57" fmla="*/ 1632613 w 1637858"/>
                <a:gd name="connsiteY57" fmla="*/ 844062 h 2110154"/>
                <a:gd name="connsiteX58" fmla="*/ 1604478 w 1637858"/>
                <a:gd name="connsiteY58" fmla="*/ 717453 h 2110154"/>
                <a:gd name="connsiteX59" fmla="*/ 1562275 w 1637858"/>
                <a:gd name="connsiteY59" fmla="*/ 745588 h 2110154"/>
                <a:gd name="connsiteX60" fmla="*/ 1548207 w 1637858"/>
                <a:gd name="connsiteY60" fmla="*/ 801859 h 2110154"/>
                <a:gd name="connsiteX61" fmla="*/ 1506004 w 1637858"/>
                <a:gd name="connsiteY61" fmla="*/ 872197 h 2110154"/>
                <a:gd name="connsiteX62" fmla="*/ 1463801 w 1637858"/>
                <a:gd name="connsiteY62" fmla="*/ 886265 h 2110154"/>
                <a:gd name="connsiteX63" fmla="*/ 1421598 w 1637858"/>
                <a:gd name="connsiteY63" fmla="*/ 914400 h 2110154"/>
                <a:gd name="connsiteX64" fmla="*/ 1323124 w 1637858"/>
                <a:gd name="connsiteY64" fmla="*/ 942536 h 2110154"/>
                <a:gd name="connsiteX65" fmla="*/ 1238718 w 1637858"/>
                <a:gd name="connsiteY65" fmla="*/ 984739 h 2110154"/>
                <a:gd name="connsiteX66" fmla="*/ 1168380 w 1637858"/>
                <a:gd name="connsiteY66" fmla="*/ 970671 h 2110154"/>
                <a:gd name="connsiteX67" fmla="*/ 1112109 w 1637858"/>
                <a:gd name="connsiteY67" fmla="*/ 900333 h 2110154"/>
                <a:gd name="connsiteX68" fmla="*/ 1098041 w 1637858"/>
                <a:gd name="connsiteY68" fmla="*/ 844062 h 2110154"/>
                <a:gd name="connsiteX69" fmla="*/ 1069906 w 1637858"/>
                <a:gd name="connsiteY69" fmla="*/ 759656 h 2110154"/>
                <a:gd name="connsiteX70" fmla="*/ 1083973 w 1637858"/>
                <a:gd name="connsiteY70" fmla="*/ 661182 h 2110154"/>
                <a:gd name="connsiteX71" fmla="*/ 1126177 w 1637858"/>
                <a:gd name="connsiteY71" fmla="*/ 534573 h 2110154"/>
                <a:gd name="connsiteX72" fmla="*/ 1154312 w 1637858"/>
                <a:gd name="connsiteY72" fmla="*/ 450166 h 2110154"/>
                <a:gd name="connsiteX73" fmla="*/ 1168380 w 1637858"/>
                <a:gd name="connsiteY73" fmla="*/ 407963 h 2110154"/>
                <a:gd name="connsiteX74" fmla="*/ 1140244 w 1637858"/>
                <a:gd name="connsiteY74" fmla="*/ 239151 h 2110154"/>
                <a:gd name="connsiteX75" fmla="*/ 1112109 w 1637858"/>
                <a:gd name="connsiteY75" fmla="*/ 98474 h 2110154"/>
                <a:gd name="connsiteX76" fmla="*/ 1041770 w 1637858"/>
                <a:gd name="connsiteY76" fmla="*/ 42203 h 2110154"/>
                <a:gd name="connsiteX77" fmla="*/ 999567 w 1637858"/>
                <a:gd name="connsiteY77" fmla="*/ 56271 h 2110154"/>
                <a:gd name="connsiteX78" fmla="*/ 971432 w 1637858"/>
                <a:gd name="connsiteY78" fmla="*/ 140677 h 2110154"/>
                <a:gd name="connsiteX79" fmla="*/ 929229 w 1637858"/>
                <a:gd name="connsiteY79" fmla="*/ 281354 h 2110154"/>
                <a:gd name="connsiteX80" fmla="*/ 901093 w 1637858"/>
                <a:gd name="connsiteY80" fmla="*/ 309489 h 2110154"/>
                <a:gd name="connsiteX81" fmla="*/ 872958 w 1637858"/>
                <a:gd name="connsiteY81" fmla="*/ 407963 h 2110154"/>
                <a:gd name="connsiteX82" fmla="*/ 802620 w 1637858"/>
                <a:gd name="connsiteY82" fmla="*/ 464234 h 2110154"/>
                <a:gd name="connsiteX83" fmla="*/ 704146 w 1637858"/>
                <a:gd name="connsiteY83" fmla="*/ 534573 h 2110154"/>
                <a:gd name="connsiteX84" fmla="*/ 661943 w 1637858"/>
                <a:gd name="connsiteY84" fmla="*/ 520505 h 2110154"/>
                <a:gd name="connsiteX85" fmla="*/ 563469 w 1637858"/>
                <a:gd name="connsiteY85" fmla="*/ 407963 h 2110154"/>
                <a:gd name="connsiteX86" fmla="*/ 535333 w 1637858"/>
                <a:gd name="connsiteY86" fmla="*/ 323557 h 2110154"/>
                <a:gd name="connsiteX87" fmla="*/ 521266 w 1637858"/>
                <a:gd name="connsiteY87" fmla="*/ 281354 h 2110154"/>
                <a:gd name="connsiteX88" fmla="*/ 507198 w 1637858"/>
                <a:gd name="connsiteY88" fmla="*/ 239151 h 2110154"/>
                <a:gd name="connsiteX89" fmla="*/ 479063 w 1637858"/>
                <a:gd name="connsiteY89" fmla="*/ 98474 h 2110154"/>
                <a:gd name="connsiteX90" fmla="*/ 450927 w 1637858"/>
                <a:gd name="connsiteY90" fmla="*/ 70339 h 2110154"/>
                <a:gd name="connsiteX91" fmla="*/ 310250 w 1637858"/>
                <a:gd name="connsiteY91" fmla="*/ 56271 h 2110154"/>
                <a:gd name="connsiteX92" fmla="*/ 225844 w 1637858"/>
                <a:gd name="connsiteY92" fmla="*/ 0 h 2110154"/>
                <a:gd name="connsiteX93" fmla="*/ 183641 w 1637858"/>
                <a:gd name="connsiteY93" fmla="*/ 14068 h 2110154"/>
                <a:gd name="connsiteX94" fmla="*/ 155506 w 1637858"/>
                <a:gd name="connsiteY94" fmla="*/ 56271 h 2110154"/>
                <a:gd name="connsiteX95" fmla="*/ 127370 w 1637858"/>
                <a:gd name="connsiteY95" fmla="*/ 140677 h 2110154"/>
                <a:gd name="connsiteX96" fmla="*/ 113303 w 1637858"/>
                <a:gd name="connsiteY96" fmla="*/ 182880 h 2110154"/>
                <a:gd name="connsiteX97" fmla="*/ 85167 w 1637858"/>
                <a:gd name="connsiteY97" fmla="*/ 211016 h 2110154"/>
                <a:gd name="connsiteX98" fmla="*/ 42964 w 1637858"/>
                <a:gd name="connsiteY98" fmla="*/ 337625 h 2110154"/>
                <a:gd name="connsiteX99" fmla="*/ 28897 w 1637858"/>
                <a:gd name="connsiteY99" fmla="*/ 379828 h 2110154"/>
                <a:gd name="connsiteX100" fmla="*/ 761 w 1637858"/>
                <a:gd name="connsiteY100" fmla="*/ 422031 h 2110154"/>
                <a:gd name="connsiteX101" fmla="*/ 14829 w 1637858"/>
                <a:gd name="connsiteY101" fmla="*/ 520505 h 2110154"/>
                <a:gd name="connsiteX102" fmla="*/ 127370 w 1637858"/>
                <a:gd name="connsiteY102" fmla="*/ 520505 h 2110154"/>
                <a:gd name="connsiteX103" fmla="*/ 155506 w 1637858"/>
                <a:gd name="connsiteY103" fmla="*/ 492369 h 2110154"/>
                <a:gd name="connsiteX104" fmla="*/ 183641 w 1637858"/>
                <a:gd name="connsiteY104" fmla="*/ 450166 h 2110154"/>
                <a:gd name="connsiteX105" fmla="*/ 268047 w 1637858"/>
                <a:gd name="connsiteY105" fmla="*/ 492369 h 2110154"/>
                <a:gd name="connsiteX106" fmla="*/ 324318 w 1637858"/>
                <a:gd name="connsiteY106" fmla="*/ 562708 h 2110154"/>
                <a:gd name="connsiteX107" fmla="*/ 352453 w 1637858"/>
                <a:gd name="connsiteY107" fmla="*/ 675249 h 2110154"/>
                <a:gd name="connsiteX108" fmla="*/ 380589 w 1637858"/>
                <a:gd name="connsiteY108" fmla="*/ 703385 h 2110154"/>
                <a:gd name="connsiteX109" fmla="*/ 394657 w 1637858"/>
                <a:gd name="connsiteY109" fmla="*/ 787791 h 21101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</a:cxnLst>
              <a:rect l="l" t="t" r="r" b="b"/>
              <a:pathLst>
                <a:path w="1637858" h="2110154">
                  <a:moveTo>
                    <a:pt x="394657" y="787791"/>
                  </a:moveTo>
                  <a:cubicBezTo>
                    <a:pt x="389788" y="789008"/>
                    <a:pt x="306272" y="808360"/>
                    <a:pt x="296183" y="815926"/>
                  </a:cubicBezTo>
                  <a:cubicBezTo>
                    <a:pt x="209406" y="881008"/>
                    <a:pt x="246522" y="867452"/>
                    <a:pt x="197709" y="928468"/>
                  </a:cubicBezTo>
                  <a:cubicBezTo>
                    <a:pt x="189423" y="938825"/>
                    <a:pt x="177859" y="946246"/>
                    <a:pt x="169573" y="956603"/>
                  </a:cubicBezTo>
                  <a:cubicBezTo>
                    <a:pt x="115823" y="1023789"/>
                    <a:pt x="162036" y="971676"/>
                    <a:pt x="127370" y="1041009"/>
                  </a:cubicBezTo>
                  <a:cubicBezTo>
                    <a:pt x="72829" y="1150092"/>
                    <a:pt x="120527" y="1019338"/>
                    <a:pt x="85167" y="1125416"/>
                  </a:cubicBezTo>
                  <a:cubicBezTo>
                    <a:pt x="89856" y="1158240"/>
                    <a:pt x="84406" y="1194232"/>
                    <a:pt x="99235" y="1223889"/>
                  </a:cubicBezTo>
                  <a:cubicBezTo>
                    <a:pt x="114932" y="1255283"/>
                    <a:pt x="185527" y="1226935"/>
                    <a:pt x="197709" y="1223889"/>
                  </a:cubicBezTo>
                  <a:cubicBezTo>
                    <a:pt x="211777" y="1214511"/>
                    <a:pt x="227957" y="1207709"/>
                    <a:pt x="239912" y="1195754"/>
                  </a:cubicBezTo>
                  <a:cubicBezTo>
                    <a:pt x="251867" y="1183799"/>
                    <a:pt x="257485" y="1166753"/>
                    <a:pt x="268047" y="1153551"/>
                  </a:cubicBezTo>
                  <a:cubicBezTo>
                    <a:pt x="276333" y="1143194"/>
                    <a:pt x="286804" y="1134794"/>
                    <a:pt x="296183" y="1125416"/>
                  </a:cubicBezTo>
                  <a:cubicBezTo>
                    <a:pt x="300872" y="1106659"/>
                    <a:pt x="295570" y="1081728"/>
                    <a:pt x="310250" y="1069145"/>
                  </a:cubicBezTo>
                  <a:cubicBezTo>
                    <a:pt x="332768" y="1049844"/>
                    <a:pt x="394657" y="1041009"/>
                    <a:pt x="394657" y="1041009"/>
                  </a:cubicBezTo>
                  <a:cubicBezTo>
                    <a:pt x="404035" y="1050388"/>
                    <a:pt x="416861" y="1057282"/>
                    <a:pt x="422792" y="1069145"/>
                  </a:cubicBezTo>
                  <a:cubicBezTo>
                    <a:pt x="436055" y="1095671"/>
                    <a:pt x="441549" y="1125416"/>
                    <a:pt x="450927" y="1153551"/>
                  </a:cubicBezTo>
                  <a:cubicBezTo>
                    <a:pt x="455616" y="1167619"/>
                    <a:pt x="456770" y="1183416"/>
                    <a:pt x="464995" y="1195754"/>
                  </a:cubicBezTo>
                  <a:lnTo>
                    <a:pt x="521266" y="1280160"/>
                  </a:lnTo>
                  <a:cubicBezTo>
                    <a:pt x="525955" y="1294228"/>
                    <a:pt x="528701" y="1309100"/>
                    <a:pt x="535333" y="1322363"/>
                  </a:cubicBezTo>
                  <a:cubicBezTo>
                    <a:pt x="542894" y="1337485"/>
                    <a:pt x="556602" y="1349116"/>
                    <a:pt x="563469" y="1364566"/>
                  </a:cubicBezTo>
                  <a:cubicBezTo>
                    <a:pt x="575514" y="1391667"/>
                    <a:pt x="591604" y="1448973"/>
                    <a:pt x="591604" y="1448973"/>
                  </a:cubicBezTo>
                  <a:cubicBezTo>
                    <a:pt x="596293" y="1603717"/>
                    <a:pt x="593798" y="1758847"/>
                    <a:pt x="605672" y="1913206"/>
                  </a:cubicBezTo>
                  <a:cubicBezTo>
                    <a:pt x="607947" y="1942776"/>
                    <a:pt x="624429" y="1969477"/>
                    <a:pt x="633807" y="1997613"/>
                  </a:cubicBezTo>
                  <a:lnTo>
                    <a:pt x="647875" y="2039816"/>
                  </a:lnTo>
                  <a:cubicBezTo>
                    <a:pt x="677153" y="1922705"/>
                    <a:pt x="641503" y="2038491"/>
                    <a:pt x="690078" y="1941342"/>
                  </a:cubicBezTo>
                  <a:cubicBezTo>
                    <a:pt x="707067" y="1907363"/>
                    <a:pt x="698686" y="1883812"/>
                    <a:pt x="732281" y="1856936"/>
                  </a:cubicBezTo>
                  <a:cubicBezTo>
                    <a:pt x="743860" y="1847673"/>
                    <a:pt x="760416" y="1847557"/>
                    <a:pt x="774484" y="1842868"/>
                  </a:cubicBezTo>
                  <a:cubicBezTo>
                    <a:pt x="783863" y="1833490"/>
                    <a:pt x="792263" y="1823018"/>
                    <a:pt x="802620" y="1814733"/>
                  </a:cubicBezTo>
                  <a:cubicBezTo>
                    <a:pt x="815822" y="1804171"/>
                    <a:pt x="834261" y="1799800"/>
                    <a:pt x="844823" y="1786597"/>
                  </a:cubicBezTo>
                  <a:cubicBezTo>
                    <a:pt x="854086" y="1775018"/>
                    <a:pt x="854201" y="1758462"/>
                    <a:pt x="858890" y="1744394"/>
                  </a:cubicBezTo>
                  <a:cubicBezTo>
                    <a:pt x="885637" y="1749743"/>
                    <a:pt x="942597" y="1758112"/>
                    <a:pt x="971432" y="1772529"/>
                  </a:cubicBezTo>
                  <a:cubicBezTo>
                    <a:pt x="986554" y="1780090"/>
                    <a:pt x="1001068" y="1789355"/>
                    <a:pt x="1013635" y="1800665"/>
                  </a:cubicBezTo>
                  <a:cubicBezTo>
                    <a:pt x="1048139" y="1831719"/>
                    <a:pt x="1091349" y="1857619"/>
                    <a:pt x="1112109" y="1899139"/>
                  </a:cubicBezTo>
                  <a:cubicBezTo>
                    <a:pt x="1146176" y="1967272"/>
                    <a:pt x="1125416" y="1940581"/>
                    <a:pt x="1168380" y="1983545"/>
                  </a:cubicBezTo>
                  <a:cubicBezTo>
                    <a:pt x="1188827" y="2044887"/>
                    <a:pt x="1179269" y="2073793"/>
                    <a:pt x="1238718" y="2096086"/>
                  </a:cubicBezTo>
                  <a:cubicBezTo>
                    <a:pt x="1261106" y="2104482"/>
                    <a:pt x="1285611" y="2105465"/>
                    <a:pt x="1309057" y="2110154"/>
                  </a:cubicBezTo>
                  <a:cubicBezTo>
                    <a:pt x="1323125" y="2100776"/>
                    <a:pt x="1339305" y="2093974"/>
                    <a:pt x="1351260" y="2082019"/>
                  </a:cubicBezTo>
                  <a:cubicBezTo>
                    <a:pt x="1363215" y="2070064"/>
                    <a:pt x="1365058" y="2048777"/>
                    <a:pt x="1379395" y="2039816"/>
                  </a:cubicBezTo>
                  <a:cubicBezTo>
                    <a:pt x="1404544" y="2024098"/>
                    <a:pt x="1434720" y="2017496"/>
                    <a:pt x="1463801" y="2011680"/>
                  </a:cubicBezTo>
                  <a:cubicBezTo>
                    <a:pt x="1562110" y="1992019"/>
                    <a:pt x="1510555" y="2001544"/>
                    <a:pt x="1618546" y="1983545"/>
                  </a:cubicBezTo>
                  <a:cubicBezTo>
                    <a:pt x="1613857" y="1969477"/>
                    <a:pt x="1607386" y="1955883"/>
                    <a:pt x="1604478" y="1941342"/>
                  </a:cubicBezTo>
                  <a:cubicBezTo>
                    <a:pt x="1597975" y="1908828"/>
                    <a:pt x="1602313" y="1873816"/>
                    <a:pt x="1590410" y="1842868"/>
                  </a:cubicBezTo>
                  <a:cubicBezTo>
                    <a:pt x="1578271" y="1811308"/>
                    <a:pt x="1558050" y="1782372"/>
                    <a:pt x="1534140" y="1758462"/>
                  </a:cubicBezTo>
                  <a:cubicBezTo>
                    <a:pt x="1524761" y="1749083"/>
                    <a:pt x="1517867" y="1736258"/>
                    <a:pt x="1506004" y="1730326"/>
                  </a:cubicBezTo>
                  <a:cubicBezTo>
                    <a:pt x="1479478" y="1717063"/>
                    <a:pt x="1421598" y="1702191"/>
                    <a:pt x="1421598" y="1702191"/>
                  </a:cubicBezTo>
                  <a:cubicBezTo>
                    <a:pt x="1412220" y="1674056"/>
                    <a:pt x="1400656" y="1646557"/>
                    <a:pt x="1393463" y="1617785"/>
                  </a:cubicBezTo>
                  <a:cubicBezTo>
                    <a:pt x="1375798" y="1547128"/>
                    <a:pt x="1385509" y="1579856"/>
                    <a:pt x="1365327" y="1519311"/>
                  </a:cubicBezTo>
                  <a:cubicBezTo>
                    <a:pt x="1329274" y="1302983"/>
                    <a:pt x="1377646" y="1542200"/>
                    <a:pt x="1323124" y="1378634"/>
                  </a:cubicBezTo>
                  <a:cubicBezTo>
                    <a:pt x="1315563" y="1355951"/>
                    <a:pt x="1314856" y="1331492"/>
                    <a:pt x="1309057" y="1308296"/>
                  </a:cubicBezTo>
                  <a:cubicBezTo>
                    <a:pt x="1305461" y="1293910"/>
                    <a:pt x="1299678" y="1280161"/>
                    <a:pt x="1294989" y="1266093"/>
                  </a:cubicBezTo>
                  <a:cubicBezTo>
                    <a:pt x="1299678" y="1252025"/>
                    <a:pt x="1298571" y="1234375"/>
                    <a:pt x="1309057" y="1223889"/>
                  </a:cubicBezTo>
                  <a:cubicBezTo>
                    <a:pt x="1319542" y="1213404"/>
                    <a:pt x="1338545" y="1217451"/>
                    <a:pt x="1351260" y="1209822"/>
                  </a:cubicBezTo>
                  <a:cubicBezTo>
                    <a:pt x="1362633" y="1202998"/>
                    <a:pt x="1369038" y="1189972"/>
                    <a:pt x="1379395" y="1181686"/>
                  </a:cubicBezTo>
                  <a:cubicBezTo>
                    <a:pt x="1392597" y="1171124"/>
                    <a:pt x="1407530" y="1162929"/>
                    <a:pt x="1421598" y="1153551"/>
                  </a:cubicBezTo>
                  <a:cubicBezTo>
                    <a:pt x="1430976" y="1139483"/>
                    <a:pt x="1441345" y="1126028"/>
                    <a:pt x="1449733" y="1111348"/>
                  </a:cubicBezTo>
                  <a:cubicBezTo>
                    <a:pt x="1460138" y="1093140"/>
                    <a:pt x="1465680" y="1072142"/>
                    <a:pt x="1477869" y="1055077"/>
                  </a:cubicBezTo>
                  <a:cubicBezTo>
                    <a:pt x="1489433" y="1038888"/>
                    <a:pt x="1507858" y="1028578"/>
                    <a:pt x="1520072" y="1012874"/>
                  </a:cubicBezTo>
                  <a:cubicBezTo>
                    <a:pt x="1637858" y="861435"/>
                    <a:pt x="1522733" y="982078"/>
                    <a:pt x="1618546" y="886265"/>
                  </a:cubicBezTo>
                  <a:cubicBezTo>
                    <a:pt x="1623235" y="872197"/>
                    <a:pt x="1632613" y="858891"/>
                    <a:pt x="1632613" y="844062"/>
                  </a:cubicBezTo>
                  <a:cubicBezTo>
                    <a:pt x="1632613" y="794542"/>
                    <a:pt x="1618986" y="760975"/>
                    <a:pt x="1604478" y="717453"/>
                  </a:cubicBezTo>
                  <a:cubicBezTo>
                    <a:pt x="1590410" y="726831"/>
                    <a:pt x="1571653" y="731520"/>
                    <a:pt x="1562275" y="745588"/>
                  </a:cubicBezTo>
                  <a:cubicBezTo>
                    <a:pt x="1551550" y="761675"/>
                    <a:pt x="1553518" y="783269"/>
                    <a:pt x="1548207" y="801859"/>
                  </a:cubicBezTo>
                  <a:cubicBezTo>
                    <a:pt x="1539049" y="833912"/>
                    <a:pt x="1536483" y="853910"/>
                    <a:pt x="1506004" y="872197"/>
                  </a:cubicBezTo>
                  <a:cubicBezTo>
                    <a:pt x="1493288" y="879826"/>
                    <a:pt x="1477064" y="879633"/>
                    <a:pt x="1463801" y="886265"/>
                  </a:cubicBezTo>
                  <a:cubicBezTo>
                    <a:pt x="1448679" y="893826"/>
                    <a:pt x="1437138" y="907740"/>
                    <a:pt x="1421598" y="914400"/>
                  </a:cubicBezTo>
                  <a:cubicBezTo>
                    <a:pt x="1358493" y="941445"/>
                    <a:pt x="1377877" y="915159"/>
                    <a:pt x="1323124" y="942536"/>
                  </a:cubicBezTo>
                  <a:cubicBezTo>
                    <a:pt x="1214042" y="997077"/>
                    <a:pt x="1344797" y="949379"/>
                    <a:pt x="1238718" y="984739"/>
                  </a:cubicBezTo>
                  <a:cubicBezTo>
                    <a:pt x="1215272" y="980050"/>
                    <a:pt x="1190357" y="980090"/>
                    <a:pt x="1168380" y="970671"/>
                  </a:cubicBezTo>
                  <a:cubicBezTo>
                    <a:pt x="1149669" y="962652"/>
                    <a:pt x="1120347" y="912689"/>
                    <a:pt x="1112109" y="900333"/>
                  </a:cubicBezTo>
                  <a:cubicBezTo>
                    <a:pt x="1107420" y="881576"/>
                    <a:pt x="1103597" y="862581"/>
                    <a:pt x="1098041" y="844062"/>
                  </a:cubicBezTo>
                  <a:cubicBezTo>
                    <a:pt x="1089519" y="815656"/>
                    <a:pt x="1069906" y="759656"/>
                    <a:pt x="1069906" y="759656"/>
                  </a:cubicBezTo>
                  <a:cubicBezTo>
                    <a:pt x="1074595" y="726831"/>
                    <a:pt x="1076517" y="693491"/>
                    <a:pt x="1083973" y="661182"/>
                  </a:cubicBezTo>
                  <a:cubicBezTo>
                    <a:pt x="1083975" y="661175"/>
                    <a:pt x="1119142" y="555678"/>
                    <a:pt x="1126177" y="534573"/>
                  </a:cubicBezTo>
                  <a:lnTo>
                    <a:pt x="1154312" y="450166"/>
                  </a:lnTo>
                  <a:lnTo>
                    <a:pt x="1168380" y="407963"/>
                  </a:lnTo>
                  <a:cubicBezTo>
                    <a:pt x="1136764" y="155045"/>
                    <a:pt x="1171229" y="394078"/>
                    <a:pt x="1140244" y="239151"/>
                  </a:cubicBezTo>
                  <a:cubicBezTo>
                    <a:pt x="1137888" y="227372"/>
                    <a:pt x="1123002" y="120260"/>
                    <a:pt x="1112109" y="98474"/>
                  </a:cubicBezTo>
                  <a:cubicBezTo>
                    <a:pt x="1102087" y="78431"/>
                    <a:pt x="1056677" y="52141"/>
                    <a:pt x="1041770" y="42203"/>
                  </a:cubicBezTo>
                  <a:cubicBezTo>
                    <a:pt x="1027702" y="46892"/>
                    <a:pt x="1008186" y="44204"/>
                    <a:pt x="999567" y="56271"/>
                  </a:cubicBezTo>
                  <a:cubicBezTo>
                    <a:pt x="982329" y="80404"/>
                    <a:pt x="978625" y="111905"/>
                    <a:pt x="971432" y="140677"/>
                  </a:cubicBezTo>
                  <a:cubicBezTo>
                    <a:pt x="965057" y="166177"/>
                    <a:pt x="940644" y="269939"/>
                    <a:pt x="929229" y="281354"/>
                  </a:cubicBezTo>
                  <a:lnTo>
                    <a:pt x="901093" y="309489"/>
                  </a:lnTo>
                  <a:cubicBezTo>
                    <a:pt x="898464" y="320005"/>
                    <a:pt x="881609" y="393544"/>
                    <a:pt x="872958" y="407963"/>
                  </a:cubicBezTo>
                  <a:cubicBezTo>
                    <a:pt x="856055" y="436136"/>
                    <a:pt x="826302" y="443935"/>
                    <a:pt x="802620" y="464234"/>
                  </a:cubicBezTo>
                  <a:cubicBezTo>
                    <a:pt x="717657" y="537060"/>
                    <a:pt x="781692" y="508724"/>
                    <a:pt x="704146" y="534573"/>
                  </a:cubicBezTo>
                  <a:cubicBezTo>
                    <a:pt x="690078" y="529884"/>
                    <a:pt x="673806" y="529402"/>
                    <a:pt x="661943" y="520505"/>
                  </a:cubicBezTo>
                  <a:cubicBezTo>
                    <a:pt x="638988" y="503289"/>
                    <a:pt x="579740" y="444573"/>
                    <a:pt x="563469" y="407963"/>
                  </a:cubicBezTo>
                  <a:cubicBezTo>
                    <a:pt x="551424" y="380862"/>
                    <a:pt x="544711" y="351692"/>
                    <a:pt x="535333" y="323557"/>
                  </a:cubicBezTo>
                  <a:lnTo>
                    <a:pt x="521266" y="281354"/>
                  </a:lnTo>
                  <a:lnTo>
                    <a:pt x="507198" y="239151"/>
                  </a:lnTo>
                  <a:cubicBezTo>
                    <a:pt x="504760" y="222085"/>
                    <a:pt x="497476" y="129162"/>
                    <a:pt x="479063" y="98474"/>
                  </a:cubicBezTo>
                  <a:cubicBezTo>
                    <a:pt x="472239" y="87101"/>
                    <a:pt x="463794" y="73556"/>
                    <a:pt x="450927" y="70339"/>
                  </a:cubicBezTo>
                  <a:cubicBezTo>
                    <a:pt x="405208" y="58909"/>
                    <a:pt x="357142" y="60960"/>
                    <a:pt x="310250" y="56271"/>
                  </a:cubicBezTo>
                  <a:cubicBezTo>
                    <a:pt x="284876" y="30897"/>
                    <a:pt x="266561" y="0"/>
                    <a:pt x="225844" y="0"/>
                  </a:cubicBezTo>
                  <a:cubicBezTo>
                    <a:pt x="211015" y="0"/>
                    <a:pt x="197709" y="9379"/>
                    <a:pt x="183641" y="14068"/>
                  </a:cubicBezTo>
                  <a:cubicBezTo>
                    <a:pt x="174263" y="28136"/>
                    <a:pt x="162373" y="40821"/>
                    <a:pt x="155506" y="56271"/>
                  </a:cubicBezTo>
                  <a:cubicBezTo>
                    <a:pt x="143461" y="83372"/>
                    <a:pt x="136748" y="112542"/>
                    <a:pt x="127370" y="140677"/>
                  </a:cubicBezTo>
                  <a:cubicBezTo>
                    <a:pt x="122681" y="154745"/>
                    <a:pt x="123788" y="172395"/>
                    <a:pt x="113303" y="182880"/>
                  </a:cubicBezTo>
                  <a:lnTo>
                    <a:pt x="85167" y="211016"/>
                  </a:lnTo>
                  <a:lnTo>
                    <a:pt x="42964" y="337625"/>
                  </a:lnTo>
                  <a:cubicBezTo>
                    <a:pt x="38275" y="351693"/>
                    <a:pt x="37123" y="367490"/>
                    <a:pt x="28897" y="379828"/>
                  </a:cubicBezTo>
                  <a:lnTo>
                    <a:pt x="761" y="422031"/>
                  </a:lnTo>
                  <a:cubicBezTo>
                    <a:pt x="5450" y="454856"/>
                    <a:pt x="0" y="490848"/>
                    <a:pt x="14829" y="520505"/>
                  </a:cubicBezTo>
                  <a:cubicBezTo>
                    <a:pt x="30559" y="551966"/>
                    <a:pt x="121752" y="521629"/>
                    <a:pt x="127370" y="520505"/>
                  </a:cubicBezTo>
                  <a:cubicBezTo>
                    <a:pt x="136749" y="511126"/>
                    <a:pt x="147220" y="502726"/>
                    <a:pt x="155506" y="492369"/>
                  </a:cubicBezTo>
                  <a:cubicBezTo>
                    <a:pt x="166068" y="479167"/>
                    <a:pt x="167943" y="456445"/>
                    <a:pt x="183641" y="450166"/>
                  </a:cubicBezTo>
                  <a:cubicBezTo>
                    <a:pt x="200975" y="443232"/>
                    <a:pt x="260148" y="486050"/>
                    <a:pt x="268047" y="492369"/>
                  </a:cubicBezTo>
                  <a:cubicBezTo>
                    <a:pt x="289855" y="509816"/>
                    <a:pt x="312131" y="538335"/>
                    <a:pt x="324318" y="562708"/>
                  </a:cubicBezTo>
                  <a:cubicBezTo>
                    <a:pt x="365291" y="644653"/>
                    <a:pt x="304288" y="562864"/>
                    <a:pt x="352453" y="675249"/>
                  </a:cubicBezTo>
                  <a:cubicBezTo>
                    <a:pt x="357678" y="687440"/>
                    <a:pt x="371210" y="694006"/>
                    <a:pt x="380589" y="703385"/>
                  </a:cubicBezTo>
                  <a:lnTo>
                    <a:pt x="394657" y="787791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lumMod val="95000"/>
                    <a:lumOff val="5000"/>
                  </a:schemeClr>
                </a:gs>
                <a:gs pos="35000">
                  <a:schemeClr val="bg1">
                    <a:lumMod val="50000"/>
                  </a:schemeClr>
                </a:gs>
                <a:gs pos="100000">
                  <a:schemeClr val="dk1">
                    <a:tint val="15000"/>
                    <a:satMod val="3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prstDash val="dash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1" name="Freeform 10"/>
            <p:cNvSpPr/>
            <p:nvPr/>
          </p:nvSpPr>
          <p:spPr>
            <a:xfrm>
              <a:off x="2702448" y="2159391"/>
              <a:ext cx="209564" cy="344919"/>
            </a:xfrm>
            <a:custGeom>
              <a:avLst/>
              <a:gdLst>
                <a:gd name="connsiteX0" fmla="*/ 54820 w 209564"/>
                <a:gd name="connsiteY0" fmla="*/ 49237 h 344919"/>
                <a:gd name="connsiteX1" fmla="*/ 40752 w 209564"/>
                <a:gd name="connsiteY1" fmla="*/ 330591 h 344919"/>
                <a:gd name="connsiteX2" fmla="*/ 82955 w 209564"/>
                <a:gd name="connsiteY2" fmla="*/ 344658 h 344919"/>
                <a:gd name="connsiteX3" fmla="*/ 125158 w 209564"/>
                <a:gd name="connsiteY3" fmla="*/ 330591 h 344919"/>
                <a:gd name="connsiteX4" fmla="*/ 167361 w 209564"/>
                <a:gd name="connsiteY4" fmla="*/ 260252 h 344919"/>
                <a:gd name="connsiteX5" fmla="*/ 181429 w 209564"/>
                <a:gd name="connsiteY5" fmla="*/ 203981 h 344919"/>
                <a:gd name="connsiteX6" fmla="*/ 209564 w 209564"/>
                <a:gd name="connsiteY6" fmla="*/ 119575 h 344919"/>
                <a:gd name="connsiteX7" fmla="*/ 195497 w 209564"/>
                <a:gd name="connsiteY7" fmla="*/ 77372 h 344919"/>
                <a:gd name="connsiteX8" fmla="*/ 153294 w 209564"/>
                <a:gd name="connsiteY8" fmla="*/ 63304 h 344919"/>
                <a:gd name="connsiteX9" fmla="*/ 125158 w 209564"/>
                <a:gd name="connsiteY9" fmla="*/ 35169 h 344919"/>
                <a:gd name="connsiteX10" fmla="*/ 54820 w 209564"/>
                <a:gd name="connsiteY10" fmla="*/ 49237 h 3449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09564" h="344919">
                  <a:moveTo>
                    <a:pt x="54820" y="49237"/>
                  </a:moveTo>
                  <a:cubicBezTo>
                    <a:pt x="40752" y="98474"/>
                    <a:pt x="0" y="177772"/>
                    <a:pt x="40752" y="330591"/>
                  </a:cubicBezTo>
                  <a:cubicBezTo>
                    <a:pt x="44573" y="344919"/>
                    <a:pt x="68887" y="339969"/>
                    <a:pt x="82955" y="344658"/>
                  </a:cubicBezTo>
                  <a:cubicBezTo>
                    <a:pt x="97023" y="339969"/>
                    <a:pt x="112443" y="338220"/>
                    <a:pt x="125158" y="330591"/>
                  </a:cubicBezTo>
                  <a:cubicBezTo>
                    <a:pt x="155637" y="312304"/>
                    <a:pt x="158203" y="292304"/>
                    <a:pt x="167361" y="260252"/>
                  </a:cubicBezTo>
                  <a:cubicBezTo>
                    <a:pt x="172672" y="241662"/>
                    <a:pt x="175873" y="222500"/>
                    <a:pt x="181429" y="203981"/>
                  </a:cubicBezTo>
                  <a:cubicBezTo>
                    <a:pt x="189951" y="175575"/>
                    <a:pt x="209564" y="119575"/>
                    <a:pt x="209564" y="119575"/>
                  </a:cubicBezTo>
                  <a:cubicBezTo>
                    <a:pt x="204875" y="105507"/>
                    <a:pt x="205982" y="87857"/>
                    <a:pt x="195497" y="77372"/>
                  </a:cubicBezTo>
                  <a:cubicBezTo>
                    <a:pt x="185012" y="66886"/>
                    <a:pt x="166010" y="70933"/>
                    <a:pt x="153294" y="63304"/>
                  </a:cubicBezTo>
                  <a:cubicBezTo>
                    <a:pt x="141921" y="56480"/>
                    <a:pt x="134537" y="44547"/>
                    <a:pt x="125158" y="35169"/>
                  </a:cubicBezTo>
                  <a:cubicBezTo>
                    <a:pt x="64338" y="50374"/>
                    <a:pt x="68888" y="0"/>
                    <a:pt x="54820" y="49237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2" name="Freeform 11"/>
            <p:cNvSpPr/>
            <p:nvPr/>
          </p:nvSpPr>
          <p:spPr>
            <a:xfrm>
              <a:off x="3019865" y="2616591"/>
              <a:ext cx="173501" cy="242689"/>
            </a:xfrm>
            <a:custGeom>
              <a:avLst/>
              <a:gdLst>
                <a:gd name="connsiteX0" fmla="*/ 4689 w 173501"/>
                <a:gd name="connsiteY0" fmla="*/ 98474 h 242689"/>
                <a:gd name="connsiteX1" fmla="*/ 46892 w 173501"/>
                <a:gd name="connsiteY1" fmla="*/ 28135 h 242689"/>
                <a:gd name="connsiteX2" fmla="*/ 131298 w 173501"/>
                <a:gd name="connsiteY2" fmla="*/ 0 h 242689"/>
                <a:gd name="connsiteX3" fmla="*/ 159433 w 173501"/>
                <a:gd name="connsiteY3" fmla="*/ 84406 h 242689"/>
                <a:gd name="connsiteX4" fmla="*/ 173501 w 173501"/>
                <a:gd name="connsiteY4" fmla="*/ 126609 h 242689"/>
                <a:gd name="connsiteX5" fmla="*/ 131298 w 173501"/>
                <a:gd name="connsiteY5" fmla="*/ 239151 h 242689"/>
                <a:gd name="connsiteX6" fmla="*/ 46892 w 173501"/>
                <a:gd name="connsiteY6" fmla="*/ 225083 h 242689"/>
                <a:gd name="connsiteX7" fmla="*/ 18757 w 173501"/>
                <a:gd name="connsiteY7" fmla="*/ 196947 h 242689"/>
                <a:gd name="connsiteX8" fmla="*/ 4689 w 173501"/>
                <a:gd name="connsiteY8" fmla="*/ 98474 h 242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3501" h="242689">
                  <a:moveTo>
                    <a:pt x="4689" y="98474"/>
                  </a:moveTo>
                  <a:cubicBezTo>
                    <a:pt x="9378" y="70339"/>
                    <a:pt x="15997" y="43583"/>
                    <a:pt x="46892" y="28135"/>
                  </a:cubicBezTo>
                  <a:cubicBezTo>
                    <a:pt x="73418" y="14872"/>
                    <a:pt x="131298" y="0"/>
                    <a:pt x="131298" y="0"/>
                  </a:cubicBezTo>
                  <a:lnTo>
                    <a:pt x="159433" y="84406"/>
                  </a:lnTo>
                  <a:lnTo>
                    <a:pt x="173501" y="126609"/>
                  </a:lnTo>
                  <a:cubicBezTo>
                    <a:pt x="172725" y="131265"/>
                    <a:pt x="172407" y="234012"/>
                    <a:pt x="131298" y="239151"/>
                  </a:cubicBezTo>
                  <a:cubicBezTo>
                    <a:pt x="102995" y="242689"/>
                    <a:pt x="75027" y="229772"/>
                    <a:pt x="46892" y="225083"/>
                  </a:cubicBezTo>
                  <a:cubicBezTo>
                    <a:pt x="37514" y="215704"/>
                    <a:pt x="24688" y="208810"/>
                    <a:pt x="18757" y="196947"/>
                  </a:cubicBezTo>
                  <a:cubicBezTo>
                    <a:pt x="2414" y="164262"/>
                    <a:pt x="0" y="126609"/>
                    <a:pt x="4689" y="98474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562601" y="1219200"/>
              <a:ext cx="3409216" cy="5189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Redevelopment Areas</a:t>
              </a:r>
              <a:endParaRPr lang="en-IN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562601" y="1828800"/>
              <a:ext cx="2603865" cy="5189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Expansion Areas</a:t>
              </a:r>
              <a:endParaRPr lang="en-IN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495800" y="3974067"/>
              <a:ext cx="2725116" cy="5189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Master Plan Area</a:t>
              </a:r>
              <a:endParaRPr lang="en-IN" dirty="0"/>
            </a:p>
          </p:txBody>
        </p:sp>
        <p:cxnSp>
          <p:nvCxnSpPr>
            <p:cNvPr id="16" name="Straight Arrow Connector 15"/>
            <p:cNvCxnSpPr>
              <a:stCxn id="15" idx="1"/>
            </p:cNvCxnSpPr>
            <p:nvPr/>
          </p:nvCxnSpPr>
          <p:spPr>
            <a:xfrm rot="10800000">
              <a:off x="3505202" y="4126469"/>
              <a:ext cx="990598" cy="107085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rot="10800000" flipV="1">
              <a:off x="3733800" y="2013466"/>
              <a:ext cx="1828800" cy="805934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14" idx="1"/>
            </p:cNvCxnSpPr>
            <p:nvPr/>
          </p:nvCxnSpPr>
          <p:spPr>
            <a:xfrm rot="10800000" flipV="1">
              <a:off x="2819401" y="2088284"/>
              <a:ext cx="2743200" cy="1569314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13" idx="1"/>
              <a:endCxn id="12" idx="4"/>
            </p:cNvCxnSpPr>
            <p:nvPr/>
          </p:nvCxnSpPr>
          <p:spPr>
            <a:xfrm rot="10800000" flipV="1">
              <a:off x="3193367" y="1478684"/>
              <a:ext cx="2369235" cy="1264515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13" idx="1"/>
              <a:endCxn id="11" idx="5"/>
            </p:cNvCxnSpPr>
            <p:nvPr/>
          </p:nvCxnSpPr>
          <p:spPr>
            <a:xfrm rot="10800000" flipV="1">
              <a:off x="2883876" y="1478686"/>
              <a:ext cx="2678725" cy="88468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3505201" y="685801"/>
              <a:ext cx="2747401" cy="5189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Built up City Area</a:t>
              </a:r>
              <a:endParaRPr lang="en-IN" dirty="0"/>
            </a:p>
          </p:txBody>
        </p:sp>
        <p:cxnSp>
          <p:nvCxnSpPr>
            <p:cNvPr id="22" name="Straight Arrow Connector 21"/>
            <p:cNvCxnSpPr>
              <a:stCxn id="21" idx="1"/>
            </p:cNvCxnSpPr>
            <p:nvPr/>
          </p:nvCxnSpPr>
          <p:spPr>
            <a:xfrm rot="10800000" flipV="1">
              <a:off x="2438402" y="945286"/>
              <a:ext cx="1066799" cy="807313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TextBox 37"/>
          <p:cNvSpPr txBox="1"/>
          <p:nvPr/>
        </p:nvSpPr>
        <p:spPr>
          <a:xfrm>
            <a:off x="5911725" y="1211017"/>
            <a:ext cx="1780706" cy="502908"/>
          </a:xfrm>
          <a:prstGeom prst="rect">
            <a:avLst/>
          </a:prstGeom>
          <a:noFill/>
        </p:spPr>
        <p:txBody>
          <a:bodyPr wrap="none" lIns="71323" tIns="35662" rIns="71323" bIns="35662" rtlCol="0">
            <a:spAutoFit/>
          </a:bodyPr>
          <a:lstStyle/>
          <a:p>
            <a:pPr defTabSz="713232">
              <a:defRPr/>
            </a:pPr>
            <a:r>
              <a:rPr lang="en-US" sz="1400" b="1" kern="0" dirty="0" smtClean="0">
                <a:solidFill>
                  <a:prstClr val="black"/>
                </a:solidFill>
              </a:rPr>
              <a:t>AMRUT:</a:t>
            </a:r>
          </a:p>
          <a:p>
            <a:pPr defTabSz="713232">
              <a:defRPr/>
            </a:pPr>
            <a:r>
              <a:rPr lang="en-US" sz="1400" kern="0" dirty="0" smtClean="0">
                <a:solidFill>
                  <a:prstClr val="black"/>
                </a:solidFill>
              </a:rPr>
              <a:t>GIS based Master Plan</a:t>
            </a:r>
            <a:endParaRPr lang="en-IN" sz="1400" kern="0" dirty="0">
              <a:solidFill>
                <a:prstClr val="black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911724" y="1925876"/>
            <a:ext cx="1479676" cy="502908"/>
          </a:xfrm>
          <a:prstGeom prst="rect">
            <a:avLst/>
          </a:prstGeom>
          <a:noFill/>
        </p:spPr>
        <p:txBody>
          <a:bodyPr wrap="square" lIns="71323" tIns="35662" rIns="71323" bIns="35662" rtlCol="0">
            <a:spAutoFit/>
          </a:bodyPr>
          <a:lstStyle/>
          <a:p>
            <a:pPr defTabSz="713232">
              <a:defRPr/>
            </a:pPr>
            <a:r>
              <a:rPr lang="en-US" sz="1400" b="1" kern="0" dirty="0" smtClean="0">
                <a:solidFill>
                  <a:prstClr val="black"/>
                </a:solidFill>
              </a:rPr>
              <a:t>Pilot Scheme:</a:t>
            </a:r>
          </a:p>
          <a:p>
            <a:pPr algn="ctr" defTabSz="713232">
              <a:defRPr/>
            </a:pPr>
            <a:r>
              <a:rPr lang="en-US" sz="1400" kern="0" dirty="0" smtClean="0">
                <a:solidFill>
                  <a:prstClr val="black"/>
                </a:solidFill>
              </a:rPr>
              <a:t>LAP &amp; TPS</a:t>
            </a:r>
          </a:p>
        </p:txBody>
      </p:sp>
      <p:grpSp>
        <p:nvGrpSpPr>
          <p:cNvPr id="4" name="Group 28"/>
          <p:cNvGrpSpPr/>
          <p:nvPr/>
        </p:nvGrpSpPr>
        <p:grpSpPr>
          <a:xfrm>
            <a:off x="1457325" y="1094368"/>
            <a:ext cx="6229350" cy="1616921"/>
            <a:chOff x="3009900" y="1313241"/>
            <a:chExt cx="8305800" cy="1940305"/>
          </a:xfrm>
        </p:grpSpPr>
        <p:sp>
          <p:nvSpPr>
            <p:cNvPr id="34" name="Rectangle 33"/>
            <p:cNvSpPr/>
            <p:nvPr/>
          </p:nvSpPr>
          <p:spPr>
            <a:xfrm>
              <a:off x="3170508" y="2467916"/>
              <a:ext cx="2514600" cy="6096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713232">
                <a:defRPr/>
              </a:pPr>
              <a:r>
                <a:rPr lang="en-US" sz="1400" kern="0" dirty="0" smtClean="0">
                  <a:solidFill>
                    <a:prstClr val="black"/>
                  </a:solidFill>
                  <a:latin typeface="Calibri"/>
                </a:rPr>
                <a:t>Redevelopment Areas: Local Area Plans</a:t>
              </a:r>
              <a:endParaRPr lang="en-IN" sz="1400" kern="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6218508" y="2467916"/>
              <a:ext cx="2514600" cy="6096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713232">
                <a:defRPr/>
              </a:pPr>
              <a:r>
                <a:rPr lang="en-US" sz="1400" kern="0" dirty="0" smtClean="0">
                  <a:solidFill>
                    <a:prstClr val="black"/>
                  </a:solidFill>
                  <a:latin typeface="Calibri"/>
                </a:rPr>
                <a:t>New Urban areas: Town Planning Scheme</a:t>
              </a:r>
              <a:endParaRPr lang="en-IN" sz="1400" kern="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3009900" y="2328993"/>
              <a:ext cx="8305800" cy="924553"/>
            </a:xfrm>
            <a:prstGeom prst="rect">
              <a:avLst/>
            </a:prstGeom>
            <a:noFill/>
            <a:ln w="6350" cap="flat" cmpd="sng" algn="ctr">
              <a:solidFill>
                <a:schemeClr val="accent4"/>
              </a:solidFill>
              <a:prstDash val="dashDot"/>
            </a:ln>
            <a:effectLst/>
          </p:spPr>
          <p:txBody>
            <a:bodyPr rtlCol="0" anchor="ctr"/>
            <a:lstStyle/>
            <a:p>
              <a:pPr algn="ctr" defTabSz="713232">
                <a:defRPr/>
              </a:pPr>
              <a:endParaRPr lang="en-IN" sz="1400" kern="0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4869270" y="1313241"/>
              <a:ext cx="6400800" cy="914400"/>
            </a:xfrm>
            <a:prstGeom prst="rect">
              <a:avLst/>
            </a:prstGeom>
            <a:noFill/>
            <a:ln w="6350" cap="flat" cmpd="sng" algn="ctr">
              <a:solidFill>
                <a:schemeClr val="accent4"/>
              </a:solidFill>
              <a:prstDash val="dashDot"/>
            </a:ln>
            <a:effectLst/>
          </p:spPr>
          <p:txBody>
            <a:bodyPr rtlCol="0" anchor="ctr"/>
            <a:lstStyle/>
            <a:p>
              <a:pPr algn="ctr" defTabSz="713232">
                <a:defRPr/>
              </a:pPr>
              <a:endParaRPr lang="en-IN" sz="1400" kern="0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5029200" y="1464524"/>
              <a:ext cx="2133600" cy="609600"/>
            </a:xfrm>
            <a:prstGeom prst="rect">
              <a:avLst/>
            </a:prstGeom>
            <a:solidFill>
              <a:schemeClr val="accent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713232">
                <a:defRPr/>
              </a:pPr>
              <a:r>
                <a:rPr lang="en-US" sz="1400" b="1" kern="0" dirty="0" smtClean="0">
                  <a:solidFill>
                    <a:prstClr val="black"/>
                  </a:solidFill>
                  <a:latin typeface="Calibri"/>
                </a:rPr>
                <a:t>Master Plan of City</a:t>
              </a:r>
            </a:p>
          </p:txBody>
        </p:sp>
        <p:cxnSp>
          <p:nvCxnSpPr>
            <p:cNvPr id="58" name="Elbow Connector 57"/>
            <p:cNvCxnSpPr>
              <a:stCxn id="33" idx="3"/>
            </p:cNvCxnSpPr>
            <p:nvPr/>
          </p:nvCxnSpPr>
          <p:spPr>
            <a:xfrm>
              <a:off x="7162800" y="1769324"/>
              <a:ext cx="448614" cy="698592"/>
            </a:xfrm>
            <a:prstGeom prst="bentConnector2">
              <a:avLst/>
            </a:prstGeom>
            <a:ln w="57150">
              <a:solidFill>
                <a:schemeClr val="accent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Elbow Connector 58"/>
            <p:cNvCxnSpPr/>
            <p:nvPr/>
          </p:nvCxnSpPr>
          <p:spPr>
            <a:xfrm flipH="1">
              <a:off x="4580586" y="1769324"/>
              <a:ext cx="448614" cy="698592"/>
            </a:xfrm>
            <a:prstGeom prst="bentConnector2">
              <a:avLst/>
            </a:prstGeom>
            <a:ln w="57150">
              <a:solidFill>
                <a:schemeClr val="accent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21484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40080"/>
          </a:xfrm>
          <a:solidFill>
            <a:schemeClr val="accent2"/>
          </a:solidFill>
          <a:ln>
            <a:noFill/>
          </a:ln>
        </p:spPr>
        <p:txBody>
          <a:bodyPr>
            <a:normAutofit/>
          </a:bodyPr>
          <a:lstStyle/>
          <a:p>
            <a:pPr algn="l"/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smtClean="0">
                <a:cs typeface="Arial" pitchFamily="34" charset="0"/>
              </a:rPr>
              <a:t>OBJECTIVES OF THE PILOT SCHEME</a:t>
            </a:r>
            <a:endParaRPr lang="en-US" sz="2800" b="1" dirty="0"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47700"/>
            <a:ext cx="8763000" cy="4572000"/>
          </a:xfrm>
        </p:spPr>
        <p:txBody>
          <a:bodyPr>
            <a:noAutofit/>
          </a:bodyPr>
          <a:lstStyle/>
          <a:p>
            <a:pPr marL="933641" indent="-350425">
              <a:lnSpc>
                <a:spcPct val="120000"/>
              </a:lnSpc>
              <a:buFont typeface="+mj-lt"/>
              <a:buAutoNum type="arabicPeriod"/>
            </a:pPr>
            <a:r>
              <a:rPr lang="en-US" sz="2000" b="1" dirty="0" smtClean="0">
                <a:solidFill>
                  <a:schemeClr val="accent5"/>
                </a:solidFill>
              </a:rPr>
              <a:t>Establishing a framework </a:t>
            </a:r>
            <a:r>
              <a:rPr lang="en-US" sz="2000" dirty="0" smtClean="0"/>
              <a:t>for redevelopment of existing areas through the development of LAPs</a:t>
            </a:r>
          </a:p>
          <a:p>
            <a:pPr marL="933641" indent="-350425">
              <a:lnSpc>
                <a:spcPct val="120000"/>
              </a:lnSpc>
              <a:buFont typeface="+mj-lt"/>
              <a:buAutoNum type="arabicPeriod"/>
            </a:pPr>
            <a:r>
              <a:rPr lang="en-US" sz="2000" b="1" dirty="0" smtClean="0">
                <a:solidFill>
                  <a:schemeClr val="accent5"/>
                </a:solidFill>
              </a:rPr>
              <a:t>Enabling planned expansion </a:t>
            </a:r>
            <a:r>
              <a:rPr lang="en-US" sz="2000" dirty="0" smtClean="0"/>
              <a:t>in </a:t>
            </a:r>
            <a:r>
              <a:rPr lang="en-US" sz="2000" dirty="0" err="1" smtClean="0"/>
              <a:t>peri</a:t>
            </a:r>
            <a:r>
              <a:rPr lang="en-US" sz="2000" dirty="0" smtClean="0"/>
              <a:t>-urban areas through UEP</a:t>
            </a:r>
          </a:p>
          <a:p>
            <a:pPr marL="933641" indent="-350425">
              <a:lnSpc>
                <a:spcPct val="120000"/>
              </a:lnSpc>
              <a:buFont typeface="+mj-lt"/>
              <a:buAutoNum type="arabicPeriod"/>
            </a:pPr>
            <a:r>
              <a:rPr lang="en-US" sz="2000" dirty="0" smtClean="0"/>
              <a:t>Supporting </a:t>
            </a:r>
            <a:r>
              <a:rPr lang="en-US" sz="2000" b="1" dirty="0" smtClean="0">
                <a:solidFill>
                  <a:schemeClr val="accent5"/>
                </a:solidFill>
              </a:rPr>
              <a:t>Value Capture techniques </a:t>
            </a:r>
            <a:r>
              <a:rPr lang="en-US" sz="2000" dirty="0" smtClean="0"/>
              <a:t>to finance infrastructure investments. </a:t>
            </a:r>
          </a:p>
          <a:p>
            <a:pPr marL="933641" indent="-350425">
              <a:lnSpc>
                <a:spcPct val="120000"/>
              </a:lnSpc>
              <a:buFont typeface="+mj-lt"/>
              <a:buAutoNum type="arabicPeriod"/>
            </a:pPr>
            <a:r>
              <a:rPr lang="en-US" sz="2000" dirty="0" smtClean="0"/>
              <a:t>Creating enabling </a:t>
            </a:r>
            <a:r>
              <a:rPr lang="en-US" sz="2000" b="1" dirty="0" smtClean="0">
                <a:solidFill>
                  <a:schemeClr val="accent5"/>
                </a:solidFill>
              </a:rPr>
              <a:t>legal framework</a:t>
            </a:r>
            <a:r>
              <a:rPr lang="en-US" sz="2000" dirty="0" smtClean="0">
                <a:solidFill>
                  <a:schemeClr val="accent5"/>
                </a:solidFill>
              </a:rPr>
              <a:t> </a:t>
            </a:r>
            <a:r>
              <a:rPr lang="en-US" sz="2000" dirty="0" smtClean="0"/>
              <a:t>where required.</a:t>
            </a:r>
          </a:p>
          <a:p>
            <a:pPr marL="933641" indent="-350425" algn="just">
              <a:lnSpc>
                <a:spcPct val="120000"/>
              </a:lnSpc>
              <a:buFont typeface="+mj-lt"/>
              <a:buAutoNum type="arabicPeriod"/>
            </a:pPr>
            <a:r>
              <a:rPr lang="en-US" sz="2000" b="1" dirty="0" smtClean="0">
                <a:solidFill>
                  <a:schemeClr val="accent5"/>
                </a:solidFill>
              </a:rPr>
              <a:t>Building capacity </a:t>
            </a:r>
            <a:r>
              <a:rPr lang="en-US" sz="2000" dirty="0" smtClean="0"/>
              <a:t>through training and certification of planners at city and state level to ensure proper implementation of the above strategies.</a:t>
            </a:r>
          </a:p>
          <a:p>
            <a:pPr algn="just">
              <a:buNone/>
            </a:pPr>
            <a:r>
              <a:rPr lang="en-US" sz="2000" b="1" dirty="0" smtClean="0"/>
              <a:t>	Demonstrate applicability</a:t>
            </a:r>
            <a:r>
              <a:rPr lang="en-US" sz="2000" dirty="0" smtClean="0"/>
              <a:t> of </a:t>
            </a:r>
            <a:r>
              <a:rPr lang="en-US" sz="2000" b="1" dirty="0" smtClean="0"/>
              <a:t>Local Area Plan (LAP)</a:t>
            </a:r>
            <a:r>
              <a:rPr lang="en-US" sz="2000" dirty="0" smtClean="0"/>
              <a:t> and </a:t>
            </a:r>
            <a:r>
              <a:rPr lang="en-US" sz="2000" b="1" dirty="0" smtClean="0"/>
              <a:t>Town Planning Scheme (TPS)</a:t>
            </a:r>
            <a:r>
              <a:rPr lang="en-US" sz="2000" dirty="0" smtClean="0"/>
              <a:t> as efficient planning tools – eventually </a:t>
            </a:r>
            <a:r>
              <a:rPr lang="en-US" sz="2000" b="1" dirty="0" smtClean="0"/>
              <a:t>encourage replication </a:t>
            </a:r>
            <a:r>
              <a:rPr lang="en-US" sz="2000" dirty="0" smtClean="0"/>
              <a:t>across cities/states </a:t>
            </a:r>
          </a:p>
          <a:p>
            <a:pPr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80874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1258" y="1028700"/>
            <a:ext cx="8654142" cy="36576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smtClean="0"/>
              <a:t>25 smart cities in 25 states taken as pilot cities</a:t>
            </a:r>
          </a:p>
          <a:p>
            <a:pPr>
              <a:buFont typeface="Wingdings" charset="2"/>
              <a:buChar char="Ø"/>
            </a:pPr>
            <a:r>
              <a:rPr lang="en-US" dirty="0" smtClean="0"/>
              <a:t>Synergies </a:t>
            </a:r>
            <a:r>
              <a:rPr lang="en-US" dirty="0"/>
              <a:t>with the Smart Cities Mission with respect to component on Redevelopment and Area Based </a:t>
            </a:r>
            <a:r>
              <a:rPr lang="en-US" dirty="0" smtClean="0"/>
              <a:t>Strategy</a:t>
            </a:r>
          </a:p>
          <a:p>
            <a:pPr algn="just">
              <a:buFont typeface="Wingdings" charset="2"/>
              <a:buChar char="Ø"/>
            </a:pPr>
            <a:r>
              <a:rPr lang="en-US" dirty="0"/>
              <a:t>All 25 cities are covered under Smart    cities </a:t>
            </a:r>
            <a:r>
              <a:rPr lang="en-US" dirty="0" smtClean="0"/>
              <a:t>Mission</a:t>
            </a:r>
            <a:endParaRPr lang="en-US" dirty="0"/>
          </a:p>
          <a:p>
            <a:pPr algn="just">
              <a:buFont typeface="Wingdings" charset="2"/>
              <a:buChar char="Ø"/>
            </a:pPr>
            <a:r>
              <a:rPr lang="en-US" dirty="0"/>
              <a:t>Scheme is on pilot basis and depending on State Government response, more cities may be covered in future.</a:t>
            </a:r>
            <a:endParaRPr lang="en-US" dirty="0" smtClean="0"/>
          </a:p>
          <a:p>
            <a:endParaRPr lang="en-US" b="1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495300"/>
          </a:xfrm>
          <a:solidFill>
            <a:schemeClr val="accent2"/>
          </a:solidFill>
          <a:ln>
            <a:noFill/>
          </a:ln>
        </p:spPr>
        <p:txBody>
          <a:bodyPr>
            <a:normAutofit fontScale="90000"/>
          </a:bodyPr>
          <a:lstStyle/>
          <a:p>
            <a:pPr algn="l"/>
            <a:r>
              <a:rPr lang="en-US" sz="2800" b="1" dirty="0" smtClean="0"/>
              <a:t>COVERAGE :CITIES IDENTIFIED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704384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japon36.jpg"/>
          <p:cNvPicPr>
            <a:picLocks noChangeAspect="1"/>
          </p:cNvPicPr>
          <p:nvPr/>
        </p:nvPicPr>
        <p:blipFill>
          <a:blip r:embed="rId2" cstate="print"/>
          <a:srcRect t="4609" b="18581"/>
          <a:stretch>
            <a:fillRect/>
          </a:stretch>
        </p:blipFill>
        <p:spPr>
          <a:xfrm>
            <a:off x="533399" y="1181100"/>
            <a:ext cx="3925823" cy="4267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495300"/>
          </a:xfrm>
          <a:solidFill>
            <a:schemeClr val="accent2"/>
          </a:solidFill>
          <a:ln>
            <a:noFill/>
          </a:ln>
        </p:spPr>
        <p:txBody>
          <a:bodyPr>
            <a:normAutofit fontScale="90000"/>
          </a:bodyPr>
          <a:lstStyle/>
          <a:p>
            <a:pPr algn="l"/>
            <a:r>
              <a:rPr lang="en-US" sz="2800" b="1" dirty="0" smtClean="0"/>
              <a:t>COVERAGE :CITIES IDENTIFIED</a:t>
            </a:r>
            <a:endParaRPr lang="en-US" sz="2800" b="1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0" y="487434"/>
          <a:ext cx="5029200" cy="5227566"/>
        </p:xfrm>
        <a:graphic>
          <a:graphicData uri="http://schemas.openxmlformats.org/drawingml/2006/table">
            <a:tbl>
              <a:tblPr/>
              <a:tblGrid>
                <a:gridCol w="357073"/>
                <a:gridCol w="1337767"/>
                <a:gridCol w="1265347"/>
                <a:gridCol w="878099"/>
                <a:gridCol w="1190914"/>
              </a:tblGrid>
              <a:tr h="5179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Sl. No</a:t>
                      </a:r>
                      <a:endParaRPr lang="en-IN" sz="10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City</a:t>
                      </a:r>
                      <a:endParaRPr lang="en-IN" sz="10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State</a:t>
                      </a:r>
                      <a:endParaRPr lang="en-IN" sz="10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Population </a:t>
                      </a:r>
                      <a:endParaRPr lang="en-IN" sz="1000" dirty="0">
                        <a:latin typeface="Calibri"/>
                        <a:ea typeface="Calibri"/>
                        <a:cs typeface="Mangal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Census 2011</a:t>
                      </a:r>
                      <a:endParaRPr lang="en-IN" sz="10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Whether Master Plan Available/Notified</a:t>
                      </a:r>
                      <a:endParaRPr lang="en-IN" sz="10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</a:tr>
              <a:tr h="3616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1</a:t>
                      </a:r>
                      <a:endParaRPr lang="en-IN" sz="10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Greater Visakhapatnam</a:t>
                      </a:r>
                      <a:endParaRPr lang="en-IN" sz="10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Andhra Pradesh</a:t>
                      </a:r>
                      <a:endParaRPr lang="en-IN" sz="10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6,47,508</a:t>
                      </a:r>
                      <a:endParaRPr lang="en-IN" sz="10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Yes</a:t>
                      </a:r>
                      <a:endParaRPr lang="en-IN" sz="10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8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2</a:t>
                      </a:r>
                      <a:endParaRPr lang="en-IN" sz="10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Guwahati</a:t>
                      </a:r>
                      <a:endParaRPr lang="en-IN" sz="10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Assam</a:t>
                      </a:r>
                      <a:endParaRPr lang="en-IN" sz="10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9,57,352</a:t>
                      </a:r>
                      <a:endParaRPr lang="en-IN" sz="10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Yes</a:t>
                      </a:r>
                      <a:endParaRPr lang="en-IN" sz="10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8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3</a:t>
                      </a:r>
                      <a:endParaRPr lang="en-IN" sz="10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Vadodara</a:t>
                      </a:r>
                      <a:endParaRPr lang="en-IN" sz="10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Gujarat</a:t>
                      </a:r>
                      <a:endParaRPr lang="en-IN" sz="10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16,70,806</a:t>
                      </a:r>
                      <a:endParaRPr lang="en-IN" sz="10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Yes</a:t>
                      </a:r>
                      <a:endParaRPr lang="en-IN" sz="10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8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4</a:t>
                      </a:r>
                      <a:endParaRPr lang="en-IN" sz="10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Indore</a:t>
                      </a:r>
                      <a:endParaRPr lang="en-IN" sz="10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Madhya Pradesh</a:t>
                      </a:r>
                      <a:endParaRPr lang="en-IN" sz="10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19,64,086</a:t>
                      </a:r>
                      <a:endParaRPr lang="en-IN" sz="10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Yes</a:t>
                      </a:r>
                      <a:endParaRPr lang="en-IN" sz="10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8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5</a:t>
                      </a:r>
                      <a:endParaRPr lang="en-IN" sz="10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Chennai </a:t>
                      </a:r>
                      <a:endParaRPr lang="en-IN" sz="10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Tamil Nadu</a:t>
                      </a:r>
                      <a:endParaRPr lang="en-IN" sz="10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46,46,732</a:t>
                      </a:r>
                      <a:endParaRPr lang="en-IN" sz="10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Yes</a:t>
                      </a:r>
                      <a:endParaRPr lang="en-IN" sz="10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8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6</a:t>
                      </a:r>
                      <a:endParaRPr lang="en-IN" sz="10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Bengaluru </a:t>
                      </a:r>
                      <a:endParaRPr lang="en-IN" sz="10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Karnataka</a:t>
                      </a:r>
                      <a:endParaRPr lang="en-IN" sz="10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84,43,675</a:t>
                      </a:r>
                      <a:endParaRPr lang="en-IN" sz="10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Yes</a:t>
                      </a:r>
                      <a:endParaRPr lang="en-IN" sz="10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8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7</a:t>
                      </a:r>
                      <a:endParaRPr lang="en-IN" sz="10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Thiruvananthapuram</a:t>
                      </a:r>
                      <a:endParaRPr lang="en-IN" sz="10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Kerala</a:t>
                      </a:r>
                      <a:endParaRPr lang="en-IN" sz="10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7,43,691</a:t>
                      </a:r>
                      <a:endParaRPr lang="en-IN" sz="10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Yes</a:t>
                      </a:r>
                      <a:endParaRPr lang="en-IN" sz="10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8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8</a:t>
                      </a:r>
                      <a:endParaRPr lang="en-IN" sz="10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Warangal</a:t>
                      </a:r>
                      <a:endParaRPr lang="en-IN" sz="10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Telangana</a:t>
                      </a:r>
                      <a:endParaRPr lang="en-IN" sz="10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6,15,998</a:t>
                      </a:r>
                      <a:endParaRPr lang="en-IN" sz="10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Yes</a:t>
                      </a:r>
                      <a:endParaRPr lang="en-IN" sz="10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8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9</a:t>
                      </a:r>
                      <a:endParaRPr lang="en-IN" sz="10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Pune</a:t>
                      </a:r>
                      <a:endParaRPr lang="en-IN" sz="10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Maharashtra</a:t>
                      </a:r>
                      <a:endParaRPr lang="en-IN" sz="10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31,24,458</a:t>
                      </a:r>
                      <a:endParaRPr lang="en-IN" sz="10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Yes</a:t>
                      </a:r>
                      <a:endParaRPr lang="en-IN" sz="10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8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10</a:t>
                      </a:r>
                      <a:endParaRPr lang="en-IN" sz="10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Varanasi</a:t>
                      </a:r>
                      <a:endParaRPr lang="en-IN" sz="10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Uttar Pradesh</a:t>
                      </a:r>
                      <a:endParaRPr lang="en-IN" sz="10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11,98,491</a:t>
                      </a:r>
                      <a:endParaRPr lang="en-IN" sz="10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Yes</a:t>
                      </a:r>
                      <a:endParaRPr lang="en-IN" sz="10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8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11</a:t>
                      </a:r>
                      <a:endParaRPr lang="en-IN" sz="10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Jaipur </a:t>
                      </a:r>
                      <a:endParaRPr lang="en-IN" sz="10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Rajasthan</a:t>
                      </a:r>
                      <a:endParaRPr lang="en-IN" sz="10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30,46,163</a:t>
                      </a:r>
                      <a:endParaRPr lang="en-IN" sz="10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Yes</a:t>
                      </a:r>
                      <a:endParaRPr lang="en-IN" sz="10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8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12</a:t>
                      </a:r>
                      <a:endParaRPr lang="en-IN" sz="10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Amritsar </a:t>
                      </a:r>
                      <a:endParaRPr lang="en-IN" sz="10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Punjab</a:t>
                      </a:r>
                      <a:endParaRPr lang="en-IN" sz="10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11,32,383</a:t>
                      </a:r>
                      <a:endParaRPr lang="en-IN" sz="10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Yes</a:t>
                      </a:r>
                      <a:endParaRPr lang="en-IN" sz="10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8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13</a:t>
                      </a:r>
                      <a:endParaRPr lang="en-IN" sz="10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Patna </a:t>
                      </a:r>
                      <a:endParaRPr lang="en-IN" sz="10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Bihar</a:t>
                      </a:r>
                      <a:endParaRPr lang="en-IN" sz="10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16,84,222</a:t>
                      </a:r>
                      <a:endParaRPr lang="en-IN" sz="10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Yes</a:t>
                      </a:r>
                      <a:endParaRPr lang="en-IN" sz="10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8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14</a:t>
                      </a:r>
                      <a:endParaRPr lang="en-IN" sz="10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Faridabad</a:t>
                      </a:r>
                      <a:endParaRPr lang="en-IN" sz="10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Haryana</a:t>
                      </a:r>
                      <a:endParaRPr lang="en-IN" sz="10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8,76,969</a:t>
                      </a:r>
                      <a:endParaRPr lang="en-IN" sz="10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Yes</a:t>
                      </a:r>
                      <a:endParaRPr lang="en-IN" sz="10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8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15</a:t>
                      </a:r>
                      <a:endParaRPr lang="en-IN" sz="10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Bhubaneswar</a:t>
                      </a:r>
                      <a:endParaRPr lang="en-IN" sz="10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Odisha</a:t>
                      </a:r>
                      <a:endParaRPr lang="en-IN" sz="10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8,40,834</a:t>
                      </a:r>
                      <a:endParaRPr lang="en-IN" sz="10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Yes</a:t>
                      </a:r>
                      <a:endParaRPr lang="en-IN" sz="10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8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16</a:t>
                      </a:r>
                      <a:endParaRPr lang="en-IN" sz="10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Ranchi</a:t>
                      </a:r>
                      <a:endParaRPr lang="en-IN" sz="10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Jharkhand</a:t>
                      </a:r>
                      <a:endParaRPr lang="en-IN" sz="10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10,73,427</a:t>
                      </a:r>
                      <a:endParaRPr lang="en-IN" sz="10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Yes</a:t>
                      </a:r>
                      <a:endParaRPr lang="en-IN" sz="10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8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17</a:t>
                      </a:r>
                      <a:endParaRPr lang="en-IN" sz="10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Raipur</a:t>
                      </a:r>
                      <a:endParaRPr lang="en-IN" sz="10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Chhattisgarh</a:t>
                      </a:r>
                      <a:endParaRPr lang="en-IN" sz="10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10,10,433</a:t>
                      </a:r>
                      <a:endParaRPr lang="en-IN" sz="10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Yes</a:t>
                      </a:r>
                      <a:endParaRPr lang="en-IN" sz="10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8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18</a:t>
                      </a:r>
                      <a:endParaRPr lang="en-IN" sz="10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Panaji</a:t>
                      </a:r>
                      <a:endParaRPr lang="en-IN" sz="10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Goa</a:t>
                      </a:r>
                      <a:endParaRPr lang="en-IN" sz="10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 1,14,405</a:t>
                      </a:r>
                      <a:endParaRPr lang="en-IN" sz="10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Yes</a:t>
                      </a:r>
                      <a:endParaRPr lang="en-IN" sz="10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8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19</a:t>
                      </a:r>
                      <a:endParaRPr lang="en-IN" sz="10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Shimla</a:t>
                      </a:r>
                      <a:endParaRPr lang="en-IN" sz="10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Himachal Pradesh</a:t>
                      </a:r>
                      <a:endParaRPr lang="en-IN" sz="10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1,69,578</a:t>
                      </a:r>
                      <a:endParaRPr lang="en-IN" sz="10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Yes</a:t>
                      </a:r>
                      <a:endParaRPr lang="en-IN" sz="10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8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20</a:t>
                      </a:r>
                      <a:endParaRPr lang="en-IN" sz="10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New Kolkata</a:t>
                      </a:r>
                      <a:endParaRPr lang="en-IN" sz="10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West Bengal</a:t>
                      </a:r>
                      <a:endParaRPr lang="en-IN" sz="10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  1,85,060</a:t>
                      </a:r>
                      <a:endParaRPr lang="en-IN" sz="10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Yes</a:t>
                      </a:r>
                      <a:endParaRPr lang="en-IN" sz="10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8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21</a:t>
                      </a:r>
                      <a:endParaRPr lang="en-IN" sz="10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Srinagar</a:t>
                      </a:r>
                      <a:endParaRPr lang="en-IN" sz="10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Jammu and Kashmir</a:t>
                      </a:r>
                      <a:endParaRPr lang="en-IN" sz="10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12,06,419</a:t>
                      </a:r>
                      <a:endParaRPr lang="en-IN" sz="10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Yes</a:t>
                      </a:r>
                      <a:endParaRPr lang="en-IN" sz="10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8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22</a:t>
                      </a:r>
                      <a:endParaRPr lang="en-IN" sz="10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Dehradun </a:t>
                      </a:r>
                      <a:endParaRPr lang="en-IN" sz="10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Uttarakhand</a:t>
                      </a:r>
                      <a:endParaRPr lang="en-IN" sz="10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  5,69,578</a:t>
                      </a:r>
                      <a:endParaRPr lang="en-IN" sz="10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Yes</a:t>
                      </a:r>
                      <a:endParaRPr lang="en-IN" sz="10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8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23</a:t>
                      </a:r>
                      <a:endParaRPr lang="en-IN" sz="10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Aizawl</a:t>
                      </a:r>
                      <a:endParaRPr lang="en-IN" sz="10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Mizoram</a:t>
                      </a:r>
                      <a:endParaRPr lang="en-IN" sz="10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2,91,822</a:t>
                      </a:r>
                      <a:endParaRPr lang="en-IN" sz="10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Yes</a:t>
                      </a:r>
                      <a:endParaRPr lang="en-IN" sz="10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8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24</a:t>
                      </a:r>
                      <a:endParaRPr lang="en-IN" sz="10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Gangtok</a:t>
                      </a:r>
                      <a:endParaRPr lang="en-IN" sz="10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Sikkim</a:t>
                      </a:r>
                      <a:endParaRPr lang="en-IN" sz="10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1,00,286</a:t>
                      </a:r>
                      <a:endParaRPr lang="en-IN" sz="10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Yes</a:t>
                      </a:r>
                      <a:endParaRPr lang="en-IN" sz="10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8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25</a:t>
                      </a:r>
                      <a:endParaRPr lang="en-IN" sz="10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Imphal</a:t>
                      </a:r>
                      <a:endParaRPr lang="en-IN" sz="10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Manipur</a:t>
                      </a:r>
                      <a:endParaRPr lang="en-IN" sz="10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2,68,243</a:t>
                      </a:r>
                      <a:endParaRPr lang="en-IN" sz="10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Yes</a:t>
                      </a:r>
                      <a:endParaRPr lang="en-IN" sz="10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5697" marR="45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4600" y="723900"/>
            <a:ext cx="4128634" cy="4838700"/>
          </a:xfrm>
          <a:prstGeom prst="rect">
            <a:avLst/>
          </a:prstGeom>
        </p:spPr>
      </p:pic>
      <p:sp>
        <p:nvSpPr>
          <p:cNvPr id="12" name="Oval 11"/>
          <p:cNvSpPr>
            <a:spLocks/>
          </p:cNvSpPr>
          <p:nvPr/>
        </p:nvSpPr>
        <p:spPr>
          <a:xfrm>
            <a:off x="6109355" y="1866736"/>
            <a:ext cx="76200" cy="76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Oval 12"/>
          <p:cNvSpPr>
            <a:spLocks/>
          </p:cNvSpPr>
          <p:nvPr/>
        </p:nvSpPr>
        <p:spPr>
          <a:xfrm>
            <a:off x="6204935" y="1425230"/>
            <a:ext cx="76200" cy="76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Oval 13"/>
          <p:cNvSpPr>
            <a:spLocks/>
          </p:cNvSpPr>
          <p:nvPr/>
        </p:nvSpPr>
        <p:spPr>
          <a:xfrm>
            <a:off x="6092405" y="2550525"/>
            <a:ext cx="76200" cy="76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" name="Oval 14"/>
          <p:cNvSpPr>
            <a:spLocks/>
          </p:cNvSpPr>
          <p:nvPr/>
        </p:nvSpPr>
        <p:spPr>
          <a:xfrm>
            <a:off x="5839827" y="3250712"/>
            <a:ext cx="76200" cy="76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" name="Oval 15"/>
          <p:cNvSpPr>
            <a:spLocks/>
          </p:cNvSpPr>
          <p:nvPr/>
        </p:nvSpPr>
        <p:spPr>
          <a:xfrm>
            <a:off x="6387482" y="2365475"/>
            <a:ext cx="76200" cy="76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" name="Oval 16"/>
          <p:cNvSpPr>
            <a:spLocks/>
          </p:cNvSpPr>
          <p:nvPr/>
        </p:nvSpPr>
        <p:spPr>
          <a:xfrm>
            <a:off x="7487768" y="2783086"/>
            <a:ext cx="76200" cy="76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" name="Oval 17"/>
          <p:cNvSpPr>
            <a:spLocks/>
          </p:cNvSpPr>
          <p:nvPr/>
        </p:nvSpPr>
        <p:spPr>
          <a:xfrm>
            <a:off x="7452753" y="3085668"/>
            <a:ext cx="76200" cy="76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" name="Oval 18"/>
          <p:cNvSpPr>
            <a:spLocks/>
          </p:cNvSpPr>
          <p:nvPr/>
        </p:nvSpPr>
        <p:spPr>
          <a:xfrm>
            <a:off x="7560280" y="3560794"/>
            <a:ext cx="76200" cy="76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" name="Oval 19"/>
          <p:cNvSpPr>
            <a:spLocks/>
          </p:cNvSpPr>
          <p:nvPr/>
        </p:nvSpPr>
        <p:spPr>
          <a:xfrm>
            <a:off x="7007626" y="3383241"/>
            <a:ext cx="76200" cy="76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" name="Oval 20"/>
          <p:cNvSpPr>
            <a:spLocks/>
          </p:cNvSpPr>
          <p:nvPr/>
        </p:nvSpPr>
        <p:spPr>
          <a:xfrm>
            <a:off x="6297433" y="3205692"/>
            <a:ext cx="76200" cy="76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2" name="Oval 21"/>
          <p:cNvSpPr>
            <a:spLocks/>
          </p:cNvSpPr>
          <p:nvPr/>
        </p:nvSpPr>
        <p:spPr>
          <a:xfrm>
            <a:off x="5977344" y="3830854"/>
            <a:ext cx="76200" cy="76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3" name="Oval 22"/>
          <p:cNvSpPr>
            <a:spLocks/>
          </p:cNvSpPr>
          <p:nvPr/>
        </p:nvSpPr>
        <p:spPr>
          <a:xfrm>
            <a:off x="7012614" y="3980900"/>
            <a:ext cx="76200" cy="76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4" name="Oval 23"/>
          <p:cNvSpPr>
            <a:spLocks/>
          </p:cNvSpPr>
          <p:nvPr/>
        </p:nvSpPr>
        <p:spPr>
          <a:xfrm>
            <a:off x="5984844" y="4220962"/>
            <a:ext cx="76200" cy="76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5" name="Oval 24"/>
          <p:cNvSpPr>
            <a:spLocks/>
          </p:cNvSpPr>
          <p:nvPr/>
        </p:nvSpPr>
        <p:spPr>
          <a:xfrm>
            <a:off x="6209905" y="4393506"/>
            <a:ext cx="76200" cy="76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6" name="Oval 25"/>
          <p:cNvSpPr>
            <a:spLocks/>
          </p:cNvSpPr>
          <p:nvPr/>
        </p:nvSpPr>
        <p:spPr>
          <a:xfrm>
            <a:off x="6332436" y="5071182"/>
            <a:ext cx="76200" cy="76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7" name="Oval 26"/>
          <p:cNvSpPr>
            <a:spLocks/>
          </p:cNvSpPr>
          <p:nvPr/>
        </p:nvSpPr>
        <p:spPr>
          <a:xfrm>
            <a:off x="6755051" y="4586056"/>
            <a:ext cx="76200" cy="76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8" name="Oval 27"/>
          <p:cNvSpPr>
            <a:spLocks/>
          </p:cNvSpPr>
          <p:nvPr/>
        </p:nvSpPr>
        <p:spPr>
          <a:xfrm>
            <a:off x="6377484" y="1875347"/>
            <a:ext cx="76200" cy="76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9" name="Oval 28"/>
          <p:cNvSpPr>
            <a:spLocks/>
          </p:cNvSpPr>
          <p:nvPr/>
        </p:nvSpPr>
        <p:spPr>
          <a:xfrm>
            <a:off x="6657560" y="2155424"/>
            <a:ext cx="76200" cy="76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0" name="Oval 29"/>
          <p:cNvSpPr>
            <a:spLocks/>
          </p:cNvSpPr>
          <p:nvPr/>
        </p:nvSpPr>
        <p:spPr>
          <a:xfrm>
            <a:off x="7033892" y="2757640"/>
            <a:ext cx="76200" cy="76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1" name="Rectangle 30"/>
          <p:cNvSpPr/>
          <p:nvPr/>
        </p:nvSpPr>
        <p:spPr>
          <a:xfrm>
            <a:off x="6493664" y="4013385"/>
            <a:ext cx="921582" cy="1625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" b="1" dirty="0">
                <a:solidFill>
                  <a:schemeClr val="tx1"/>
                </a:solidFill>
              </a:rPr>
              <a:t>Gr. Vishakhapatnam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819131" y="1296884"/>
            <a:ext cx="921582" cy="1625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" b="1">
                <a:solidFill>
                  <a:schemeClr val="tx1"/>
                </a:solidFill>
              </a:rPr>
              <a:t>Srinagar</a:t>
            </a:r>
            <a:endParaRPr lang="en-US" sz="750" b="1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674718" y="1899560"/>
            <a:ext cx="921582" cy="1625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" b="1" dirty="0">
                <a:solidFill>
                  <a:schemeClr val="tx1"/>
                </a:solidFill>
              </a:rPr>
              <a:t>Amritsar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992346" y="2449468"/>
            <a:ext cx="921582" cy="1625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" b="1" dirty="0">
                <a:solidFill>
                  <a:schemeClr val="tx1"/>
                </a:solidFill>
              </a:rPr>
              <a:t>Faridabad</a:t>
            </a:r>
          </a:p>
        </p:txBody>
      </p:sp>
      <p:sp>
        <p:nvSpPr>
          <p:cNvPr id="35" name="Rectangle 34"/>
          <p:cNvSpPr/>
          <p:nvPr/>
        </p:nvSpPr>
        <p:spPr>
          <a:xfrm>
            <a:off x="5417136" y="3119480"/>
            <a:ext cx="921582" cy="1625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" b="1" dirty="0" err="1">
                <a:solidFill>
                  <a:schemeClr val="tx1"/>
                </a:solidFill>
              </a:rPr>
              <a:t>Vadodra</a:t>
            </a:r>
            <a:endParaRPr lang="en-US" sz="750" b="1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884752" y="3069468"/>
            <a:ext cx="921582" cy="1625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" b="1">
                <a:solidFill>
                  <a:schemeClr val="tx1"/>
                </a:solidFill>
              </a:rPr>
              <a:t>Indore</a:t>
            </a:r>
            <a:endParaRPr lang="en-US" sz="750" b="1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6562427" y="4549840"/>
            <a:ext cx="921582" cy="1625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" b="1" dirty="0">
                <a:solidFill>
                  <a:schemeClr val="tx1"/>
                </a:solidFill>
              </a:rPr>
              <a:t>Chennai</a:t>
            </a:r>
          </a:p>
        </p:txBody>
      </p:sp>
      <p:sp>
        <p:nvSpPr>
          <p:cNvPr id="38" name="Rectangle 37"/>
          <p:cNvSpPr/>
          <p:nvPr/>
        </p:nvSpPr>
        <p:spPr>
          <a:xfrm>
            <a:off x="5846572" y="4445480"/>
            <a:ext cx="921582" cy="1625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" b="1" dirty="0">
                <a:solidFill>
                  <a:schemeClr val="tx1"/>
                </a:solidFill>
              </a:rPr>
              <a:t>Bengaluru</a:t>
            </a:r>
          </a:p>
        </p:txBody>
      </p:sp>
      <p:sp>
        <p:nvSpPr>
          <p:cNvPr id="39" name="Rectangle 38"/>
          <p:cNvSpPr/>
          <p:nvPr/>
        </p:nvSpPr>
        <p:spPr>
          <a:xfrm>
            <a:off x="5736539" y="5160659"/>
            <a:ext cx="921582" cy="1625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" b="1" dirty="0" err="1">
                <a:solidFill>
                  <a:schemeClr val="tx1"/>
                </a:solidFill>
              </a:rPr>
              <a:t>Thiruvananthpuram</a:t>
            </a:r>
            <a:endParaRPr lang="en-US" sz="750" b="1" dirty="0">
              <a:solidFill>
                <a:schemeClr val="tx1"/>
              </a:solidFill>
            </a:endParaRPr>
          </a:p>
        </p:txBody>
      </p:sp>
      <p:sp>
        <p:nvSpPr>
          <p:cNvPr id="40" name="Oval 39"/>
          <p:cNvSpPr>
            <a:spLocks/>
          </p:cNvSpPr>
          <p:nvPr/>
        </p:nvSpPr>
        <p:spPr>
          <a:xfrm>
            <a:off x="6677529" y="3870874"/>
            <a:ext cx="76200" cy="76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1" name="Rectangle 40"/>
          <p:cNvSpPr/>
          <p:nvPr/>
        </p:nvSpPr>
        <p:spPr>
          <a:xfrm>
            <a:off x="6227343" y="3749642"/>
            <a:ext cx="921582" cy="1625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" b="1" dirty="0">
                <a:solidFill>
                  <a:schemeClr val="tx1"/>
                </a:solidFill>
              </a:rPr>
              <a:t>Warangal</a:t>
            </a:r>
          </a:p>
        </p:txBody>
      </p:sp>
      <p:sp>
        <p:nvSpPr>
          <p:cNvPr id="42" name="Rectangle 41"/>
          <p:cNvSpPr/>
          <p:nvPr/>
        </p:nvSpPr>
        <p:spPr>
          <a:xfrm>
            <a:off x="5752218" y="3777143"/>
            <a:ext cx="921582" cy="1625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" b="1" dirty="0">
                <a:solidFill>
                  <a:schemeClr val="tx1"/>
                </a:solidFill>
              </a:rPr>
              <a:t>Pune</a:t>
            </a:r>
          </a:p>
        </p:txBody>
      </p:sp>
      <p:sp>
        <p:nvSpPr>
          <p:cNvPr id="43" name="Rectangle 42"/>
          <p:cNvSpPr/>
          <p:nvPr/>
        </p:nvSpPr>
        <p:spPr>
          <a:xfrm>
            <a:off x="6586863" y="2631301"/>
            <a:ext cx="921582" cy="1625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" b="1">
                <a:solidFill>
                  <a:schemeClr val="tx1"/>
                </a:solidFill>
              </a:rPr>
              <a:t>Varanasi</a:t>
            </a:r>
            <a:endParaRPr lang="en-US" sz="750" b="1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5678465" y="2611652"/>
            <a:ext cx="921582" cy="1625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" b="1" dirty="0">
                <a:solidFill>
                  <a:schemeClr val="tx1"/>
                </a:solidFill>
              </a:rPr>
              <a:t>Jaipur</a:t>
            </a:r>
          </a:p>
        </p:txBody>
      </p:sp>
      <p:sp>
        <p:nvSpPr>
          <p:cNvPr id="45" name="Rectangle 44"/>
          <p:cNvSpPr/>
          <p:nvPr/>
        </p:nvSpPr>
        <p:spPr>
          <a:xfrm>
            <a:off x="7084488" y="2663807"/>
            <a:ext cx="921582" cy="1625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" b="1">
                <a:solidFill>
                  <a:schemeClr val="tx1"/>
                </a:solidFill>
              </a:rPr>
              <a:t>Patna</a:t>
            </a:r>
            <a:endParaRPr lang="en-US" sz="750" b="1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7131997" y="3438998"/>
            <a:ext cx="921582" cy="1625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" b="1">
                <a:solidFill>
                  <a:schemeClr val="tx1"/>
                </a:solidFill>
              </a:rPr>
              <a:t>Bhubaneshwar</a:t>
            </a:r>
            <a:endParaRPr lang="en-US" sz="750" b="1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7036970" y="3111414"/>
            <a:ext cx="921582" cy="1625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" b="1" dirty="0">
                <a:solidFill>
                  <a:schemeClr val="tx1"/>
                </a:solidFill>
              </a:rPr>
              <a:t>Ranchi</a:t>
            </a:r>
          </a:p>
        </p:txBody>
      </p:sp>
      <p:sp>
        <p:nvSpPr>
          <p:cNvPr id="48" name="Rectangle 47"/>
          <p:cNvSpPr/>
          <p:nvPr/>
        </p:nvSpPr>
        <p:spPr>
          <a:xfrm>
            <a:off x="6611867" y="3248955"/>
            <a:ext cx="921582" cy="1625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" b="1" dirty="0">
                <a:solidFill>
                  <a:schemeClr val="tx1"/>
                </a:solidFill>
              </a:rPr>
              <a:t>Raipur</a:t>
            </a:r>
          </a:p>
        </p:txBody>
      </p:sp>
      <p:sp>
        <p:nvSpPr>
          <p:cNvPr id="49" name="Rectangle 48"/>
          <p:cNvSpPr/>
          <p:nvPr/>
        </p:nvSpPr>
        <p:spPr>
          <a:xfrm>
            <a:off x="5747214" y="4169740"/>
            <a:ext cx="921582" cy="1625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" b="1">
                <a:solidFill>
                  <a:schemeClr val="tx1"/>
                </a:solidFill>
              </a:rPr>
              <a:t>Panaji</a:t>
            </a:r>
            <a:endParaRPr lang="en-US" sz="750" b="1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254862" y="2022090"/>
            <a:ext cx="921582" cy="1625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" b="1">
                <a:solidFill>
                  <a:schemeClr val="tx1"/>
                </a:solidFill>
              </a:rPr>
              <a:t>Dehradun</a:t>
            </a:r>
            <a:endParaRPr lang="en-US" sz="750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6017301" y="1754521"/>
            <a:ext cx="921582" cy="1625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" b="1" dirty="0">
                <a:solidFill>
                  <a:schemeClr val="tx1"/>
                </a:solidFill>
              </a:rPr>
              <a:t>Shimla</a:t>
            </a:r>
          </a:p>
        </p:txBody>
      </p:sp>
      <p:sp>
        <p:nvSpPr>
          <p:cNvPr id="52" name="Rectangle 51"/>
          <p:cNvSpPr/>
          <p:nvPr/>
        </p:nvSpPr>
        <p:spPr>
          <a:xfrm>
            <a:off x="7497094" y="3346478"/>
            <a:ext cx="921582" cy="1625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" b="1" dirty="0">
                <a:solidFill>
                  <a:schemeClr val="tx1"/>
                </a:solidFill>
              </a:rPr>
              <a:t>New Kolkata</a:t>
            </a:r>
          </a:p>
        </p:txBody>
      </p:sp>
      <p:sp>
        <p:nvSpPr>
          <p:cNvPr id="53" name="Oval 52"/>
          <p:cNvSpPr>
            <a:spLocks/>
          </p:cNvSpPr>
          <p:nvPr/>
        </p:nvSpPr>
        <p:spPr>
          <a:xfrm>
            <a:off x="7880369" y="3265708"/>
            <a:ext cx="76200" cy="76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54" name="Oval 53"/>
          <p:cNvSpPr>
            <a:spLocks/>
          </p:cNvSpPr>
          <p:nvPr/>
        </p:nvSpPr>
        <p:spPr>
          <a:xfrm>
            <a:off x="7885378" y="2483011"/>
            <a:ext cx="76200" cy="76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55" name="Oval 54"/>
          <p:cNvSpPr>
            <a:spLocks/>
          </p:cNvSpPr>
          <p:nvPr/>
        </p:nvSpPr>
        <p:spPr>
          <a:xfrm>
            <a:off x="8450518" y="3115674"/>
            <a:ext cx="76200" cy="76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56" name="Oval 55"/>
          <p:cNvSpPr>
            <a:spLocks/>
          </p:cNvSpPr>
          <p:nvPr/>
        </p:nvSpPr>
        <p:spPr>
          <a:xfrm>
            <a:off x="8573050" y="2900618"/>
            <a:ext cx="76200" cy="76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57" name="Rectangle 56"/>
          <p:cNvSpPr/>
          <p:nvPr/>
        </p:nvSpPr>
        <p:spPr>
          <a:xfrm>
            <a:off x="7462084" y="2291214"/>
            <a:ext cx="921582" cy="1625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" b="1" dirty="0" err="1">
                <a:solidFill>
                  <a:schemeClr val="tx1"/>
                </a:solidFill>
              </a:rPr>
              <a:t>Gangtok</a:t>
            </a:r>
            <a:endParaRPr lang="en-US" sz="750" b="1" dirty="0">
              <a:solidFill>
                <a:schemeClr val="tx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8334803" y="2856357"/>
            <a:ext cx="921582" cy="1625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" b="1">
                <a:solidFill>
                  <a:schemeClr val="tx1"/>
                </a:solidFill>
              </a:rPr>
              <a:t>Imphal</a:t>
            </a:r>
            <a:endParaRPr lang="en-US" sz="750" b="1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8247279" y="3083913"/>
            <a:ext cx="921582" cy="1625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" b="1" dirty="0">
                <a:solidFill>
                  <a:schemeClr val="tx1"/>
                </a:solidFill>
              </a:rPr>
              <a:t>Aizawl</a:t>
            </a:r>
          </a:p>
        </p:txBody>
      </p:sp>
      <p:sp>
        <p:nvSpPr>
          <p:cNvPr id="60" name="Oval 59"/>
          <p:cNvSpPr>
            <a:spLocks/>
          </p:cNvSpPr>
          <p:nvPr/>
        </p:nvSpPr>
        <p:spPr>
          <a:xfrm>
            <a:off x="8305800" y="2705100"/>
            <a:ext cx="76200" cy="76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1" name="Rectangle 60"/>
          <p:cNvSpPr/>
          <p:nvPr/>
        </p:nvSpPr>
        <p:spPr>
          <a:xfrm>
            <a:off x="7917618" y="2542530"/>
            <a:ext cx="921582" cy="1625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" b="1" dirty="0" smtClean="0">
                <a:solidFill>
                  <a:schemeClr val="tx1"/>
                </a:solidFill>
              </a:rPr>
              <a:t>Guwahati</a:t>
            </a:r>
            <a:endParaRPr lang="en-US" sz="75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0127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5181600" y="0"/>
            <a:ext cx="3962400" cy="1905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 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5562600" cy="419100"/>
          </a:xfrm>
          <a:solidFill>
            <a:schemeClr val="accent2"/>
          </a:solidFill>
          <a:ln>
            <a:noFill/>
          </a:ln>
        </p:spPr>
        <p:txBody>
          <a:bodyPr>
            <a:normAutofit fontScale="90000"/>
          </a:bodyPr>
          <a:lstStyle/>
          <a:p>
            <a:pPr algn="l"/>
            <a:r>
              <a:rPr lang="en-US" sz="2800" b="1" dirty="0" smtClean="0">
                <a:cs typeface="Arial" pitchFamily="34" charset="0"/>
              </a:rPr>
              <a:t>FUNDING</a:t>
            </a:r>
            <a:endParaRPr lang="en-US" sz="2800" b="1" dirty="0"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3352800"/>
          </a:xfrm>
        </p:spPr>
        <p:txBody>
          <a:bodyPr>
            <a:normAutofit/>
          </a:bodyPr>
          <a:lstStyle/>
          <a:p>
            <a:pPr marL="713232" lvl="1" indent="-356616">
              <a:buFont typeface="+mj-lt"/>
              <a:buAutoNum type="arabicPeriod"/>
            </a:pPr>
            <a:endParaRPr lang="en-US" sz="2000" b="1" dirty="0" smtClean="0"/>
          </a:p>
          <a:p>
            <a:pPr marL="360363" lvl="1" indent="-355600" algn="just">
              <a:buFont typeface="+mj-lt"/>
              <a:buAutoNum type="arabicPeriod"/>
            </a:pPr>
            <a:r>
              <a:rPr lang="en-US" sz="2000" b="1" dirty="0" smtClean="0"/>
              <a:t>Stakeholders</a:t>
            </a:r>
            <a:r>
              <a:rPr lang="en-US" sz="2000" b="1" dirty="0"/>
              <a:t>’ </a:t>
            </a:r>
            <a:r>
              <a:rPr lang="en-US" sz="2000" b="1" dirty="0" smtClean="0"/>
              <a:t>consultation  </a:t>
            </a:r>
            <a:r>
              <a:rPr lang="en-US" sz="2000" dirty="0" smtClean="0"/>
              <a:t>to be conducted by UDA/ULB to prioritize requirements and facilitate implementation</a:t>
            </a:r>
            <a:endParaRPr lang="en-US" sz="2000" dirty="0"/>
          </a:p>
          <a:p>
            <a:pPr marL="360363" lvl="1" indent="-355600" algn="just">
              <a:buFont typeface="+mj-lt"/>
              <a:buAutoNum type="arabicPeriod"/>
            </a:pPr>
            <a:r>
              <a:rPr lang="en-US" sz="2000" b="1" dirty="0" smtClean="0"/>
              <a:t>Review of statutory framework</a:t>
            </a:r>
            <a:r>
              <a:rPr lang="en-US" sz="2000" dirty="0" smtClean="0"/>
              <a:t> in the state to assess for preparation and implementation of RP and EP</a:t>
            </a:r>
            <a:r>
              <a:rPr lang="en-US" sz="2000" b="1" dirty="0" smtClean="0"/>
              <a:t>  </a:t>
            </a:r>
            <a:endParaRPr lang="en-US" sz="2000" b="1" dirty="0"/>
          </a:p>
          <a:p>
            <a:pPr marL="360363" lvl="1" indent="-355600" algn="just">
              <a:buFont typeface="+mj-lt"/>
              <a:buAutoNum type="arabicPeriod"/>
            </a:pPr>
            <a:r>
              <a:rPr lang="en-US" sz="2000" b="1" dirty="0"/>
              <a:t>Nodal </a:t>
            </a:r>
            <a:r>
              <a:rPr lang="en-US" sz="2000" b="1" dirty="0" smtClean="0"/>
              <a:t>Agency </a:t>
            </a:r>
            <a:r>
              <a:rPr lang="en-US" sz="2000" dirty="0" smtClean="0"/>
              <a:t>shall be identified by the state for coordination at state level</a:t>
            </a:r>
            <a:endParaRPr lang="en-US" sz="2000" b="1" dirty="0"/>
          </a:p>
          <a:p>
            <a:pPr marL="360363" lvl="1" indent="-355600" algn="just">
              <a:buFont typeface="+mj-lt"/>
              <a:buAutoNum type="arabicPeriod"/>
            </a:pPr>
            <a:r>
              <a:rPr lang="en-US" sz="2000" b="1" dirty="0"/>
              <a:t>Capacity </a:t>
            </a:r>
            <a:r>
              <a:rPr lang="en-US" sz="2000" b="1" dirty="0" smtClean="0"/>
              <a:t>Building </a:t>
            </a:r>
            <a:r>
              <a:rPr lang="en-US" sz="2000" dirty="0" smtClean="0"/>
              <a:t>of personnel from the UDA/ULB for preparation and implementation of RP and EP</a:t>
            </a:r>
            <a:endParaRPr lang="en-US" sz="2000" b="1" dirty="0"/>
          </a:p>
          <a:p>
            <a:pPr marL="0" indent="0">
              <a:buNone/>
            </a:pPr>
            <a:endParaRPr lang="en-US" sz="20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0" y="4000500"/>
          <a:ext cx="9144000" cy="1714501"/>
        </p:xfrm>
        <a:graphic>
          <a:graphicData uri="http://schemas.openxmlformats.org/drawingml/2006/table">
            <a:tbl>
              <a:tblPr/>
              <a:tblGrid>
                <a:gridCol w="1274164"/>
                <a:gridCol w="2551386"/>
                <a:gridCol w="5318450"/>
              </a:tblGrid>
              <a:tr h="339921">
                <a:tc>
                  <a:txBody>
                    <a:bodyPr/>
                    <a:lstStyle/>
                    <a:p>
                      <a:pPr marL="0" marR="0" indent="-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dirty="0" smtClean="0">
                          <a:latin typeface="Calibri"/>
                          <a:ea typeface="Times New Roman"/>
                          <a:cs typeface="Times New Roman"/>
                        </a:rPr>
                        <a:t>Installment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-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latin typeface="Calibri"/>
                          <a:ea typeface="Times New Roman"/>
                          <a:cs typeface="Times New Roman"/>
                        </a:rPr>
                        <a:t>Percentage of total funds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-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latin typeface="Calibri"/>
                          <a:ea typeface="Times New Roman"/>
                          <a:cs typeface="Times New Roman"/>
                        </a:rPr>
                        <a:t>Stage of releases (3 Installments)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693298">
                <a:tc>
                  <a:txBody>
                    <a:bodyPr/>
                    <a:lstStyle/>
                    <a:p>
                      <a:pPr marL="0" marR="0" indent="-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latin typeface="Calibri"/>
                          <a:ea typeface="Times New Roman"/>
                          <a:cs typeface="Times New Roman"/>
                        </a:rPr>
                        <a:t>I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latin typeface="Calibri"/>
                          <a:ea typeface="Times New Roman"/>
                          <a:cs typeface="Times New Roman"/>
                        </a:rPr>
                        <a:t>20%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latin typeface="Calibri"/>
                          <a:ea typeface="Times New Roman"/>
                          <a:cs typeface="Times New Roman"/>
                        </a:rPr>
                        <a:t>On the identification of cities and submission of preliminary proposal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40641">
                <a:tc>
                  <a:txBody>
                    <a:bodyPr/>
                    <a:lstStyle/>
                    <a:p>
                      <a:pPr marL="0" marR="0" indent="-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latin typeface="Calibri"/>
                          <a:ea typeface="Times New Roman"/>
                          <a:cs typeface="Times New Roman"/>
                        </a:rPr>
                        <a:t>II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Times New Roman"/>
                          <a:cs typeface="Times New Roman"/>
                        </a:rPr>
                        <a:t>40% 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latin typeface="Calibri"/>
                          <a:ea typeface="Times New Roman"/>
                          <a:cs typeface="Times New Roman"/>
                        </a:rPr>
                        <a:t>Submission of Draft Plan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40641">
                <a:tc>
                  <a:txBody>
                    <a:bodyPr/>
                    <a:lstStyle/>
                    <a:p>
                      <a:pPr marL="0" marR="0" indent="-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latin typeface="Calibri"/>
                          <a:ea typeface="Times New Roman"/>
                          <a:cs typeface="Times New Roman"/>
                        </a:rPr>
                        <a:t>III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Times New Roman"/>
                          <a:cs typeface="Times New Roman"/>
                        </a:rPr>
                        <a:t>40%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latin typeface="Calibri"/>
                          <a:ea typeface="Times New Roman"/>
                          <a:cs typeface="Times New Roman"/>
                        </a:rPr>
                        <a:t>Submission of Final Plan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0" y="2674084"/>
            <a:ext cx="91440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indent="-180975" algn="just">
              <a:buFont typeface="Wingdings" pitchFamily="2" charset="2"/>
              <a:buChar char="§"/>
            </a:pPr>
            <a:r>
              <a:rPr lang="en-US" sz="2000" dirty="0" smtClean="0"/>
              <a:t>Cost calculation </a:t>
            </a:r>
            <a:r>
              <a:rPr lang="en-US" sz="2000" b="1" dirty="0" smtClean="0"/>
              <a:t>only includes technical component</a:t>
            </a:r>
            <a:r>
              <a:rPr lang="en-US" sz="2000" dirty="0" smtClean="0"/>
              <a:t>, no physical/development work</a:t>
            </a:r>
          </a:p>
          <a:p>
            <a:pPr marL="180975" indent="-180975" algn="just">
              <a:buFont typeface="Wingdings" pitchFamily="2" charset="2"/>
              <a:buChar char="§"/>
            </a:pPr>
            <a:r>
              <a:rPr lang="en-US" sz="2000" dirty="0" smtClean="0"/>
              <a:t>The </a:t>
            </a:r>
            <a:r>
              <a:rPr lang="en-US" sz="2000" b="1" dirty="0" smtClean="0"/>
              <a:t>central assistance </a:t>
            </a:r>
            <a:r>
              <a:rPr lang="en-US" sz="2000" dirty="0" smtClean="0"/>
              <a:t>for the Scheme would be </a:t>
            </a:r>
            <a:r>
              <a:rPr lang="en-US" sz="2000" b="1" dirty="0" smtClean="0"/>
              <a:t>100%</a:t>
            </a:r>
            <a:r>
              <a:rPr lang="en-US" sz="2000" dirty="0" smtClean="0"/>
              <a:t> and shall be released in 3 </a:t>
            </a:r>
            <a:r>
              <a:rPr lang="en-US" sz="2000" b="1" dirty="0" smtClean="0">
                <a:ea typeface="Times New Roman"/>
                <a:cs typeface="Times New Roman"/>
              </a:rPr>
              <a:t>Installment</a:t>
            </a:r>
          </a:p>
          <a:p>
            <a:pPr marL="180975" indent="-180975" algn="just">
              <a:buFont typeface="Wingdings" pitchFamily="2" charset="2"/>
              <a:buChar char="§"/>
            </a:pPr>
            <a:r>
              <a:rPr lang="en-US" sz="2000" dirty="0" smtClean="0">
                <a:ea typeface="Times New Roman"/>
                <a:cs typeface="Times New Roman"/>
              </a:rPr>
              <a:t>On an average, a city is likely to get about </a:t>
            </a:r>
            <a:r>
              <a:rPr lang="en-US" sz="2000" b="1" dirty="0" err="1" smtClean="0">
                <a:ea typeface="Times New Roman"/>
                <a:cs typeface="Times New Roman"/>
              </a:rPr>
              <a:t>Rs</a:t>
            </a:r>
            <a:r>
              <a:rPr lang="en-US" sz="2000" b="1" dirty="0" smtClean="0">
                <a:ea typeface="Times New Roman"/>
                <a:cs typeface="Times New Roman"/>
              </a:rPr>
              <a:t> 2 Crores</a:t>
            </a:r>
          </a:p>
          <a:p>
            <a:pPr algn="just"/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4080127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95300"/>
          </a:xfrm>
          <a:solidFill>
            <a:schemeClr val="accent2"/>
          </a:solidFill>
          <a:ln>
            <a:noFill/>
          </a:ln>
        </p:spPr>
        <p:txBody>
          <a:bodyPr>
            <a:normAutofit fontScale="90000"/>
          </a:bodyPr>
          <a:lstStyle/>
          <a:p>
            <a:pPr algn="l"/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100" b="1" dirty="0" smtClean="0">
                <a:cs typeface="Arial" pitchFamily="34" charset="0"/>
              </a:rPr>
              <a:t>TIME PERIOD AND DELIVERABLES</a:t>
            </a:r>
            <a:endParaRPr lang="en-US" sz="3100" b="1" dirty="0"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47700"/>
            <a:ext cx="9144000" cy="40640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2400" dirty="0" smtClean="0"/>
              <a:t>The pilot is spread over a period of </a:t>
            </a:r>
            <a:r>
              <a:rPr lang="en-US" sz="2400" b="1" dirty="0" smtClean="0">
                <a:solidFill>
                  <a:schemeClr val="accent5"/>
                </a:solidFill>
              </a:rPr>
              <a:t>three years</a:t>
            </a:r>
            <a:r>
              <a:rPr lang="en-US" sz="2400" dirty="0" smtClean="0"/>
              <a:t>. The cities will submit proposals as and when they have completed the training </a:t>
            </a:r>
            <a:r>
              <a:rPr lang="en-US" sz="2400" dirty="0" err="1" smtClean="0"/>
              <a:t>programme</a:t>
            </a:r>
            <a:r>
              <a:rPr lang="en-US" sz="2400" dirty="0" smtClean="0"/>
              <a:t>:</a:t>
            </a:r>
          </a:p>
          <a:p>
            <a:pPr marL="0" indent="0" algn="just">
              <a:buNone/>
            </a:pPr>
            <a:endParaRPr lang="en-US" sz="2400" dirty="0" smtClean="0"/>
          </a:p>
          <a:p>
            <a:pPr lvl="1" algn="just">
              <a:buFont typeface="Wingdings" pitchFamily="2" charset="2"/>
              <a:buChar char="§"/>
            </a:pPr>
            <a:r>
              <a:rPr lang="en-US" sz="2400" dirty="0" smtClean="0"/>
              <a:t>Preliminary proposal 		- </a:t>
            </a:r>
            <a:r>
              <a:rPr lang="en-US" sz="2400" b="1" dirty="0" smtClean="0"/>
              <a:t>2 months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sz="2400" dirty="0" smtClean="0"/>
              <a:t>Draft Plan 			- </a:t>
            </a:r>
            <a:r>
              <a:rPr lang="en-US" sz="2400" b="1" dirty="0" smtClean="0"/>
              <a:t>10 months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sz="2400" dirty="0" smtClean="0"/>
              <a:t>Final Plan 			- </a:t>
            </a:r>
            <a:r>
              <a:rPr lang="en-US" sz="2400" b="1" dirty="0" smtClean="0"/>
              <a:t>12 months (One year)</a:t>
            </a:r>
          </a:p>
          <a:p>
            <a:pPr lvl="1" algn="just">
              <a:buNone/>
            </a:pPr>
            <a:endParaRPr lang="en-US" sz="2400" b="1" dirty="0" smtClean="0"/>
          </a:p>
          <a:p>
            <a:pPr marL="266700" lvl="1" indent="-266700" algn="just">
              <a:buFont typeface="Wingdings" pitchFamily="2" charset="2"/>
              <a:buChar char="Ø"/>
            </a:pPr>
            <a:r>
              <a:rPr lang="en-US" sz="2400" dirty="0" smtClean="0"/>
              <a:t>CEPT University has already conducted for Capacity Building </a:t>
            </a:r>
            <a:r>
              <a:rPr lang="en-US" sz="2400" dirty="0" err="1" smtClean="0"/>
              <a:t>Programme</a:t>
            </a:r>
            <a:r>
              <a:rPr lang="en-US" sz="2400" dirty="0" smtClean="0"/>
              <a:t> in LAP and TPS for the Town Planners working in </a:t>
            </a:r>
            <a:r>
              <a:rPr lang="en-US" sz="2400" dirty="0" err="1" smtClean="0"/>
              <a:t>T&amp;CPDs,UDAs</a:t>
            </a:r>
            <a:r>
              <a:rPr lang="en-US" sz="2400" dirty="0" smtClean="0"/>
              <a:t> and ULBs.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5064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495299"/>
          </a:xfrm>
          <a:solidFill>
            <a:schemeClr val="accent2"/>
          </a:solidFill>
          <a:ln>
            <a:noFill/>
          </a:ln>
        </p:spPr>
        <p:txBody>
          <a:bodyPr>
            <a:normAutofit fontScale="90000"/>
          </a:bodyPr>
          <a:lstStyle/>
          <a:p>
            <a:pPr algn="l"/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smtClean="0">
                <a:cs typeface="Arial" pitchFamily="34" charset="0"/>
              </a:rPr>
              <a:t>METHODOLOGY FOR </a:t>
            </a:r>
            <a:r>
              <a:rPr lang="en-US" sz="2500" b="1" dirty="0" smtClean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LOCAL AREA PLAN(LAP)</a:t>
            </a:r>
            <a:endParaRPr lang="en-US" sz="2500" b="1" dirty="0">
              <a:solidFill>
                <a:schemeClr val="accent1">
                  <a:lumMod val="75000"/>
                </a:schemeClr>
              </a:solidFill>
              <a:cs typeface="Arial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9665934"/>
              </p:ext>
            </p:extLst>
          </p:nvPr>
        </p:nvGraphicFramePr>
        <p:xfrm>
          <a:off x="1" y="495300"/>
          <a:ext cx="9144000" cy="5219701"/>
        </p:xfrm>
        <a:graphic>
          <a:graphicData uri="http://schemas.openxmlformats.org/drawingml/2006/table">
            <a:tbl>
              <a:tblPr/>
              <a:tblGrid>
                <a:gridCol w="88901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51289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74208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13943">
                <a:tc>
                  <a:txBody>
                    <a:bodyPr/>
                    <a:lstStyle/>
                    <a:p>
                      <a:pPr marL="0" marR="0" indent="-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err="1" smtClean="0">
                          <a:latin typeface="Calibri"/>
                          <a:ea typeface="Times New Roman"/>
                          <a:cs typeface="Calibri"/>
                        </a:rPr>
                        <a:t>Sl</a:t>
                      </a:r>
                      <a:r>
                        <a:rPr lang="en-US" sz="1600" b="1" baseline="0" dirty="0" smtClean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600" b="1" dirty="0" smtClean="0">
                          <a:latin typeface="Calibri"/>
                          <a:ea typeface="Times New Roman"/>
                          <a:cs typeface="Calibri"/>
                        </a:rPr>
                        <a:t>No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720" marR="49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-2286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alibri"/>
                          <a:ea typeface="Times New Roman"/>
                          <a:cs typeface="Calibri"/>
                        </a:rPr>
                        <a:t>Stage / Activities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720" marR="49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-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alibri"/>
                          <a:ea typeface="Times New Roman"/>
                          <a:cs typeface="Calibri"/>
                        </a:rPr>
                        <a:t>Total duration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720" marR="49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6940">
                <a:tc>
                  <a:txBody>
                    <a:bodyPr/>
                    <a:lstStyle/>
                    <a:p>
                      <a:pPr marL="0" marR="0" indent="-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alibri"/>
                          <a:ea typeface="Times New Roman"/>
                          <a:cs typeface="Calibri"/>
                        </a:rPr>
                        <a:t>A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720" marR="49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-2286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alibri"/>
                          <a:ea typeface="Times New Roman"/>
                          <a:cs typeface="Calibri"/>
                        </a:rPr>
                        <a:t>Preliminary Stage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720" marR="49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-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alibri"/>
                          <a:ea typeface="Times New Roman"/>
                          <a:cs typeface="Calibri"/>
                        </a:rPr>
                        <a:t>2</a:t>
                      </a:r>
                      <a:r>
                        <a:rPr lang="en-US" sz="1600" b="1" dirty="0" smtClean="0">
                          <a:latin typeface="Calibri"/>
                          <a:ea typeface="Times New Roman"/>
                          <a:cs typeface="Calibri"/>
                        </a:rPr>
                        <a:t> Months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720" marR="49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6940">
                <a:tc>
                  <a:txBody>
                    <a:bodyPr/>
                    <a:lstStyle/>
                    <a:p>
                      <a:pPr marL="0" marR="0" indent="-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Calibri"/>
                        </a:rPr>
                        <a:t>1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720" marR="49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2286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Times New Roman"/>
                          <a:cs typeface="Calibri"/>
                        </a:rPr>
                        <a:t>Delineation </a:t>
                      </a:r>
                      <a:r>
                        <a:rPr lang="en-US" sz="1600" dirty="0">
                          <a:latin typeface="Calibri"/>
                          <a:ea typeface="Times New Roman"/>
                          <a:cs typeface="Calibri"/>
                        </a:rPr>
                        <a:t>of the project area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720" marR="49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9720" marR="49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6940">
                <a:tc>
                  <a:txBody>
                    <a:bodyPr/>
                    <a:lstStyle/>
                    <a:p>
                      <a:pPr marL="0" marR="0" indent="-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Calibri"/>
                        </a:rPr>
                        <a:t>2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720" marR="49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2286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latin typeface="Calibri"/>
                          <a:ea typeface="Times New Roman"/>
                          <a:cs typeface="Calibri"/>
                        </a:rPr>
                        <a:t>Preliminary Gazette Notification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720" marR="49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9720" marR="49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6940">
                <a:tc>
                  <a:txBody>
                    <a:bodyPr/>
                    <a:lstStyle/>
                    <a:p>
                      <a:pPr marL="0" marR="0" indent="-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Calibri"/>
                        </a:rPr>
                        <a:t>3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720" marR="49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2286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Calibri"/>
                        </a:rPr>
                        <a:t>Stakeholdes’ Consultation 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720" marR="49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9720" marR="49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31415">
                <a:tc>
                  <a:txBody>
                    <a:bodyPr/>
                    <a:lstStyle/>
                    <a:p>
                      <a:pPr marL="0" marR="0" indent="-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Calibri"/>
                          <a:ea typeface="Times New Roman"/>
                          <a:cs typeface="Calibri"/>
                        </a:rPr>
                        <a:t>B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720" marR="49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-2286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alibri"/>
                          <a:ea typeface="Times New Roman"/>
                          <a:cs typeface="Calibri"/>
                        </a:rPr>
                        <a:t>Draft Stage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720" marR="49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-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Calibri"/>
                          <a:ea typeface="Times New Roman"/>
                          <a:cs typeface="Calibri"/>
                        </a:rPr>
                        <a:t>10 </a:t>
                      </a:r>
                      <a:r>
                        <a:rPr lang="en-US" sz="1600" b="1" dirty="0">
                          <a:latin typeface="Calibri"/>
                          <a:ea typeface="Times New Roman"/>
                          <a:cs typeface="Calibri"/>
                        </a:rPr>
                        <a:t>months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720" marR="49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96940">
                <a:tc>
                  <a:txBody>
                    <a:bodyPr/>
                    <a:lstStyle/>
                    <a:p>
                      <a:pPr marL="0" marR="0" indent="-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Calibri"/>
                        </a:rPr>
                        <a:t>1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720" marR="49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2286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Calibri"/>
                        </a:rPr>
                        <a:t>Detailed area survey (Scale 1:250/1:500)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720" marR="49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9720" marR="49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96940">
                <a:tc>
                  <a:txBody>
                    <a:bodyPr/>
                    <a:lstStyle/>
                    <a:p>
                      <a:pPr marL="0" marR="0" indent="-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Calibri"/>
                        </a:rPr>
                        <a:t>2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720" marR="49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2286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Times New Roman"/>
                          <a:cs typeface="Calibri"/>
                        </a:rPr>
                        <a:t>Compiling list of land owners 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720" marR="49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9720" marR="49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17298">
                <a:tc>
                  <a:txBody>
                    <a:bodyPr/>
                    <a:lstStyle/>
                    <a:p>
                      <a:pPr marL="0" marR="0" indent="-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Calibri"/>
                        </a:rPr>
                        <a:t>3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720" marR="49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2286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Times New Roman"/>
                          <a:cs typeface="Calibri"/>
                        </a:rPr>
                        <a:t>Infrastructure assessment, projections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720" marR="49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9720" marR="49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287645">
                <a:tc>
                  <a:txBody>
                    <a:bodyPr/>
                    <a:lstStyle/>
                    <a:p>
                      <a:pPr marL="0" marR="0" indent="-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Calibri"/>
                        </a:rPr>
                        <a:t>4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720" marR="49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2286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Times New Roman"/>
                          <a:cs typeface="Calibri"/>
                        </a:rPr>
                        <a:t>Merger of original plots and preparation of final plots  (Scale 1:250 / 1:500)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indent="-2286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Times New Roman"/>
                          <a:cs typeface="Calibri"/>
                        </a:rPr>
                        <a:t>Emerging provisions of TDR, Area Based FSI, New and renewable energy, Environment conservation for urban lakes, Disaster management, Rain water harvesting etc. be used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720" marR="49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9720" marR="49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96940">
                <a:tc>
                  <a:txBody>
                    <a:bodyPr/>
                    <a:lstStyle/>
                    <a:p>
                      <a:pPr marL="0" marR="0" indent="-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Times New Roman"/>
                          <a:cs typeface="Calibri"/>
                        </a:rPr>
                        <a:t>5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720" marR="49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2286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Calibri"/>
                        </a:rPr>
                        <a:t>Stakeholders’ consultation 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720" marR="49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9720" marR="49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96940">
                <a:tc>
                  <a:txBody>
                    <a:bodyPr/>
                    <a:lstStyle/>
                    <a:p>
                      <a:pPr marL="0" marR="0" indent="-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Calibri"/>
                          <a:ea typeface="Times New Roman"/>
                          <a:cs typeface="Calibri"/>
                        </a:rPr>
                        <a:t>C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720" marR="49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-2286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Calibri"/>
                          <a:ea typeface="Times New Roman"/>
                          <a:cs typeface="Calibri"/>
                        </a:rPr>
                        <a:t>Final proposal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720" marR="49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-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Calibri"/>
                          <a:ea typeface="Times New Roman"/>
                          <a:cs typeface="Calibri"/>
                        </a:rPr>
                        <a:t>1 Year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720" marR="49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96940">
                <a:tc>
                  <a:txBody>
                    <a:bodyPr/>
                    <a:lstStyle/>
                    <a:p>
                      <a:pPr marL="0" marR="0" indent="-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Calibri"/>
                        </a:rPr>
                        <a:t>1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720" marR="49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2286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Calibri"/>
                        </a:rPr>
                        <a:t>Submitting proposal in government for approval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720" marR="49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9720" marR="49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96940">
                <a:tc>
                  <a:txBody>
                    <a:bodyPr/>
                    <a:lstStyle/>
                    <a:p>
                      <a:pPr marL="0" marR="0" indent="-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Calibri"/>
                        </a:rPr>
                        <a:t>2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720" marR="49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2286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Times New Roman"/>
                          <a:cs typeface="Calibri"/>
                        </a:rPr>
                        <a:t>Gazette Notification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720" marR="49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9720" marR="49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125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1544</TotalTime>
  <Words>1168</Words>
  <Application>Microsoft Macintosh PowerPoint</Application>
  <PresentationFormat>On-screen Show (16:10)</PresentationFormat>
  <Paragraphs>335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Calibri</vt:lpstr>
      <vt:lpstr>Century Gothic</vt:lpstr>
      <vt:lpstr>Mangal</vt:lpstr>
      <vt:lpstr>Times New Roman</vt:lpstr>
      <vt:lpstr>Wingdings</vt:lpstr>
      <vt:lpstr>Arial</vt:lpstr>
      <vt:lpstr>Office Theme</vt:lpstr>
      <vt:lpstr>Pilot on FORMULATION  Local Area Plan &amp;  Town Planning Scheme:   Salient Features.</vt:lpstr>
      <vt:lpstr>  BACKGROUND OF THE NEW SCHEME-LAP&amp; TPS</vt:lpstr>
      <vt:lpstr>  BACKGROUND</vt:lpstr>
      <vt:lpstr>  OBJECTIVES OF THE PILOT SCHEME</vt:lpstr>
      <vt:lpstr>COVERAGE :CITIES IDENTIFIED</vt:lpstr>
      <vt:lpstr>COVERAGE :CITIES IDENTIFIED</vt:lpstr>
      <vt:lpstr>FUNDING</vt:lpstr>
      <vt:lpstr>  TIME PERIOD AND DELIVERABLES</vt:lpstr>
      <vt:lpstr>  METHODOLOGY FOR LOCAL AREA PLAN(LAP)</vt:lpstr>
      <vt:lpstr>  METHODOLOGY FOR TOWN PLANNING SCHEME (TPS)</vt:lpstr>
      <vt:lpstr>  Training and Certification</vt:lpstr>
      <vt:lpstr>  Roles and Responsibilities</vt:lpstr>
      <vt:lpstr>  Review and Monitoring</vt:lpstr>
      <vt:lpstr>Way Forward</vt:lpstr>
      <vt:lpstr>Thank you</vt:lpstr>
    </vt:vector>
  </TitlesOfParts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Land Readjustment for Planned Urban Development  Possibilities for Indian Cities</dc:title>
  <dc:creator>TCPO</dc:creator>
  <cp:lastModifiedBy>Microsoft Office User</cp:lastModifiedBy>
  <cp:revision>189</cp:revision>
  <dcterms:created xsi:type="dcterms:W3CDTF">2017-07-06T08:50:32Z</dcterms:created>
  <dcterms:modified xsi:type="dcterms:W3CDTF">2018-07-27T13:30:17Z</dcterms:modified>
</cp:coreProperties>
</file>