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handoutMasterIdLst>
    <p:handoutMasterId r:id="rId11"/>
  </p:handoutMasterIdLst>
  <p:sldIdLst>
    <p:sldId id="256" r:id="rId2"/>
    <p:sldId id="259" r:id="rId3"/>
    <p:sldId id="263" r:id="rId4"/>
    <p:sldId id="268" r:id="rId5"/>
    <p:sldId id="266" r:id="rId6"/>
    <p:sldId id="260" r:id="rId7"/>
    <p:sldId id="261" r:id="rId8"/>
    <p:sldId id="262" r:id="rId9"/>
    <p:sldId id="26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52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ECCD-175A-4AA2-AEA1-B778FF0DB26C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4D94-9256-45ED-B297-8D76A2099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19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78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88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1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378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43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0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9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9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43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139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E186-388B-4B06-A71B-B145356DEBD4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EDE5-2B65-4B36-B514-ED3186D1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6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640" y="90194"/>
            <a:ext cx="9845069" cy="654283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5400" b="1" dirty="0" smtClean="0"/>
              <a:t>Online Building Permission System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err="1" smtClean="0"/>
              <a:t>Vivek</a:t>
            </a:r>
            <a:r>
              <a:rPr lang="en-US" sz="3200" dirty="0" smtClean="0"/>
              <a:t> </a:t>
            </a:r>
            <a:r>
              <a:rPr lang="en-US" sz="3200" dirty="0" err="1" smtClean="0"/>
              <a:t>Aggarwal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Principal</a:t>
            </a:r>
            <a:r>
              <a:rPr lang="en-US" sz="3200" dirty="0" smtClean="0"/>
              <a:t> Secretary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/>
              <a:t>Urban</a:t>
            </a:r>
            <a:r>
              <a:rPr lang="en-US" sz="2000" dirty="0" smtClean="0"/>
              <a:t> </a:t>
            </a:r>
            <a:r>
              <a:rPr lang="en-US" sz="3200" dirty="0" smtClean="0"/>
              <a:t>Development</a:t>
            </a:r>
            <a:r>
              <a:rPr lang="en-US" sz="3200" dirty="0" smtClean="0"/>
              <a:t> &amp; Housing Department</a:t>
            </a:r>
            <a:br>
              <a:rPr lang="en-US" sz="3200" dirty="0" smtClean="0"/>
            </a:br>
            <a:r>
              <a:rPr lang="en-US" sz="3200" dirty="0" smtClean="0"/>
              <a:t>Govt. of Madhya Pradesh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65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71"/>
            <a:ext cx="10758714" cy="6386285"/>
          </a:xfrm>
        </p:spPr>
        <p:txBody>
          <a:bodyPr>
            <a:noAutofit/>
          </a:bodyPr>
          <a:lstStyle/>
          <a:p>
            <a:pPr algn="just"/>
            <a:endParaRPr lang="en-US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Initially OBPS Implemented in 14 Municipal Corporations.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From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April 2018 – OBPS Implemented in all remaining Urban Local Bodies of Madhya Pradesh</a:t>
            </a:r>
            <a:endParaRPr lang="en-US" sz="3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End</a:t>
            </a:r>
            <a:r>
              <a:rPr lang="en-US" sz="3600" dirty="0" smtClean="0"/>
              <a:t> to End Operations Online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Application, Scrutiny, Online Fee Memo Generation, Payment, Final Approval with digital signatures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37108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71"/>
            <a:ext cx="10758714" cy="6386285"/>
          </a:xfrm>
        </p:spPr>
        <p:txBody>
          <a:bodyPr>
            <a:noAutofit/>
          </a:bodyPr>
          <a:lstStyle/>
          <a:p>
            <a:pPr algn="just"/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All </a:t>
            </a:r>
            <a:r>
              <a:rPr lang="en-US" sz="3600" dirty="0"/>
              <a:t>Colony</a:t>
            </a:r>
            <a:r>
              <a:rPr lang="en-US" sz="3600" dirty="0" smtClean="0"/>
              <a:t> data digitized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Scrutiny </a:t>
            </a:r>
            <a:r>
              <a:rPr lang="en-US" sz="3600" dirty="0"/>
              <a:t>as per Master </a:t>
            </a:r>
            <a:r>
              <a:rPr lang="en-US" sz="3600" dirty="0" smtClean="0"/>
              <a:t>Plan, Town </a:t>
            </a:r>
            <a:r>
              <a:rPr lang="en-US" sz="3600" dirty="0"/>
              <a:t>&amp; Country Planning </a:t>
            </a:r>
            <a:r>
              <a:rPr lang="en-US" sz="3600" dirty="0" smtClean="0"/>
              <a:t>Layout and </a:t>
            </a:r>
            <a:r>
              <a:rPr lang="en-US" sz="3600" dirty="0" err="1" smtClean="0"/>
              <a:t>Bhoomi</a:t>
            </a:r>
            <a:r>
              <a:rPr lang="en-US" sz="3600" dirty="0" smtClean="0"/>
              <a:t> </a:t>
            </a:r>
            <a:r>
              <a:rPr lang="en-US" sz="3600" dirty="0" err="1"/>
              <a:t>Vikas</a:t>
            </a:r>
            <a:r>
              <a:rPr lang="en-US" sz="3600" dirty="0"/>
              <a:t> </a:t>
            </a:r>
            <a:r>
              <a:rPr lang="en-US" sz="3600" dirty="0" err="1" smtClean="0"/>
              <a:t>Niyam</a:t>
            </a:r>
            <a:endParaRPr lang="en-US" sz="3600" dirty="0" smtClean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Site Visit is captured through mobile app only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All Towns integrated with Command Control Centre at </a:t>
            </a:r>
            <a:r>
              <a:rPr lang="en-US" sz="3600" dirty="0" smtClean="0"/>
              <a:t>Bhopal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5475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543"/>
            <a:ext cx="10655299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4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2901"/>
            <a:ext cx="10544744" cy="6324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9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72"/>
            <a:ext cx="10758714" cy="6002792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Core Team based at Bhopal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Team of 3 members in every Municipal Corporation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Team of 12 Members in every Divisional headquarter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Continuous Capacity Building 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3600" dirty="0" smtClean="0"/>
              <a:t>More than 3000 Architects registered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1311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72"/>
            <a:ext cx="10758714" cy="6002792"/>
          </a:xfrm>
        </p:spPr>
        <p:txBody>
          <a:bodyPr>
            <a:noAutofit/>
          </a:bodyPr>
          <a:lstStyle/>
          <a:p>
            <a:pPr algn="just"/>
            <a:endParaRPr lang="en-US" sz="1600" dirty="0" smtClean="0"/>
          </a:p>
          <a:p>
            <a:pPr algn="just"/>
            <a:r>
              <a:rPr lang="en-US" sz="3600" dirty="0" smtClean="0"/>
              <a:t>Post Sanction – Work Commencement Intimation, Plinth Level Inspection, Service Certificate, Completion cum Occupancy Certificate issued online</a:t>
            </a:r>
          </a:p>
          <a:p>
            <a:pPr algn="just"/>
            <a:endParaRPr lang="en-US" sz="1100" dirty="0"/>
          </a:p>
          <a:p>
            <a:pPr algn="just"/>
            <a:r>
              <a:rPr lang="en-US" sz="3600" dirty="0" smtClean="0"/>
              <a:t>Alert to applicants/officials through SMS/mail at all stages</a:t>
            </a:r>
          </a:p>
          <a:p>
            <a:endParaRPr lang="en-US" sz="1200" dirty="0"/>
          </a:p>
          <a:p>
            <a:r>
              <a:rPr lang="en-US" sz="3600" dirty="0" smtClean="0"/>
              <a:t>All permissions </a:t>
            </a:r>
            <a:r>
              <a:rPr lang="en-US" sz="3600" smtClean="0"/>
              <a:t>available </a:t>
            </a:r>
            <a:r>
              <a:rPr lang="en-US" sz="3600" smtClean="0"/>
              <a:t>in </a:t>
            </a:r>
            <a:r>
              <a:rPr lang="en-US" sz="3600" dirty="0" smtClean="0"/>
              <a:t>Public Domain</a:t>
            </a:r>
          </a:p>
          <a:p>
            <a:endParaRPr lang="en-US" sz="1400" dirty="0"/>
          </a:p>
          <a:p>
            <a:pPr algn="just"/>
            <a:r>
              <a:rPr lang="en-US" sz="3600" dirty="0" smtClean="0"/>
              <a:t>Architects authorized to issue permission on plot size </a:t>
            </a:r>
            <a:r>
              <a:rPr lang="en-US" sz="3600" dirty="0" err="1" smtClean="0"/>
              <a:t>upto</a:t>
            </a:r>
            <a:r>
              <a:rPr lang="en-US" sz="3600" dirty="0" smtClean="0"/>
              <a:t> 300 </a:t>
            </a:r>
            <a:r>
              <a:rPr lang="en-US" sz="3600" dirty="0" err="1" smtClean="0"/>
              <a:t>sqmtr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750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72"/>
            <a:ext cx="10758714" cy="6002792"/>
          </a:xfrm>
        </p:spPr>
        <p:txBody>
          <a:bodyPr>
            <a:noAutofit/>
          </a:bodyPr>
          <a:lstStyle/>
          <a:p>
            <a:pPr algn="just"/>
            <a:endParaRPr lang="en-US" sz="1600" dirty="0" smtClean="0"/>
          </a:p>
          <a:p>
            <a:pPr algn="just"/>
            <a:r>
              <a:rPr lang="en-US" sz="3600" dirty="0" smtClean="0"/>
              <a:t>4509 Model drawings uploaded, can be selected based on Plot Size, FAR, Road Width etc.</a:t>
            </a:r>
          </a:p>
          <a:p>
            <a:endParaRPr lang="en-US" sz="1800" dirty="0"/>
          </a:p>
          <a:p>
            <a:pPr algn="just"/>
            <a:r>
              <a:rPr lang="en-US" sz="3600" dirty="0" smtClean="0"/>
              <a:t>Citizen can select model drawings and make online payment. That receipt itself becomes the permission.</a:t>
            </a:r>
          </a:p>
          <a:p>
            <a:pPr algn="just"/>
            <a:endParaRPr lang="en-US" sz="1800" dirty="0"/>
          </a:p>
          <a:p>
            <a:pPr algn="just"/>
            <a:r>
              <a:rPr lang="en-US" sz="3600" dirty="0" smtClean="0"/>
              <a:t>Integration with external agencies.</a:t>
            </a:r>
          </a:p>
          <a:p>
            <a:pPr algn="just"/>
            <a:endParaRPr lang="en-US" sz="1800" dirty="0"/>
          </a:p>
          <a:p>
            <a:pPr algn="just"/>
            <a:r>
              <a:rPr lang="en-US" sz="3600" dirty="0" smtClean="0"/>
              <a:t>More than 85000 cases sanctioned across the State</a:t>
            </a:r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6214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7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i="1" dirty="0" smtClean="0">
                <a:solidFill>
                  <a:schemeClr val="accent1">
                    <a:lumMod val="50000"/>
                  </a:schemeClr>
                </a:solidFill>
              </a:rPr>
              <a:t>.….Thank You…..</a:t>
            </a:r>
            <a:endParaRPr lang="en-US" sz="9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213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Online Building Permission System   Vivek Aggarwal Principal Secretary Urban Development &amp; Housing Department Govt. of Madhya Pradesh</vt:lpstr>
      <vt:lpstr>Slide 2</vt:lpstr>
      <vt:lpstr>Slide 3</vt:lpstr>
      <vt:lpstr>Slide 4</vt:lpstr>
      <vt:lpstr>Slide 5</vt:lpstr>
      <vt:lpstr>Slide 6</vt:lpstr>
      <vt:lpstr>Slide 7</vt:lpstr>
      <vt:lpstr>Slide 8</vt:lpstr>
      <vt:lpstr>.….Thank You…..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CU ROY</cp:lastModifiedBy>
  <cp:revision>22</cp:revision>
  <cp:lastPrinted>2018-07-24T08:02:18Z</cp:lastPrinted>
  <dcterms:created xsi:type="dcterms:W3CDTF">2018-07-19T12:12:38Z</dcterms:created>
  <dcterms:modified xsi:type="dcterms:W3CDTF">2018-07-24T11:42:17Z</dcterms:modified>
</cp:coreProperties>
</file>