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56" r:id="rId3"/>
    <p:sldId id="257" r:id="rId4"/>
    <p:sldId id="258" r:id="rId5"/>
    <p:sldId id="259" r:id="rId6"/>
    <p:sldId id="280" r:id="rId7"/>
    <p:sldId id="261" r:id="rId8"/>
    <p:sldId id="279" r:id="rId9"/>
    <p:sldId id="262" r:id="rId10"/>
    <p:sldId id="293" r:id="rId11"/>
    <p:sldId id="294" r:id="rId12"/>
    <p:sldId id="269" r:id="rId13"/>
    <p:sldId id="284" r:id="rId14"/>
    <p:sldId id="274" r:id="rId15"/>
    <p:sldId id="288" r:id="rId16"/>
    <p:sldId id="289" r:id="rId17"/>
    <p:sldId id="290" r:id="rId18"/>
    <p:sldId id="287" r:id="rId19"/>
    <p:sldId id="291" r:id="rId20"/>
    <p:sldId id="28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73" autoAdjust="0"/>
    <p:restoredTop sz="94660"/>
  </p:normalViewPr>
  <p:slideViewPr>
    <p:cSldViewPr snapToGrid="0">
      <p:cViewPr varScale="1">
        <p:scale>
          <a:sx n="115" d="100"/>
          <a:sy n="115" d="100"/>
        </p:scale>
        <p:origin x="392"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49FCF0-13CC-49E3-83FE-F5761AA07023}" type="datetimeFigureOut">
              <a:rPr lang="en-US" smtClean="0"/>
              <a:pPr/>
              <a:t>7/27/18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2E50D6-8CC4-4192-AC71-D9A3BD10A990}" type="slidenum">
              <a:rPr lang="en-US" smtClean="0"/>
              <a:pPr/>
              <a:t>‹#›</a:t>
            </a:fld>
            <a:endParaRPr lang="en-US"/>
          </a:p>
        </p:txBody>
      </p:sp>
    </p:spTree>
    <p:extLst>
      <p:ext uri="{BB962C8B-B14F-4D97-AF65-F5344CB8AC3E}">
        <p14:creationId xmlns:p14="http://schemas.microsoft.com/office/powerpoint/2010/main" val="424153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2E50D6-8CC4-4192-AC71-D9A3BD10A990}" type="slidenum">
              <a:rPr lang="en-US" smtClean="0"/>
              <a:pPr/>
              <a:t>5</a:t>
            </a:fld>
            <a:endParaRPr lang="en-US"/>
          </a:p>
        </p:txBody>
      </p:sp>
    </p:spTree>
    <p:extLst>
      <p:ext uri="{BB962C8B-B14F-4D97-AF65-F5344CB8AC3E}">
        <p14:creationId xmlns:p14="http://schemas.microsoft.com/office/powerpoint/2010/main" val="3388717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2E50D6-8CC4-4192-AC71-D9A3BD10A990}" type="slidenum">
              <a:rPr lang="en-US" smtClean="0"/>
              <a:pPr/>
              <a:t>6</a:t>
            </a:fld>
            <a:endParaRPr lang="en-US"/>
          </a:p>
        </p:txBody>
      </p:sp>
    </p:spTree>
    <p:extLst>
      <p:ext uri="{BB962C8B-B14F-4D97-AF65-F5344CB8AC3E}">
        <p14:creationId xmlns:p14="http://schemas.microsoft.com/office/powerpoint/2010/main" val="394225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20F158-E3AB-4483-A5E0-DACE074DC9C7}" type="datetime1">
              <a:rPr lang="en-US" smtClean="0"/>
              <a:pPr/>
              <a:t>7/27/18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46790-6BD5-4113-806B-B0D4820C505C}" type="slidenum">
              <a:rPr lang="en-US" smtClean="0"/>
              <a:pPr/>
              <a:t>‹#›</a:t>
            </a:fld>
            <a:endParaRPr lang="en-US"/>
          </a:p>
        </p:txBody>
      </p:sp>
    </p:spTree>
    <p:extLst>
      <p:ext uri="{BB962C8B-B14F-4D97-AF65-F5344CB8AC3E}">
        <p14:creationId xmlns:p14="http://schemas.microsoft.com/office/powerpoint/2010/main" val="3486113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452656-2A13-457C-8BC7-6E61FA1C59E4}" type="datetime1">
              <a:rPr lang="en-US" smtClean="0"/>
              <a:pPr/>
              <a:t>7/27/18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46790-6BD5-4113-806B-B0D4820C505C}" type="slidenum">
              <a:rPr lang="en-US" smtClean="0"/>
              <a:pPr/>
              <a:t>‹#›</a:t>
            </a:fld>
            <a:endParaRPr lang="en-US"/>
          </a:p>
        </p:txBody>
      </p:sp>
    </p:spTree>
    <p:extLst>
      <p:ext uri="{BB962C8B-B14F-4D97-AF65-F5344CB8AC3E}">
        <p14:creationId xmlns:p14="http://schemas.microsoft.com/office/powerpoint/2010/main" val="2199644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910F2-1868-4445-8439-28F8FDD09B48}" type="datetime1">
              <a:rPr lang="en-US" smtClean="0"/>
              <a:pPr/>
              <a:t>7/27/18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46790-6BD5-4113-806B-B0D4820C505C}" type="slidenum">
              <a:rPr lang="en-US" smtClean="0"/>
              <a:pPr/>
              <a:t>‹#›</a:t>
            </a:fld>
            <a:endParaRPr lang="en-US"/>
          </a:p>
        </p:txBody>
      </p:sp>
    </p:spTree>
    <p:extLst>
      <p:ext uri="{BB962C8B-B14F-4D97-AF65-F5344CB8AC3E}">
        <p14:creationId xmlns:p14="http://schemas.microsoft.com/office/powerpoint/2010/main" val="2814420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66F67E-4493-48C2-9254-D8A021CB5DAD}" type="datetime1">
              <a:rPr lang="en-US" smtClean="0">
                <a:solidFill>
                  <a:prstClr val="black">
                    <a:tint val="75000"/>
                  </a:prstClr>
                </a:solidFill>
              </a:rPr>
              <a:pPr/>
              <a:t>7/27/18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193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86FB0B-A7E8-4B0C-AA83-2F35AE876671}" type="datetime1">
              <a:rPr lang="en-US" smtClean="0">
                <a:solidFill>
                  <a:prstClr val="black">
                    <a:tint val="75000"/>
                  </a:prstClr>
                </a:solidFill>
              </a:rPr>
              <a:pPr/>
              <a:t>7/27/18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95437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3ED7F8-1CCE-4DC4-9CE7-25FA791F68D8}" type="datetime1">
              <a:rPr lang="en-US" smtClean="0">
                <a:solidFill>
                  <a:prstClr val="black">
                    <a:tint val="75000"/>
                  </a:prstClr>
                </a:solidFill>
              </a:rPr>
              <a:pPr/>
              <a:t>7/27/18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0784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D0731C-6B39-4E09-979D-A026C4AE5AA0}" type="datetime1">
              <a:rPr lang="en-US" smtClean="0">
                <a:solidFill>
                  <a:prstClr val="black">
                    <a:tint val="75000"/>
                  </a:prstClr>
                </a:solidFill>
              </a:rPr>
              <a:pPr/>
              <a:t>7/27/18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9876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6A6BB-883A-4587-A273-098833261B89}" type="datetime1">
              <a:rPr lang="en-US" smtClean="0">
                <a:solidFill>
                  <a:prstClr val="black">
                    <a:tint val="75000"/>
                  </a:prstClr>
                </a:solidFill>
              </a:rPr>
              <a:pPr/>
              <a:t>7/27/18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16224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615000-4622-4BCF-B9C4-8D6E11D17E8A}" type="datetime1">
              <a:rPr lang="en-US" smtClean="0">
                <a:solidFill>
                  <a:prstClr val="black">
                    <a:tint val="75000"/>
                  </a:prstClr>
                </a:solidFill>
              </a:rPr>
              <a:pPr/>
              <a:t>7/27/18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1443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E9E77-3581-4B23-A96F-FCD06CCA72D5}" type="datetime1">
              <a:rPr lang="en-US" smtClean="0">
                <a:solidFill>
                  <a:prstClr val="black">
                    <a:tint val="75000"/>
                  </a:prstClr>
                </a:solidFill>
              </a:rPr>
              <a:pPr/>
              <a:t>7/27/18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47992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B740C0-BF74-4F0A-8480-18F8A3E7CFB2}" type="datetime1">
              <a:rPr lang="en-US" smtClean="0">
                <a:solidFill>
                  <a:prstClr val="black">
                    <a:tint val="75000"/>
                  </a:prstClr>
                </a:solidFill>
              </a:rPr>
              <a:pPr/>
              <a:t>7/27/18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230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A9B73F-1177-4425-8A27-DE7AF5EA940B}" type="datetime1">
              <a:rPr lang="en-US" smtClean="0"/>
              <a:pPr/>
              <a:t>7/27/18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46790-6BD5-4113-806B-B0D4820C505C}" type="slidenum">
              <a:rPr lang="en-US" smtClean="0"/>
              <a:pPr/>
              <a:t>‹#›</a:t>
            </a:fld>
            <a:endParaRPr lang="en-US"/>
          </a:p>
        </p:txBody>
      </p:sp>
    </p:spTree>
    <p:extLst>
      <p:ext uri="{BB962C8B-B14F-4D97-AF65-F5344CB8AC3E}">
        <p14:creationId xmlns:p14="http://schemas.microsoft.com/office/powerpoint/2010/main" val="1851343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96306-AA60-4D7C-83F8-B4CEE864653B}" type="datetime1">
              <a:rPr lang="en-US" smtClean="0">
                <a:solidFill>
                  <a:prstClr val="black">
                    <a:tint val="75000"/>
                  </a:prstClr>
                </a:solidFill>
              </a:rPr>
              <a:pPr/>
              <a:t>7/27/18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83049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971F77-A28D-432D-A012-4FA943B9A0B5}" type="datetime1">
              <a:rPr lang="en-US" smtClean="0">
                <a:solidFill>
                  <a:prstClr val="black">
                    <a:tint val="75000"/>
                  </a:prstClr>
                </a:solidFill>
              </a:rPr>
              <a:pPr/>
              <a:t>7/27/18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2802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F8A427-0AF7-402C-9412-DC8F025A807C}" type="datetime1">
              <a:rPr lang="en-US" smtClean="0">
                <a:solidFill>
                  <a:prstClr val="black">
                    <a:tint val="75000"/>
                  </a:prstClr>
                </a:solidFill>
              </a:rPr>
              <a:pPr/>
              <a:t>7/27/18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93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D608E6-0494-4E58-9B28-7DA9B5885B57}" type="datetime1">
              <a:rPr lang="en-US" smtClean="0"/>
              <a:pPr/>
              <a:t>7/27/18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946790-6BD5-4113-806B-B0D4820C505C}" type="slidenum">
              <a:rPr lang="en-US" smtClean="0"/>
              <a:pPr/>
              <a:t>‹#›</a:t>
            </a:fld>
            <a:endParaRPr lang="en-US"/>
          </a:p>
        </p:txBody>
      </p:sp>
    </p:spTree>
    <p:extLst>
      <p:ext uri="{BB962C8B-B14F-4D97-AF65-F5344CB8AC3E}">
        <p14:creationId xmlns:p14="http://schemas.microsoft.com/office/powerpoint/2010/main" val="44791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0E8A9F-BEF3-4FEE-A5AB-34BE43E50CF7}" type="datetime1">
              <a:rPr lang="en-US" smtClean="0"/>
              <a:pPr/>
              <a:t>7/27/18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946790-6BD5-4113-806B-B0D4820C505C}" type="slidenum">
              <a:rPr lang="en-US" smtClean="0"/>
              <a:pPr/>
              <a:t>‹#›</a:t>
            </a:fld>
            <a:endParaRPr lang="en-US"/>
          </a:p>
        </p:txBody>
      </p:sp>
    </p:spTree>
    <p:extLst>
      <p:ext uri="{BB962C8B-B14F-4D97-AF65-F5344CB8AC3E}">
        <p14:creationId xmlns:p14="http://schemas.microsoft.com/office/powerpoint/2010/main" val="1476656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0AB88B-13C1-43FA-ADE6-4054B1AE91CA}" type="datetime1">
              <a:rPr lang="en-US" smtClean="0"/>
              <a:pPr/>
              <a:t>7/27/18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946790-6BD5-4113-806B-B0D4820C505C}" type="slidenum">
              <a:rPr lang="en-US" smtClean="0"/>
              <a:pPr/>
              <a:t>‹#›</a:t>
            </a:fld>
            <a:endParaRPr lang="en-US"/>
          </a:p>
        </p:txBody>
      </p:sp>
    </p:spTree>
    <p:extLst>
      <p:ext uri="{BB962C8B-B14F-4D97-AF65-F5344CB8AC3E}">
        <p14:creationId xmlns:p14="http://schemas.microsoft.com/office/powerpoint/2010/main" val="880783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11C131-FBE2-47A3-8942-F91BAF446118}" type="datetime1">
              <a:rPr lang="en-US" smtClean="0"/>
              <a:pPr/>
              <a:t>7/27/18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946790-6BD5-4113-806B-B0D4820C505C}" type="slidenum">
              <a:rPr lang="en-US" smtClean="0"/>
              <a:pPr/>
              <a:t>‹#›</a:t>
            </a:fld>
            <a:endParaRPr lang="en-US"/>
          </a:p>
        </p:txBody>
      </p:sp>
    </p:spTree>
    <p:extLst>
      <p:ext uri="{BB962C8B-B14F-4D97-AF65-F5344CB8AC3E}">
        <p14:creationId xmlns:p14="http://schemas.microsoft.com/office/powerpoint/2010/main" val="144010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E1999A-055D-46AE-BA06-5144C03C1ABC}" type="datetime1">
              <a:rPr lang="en-US" smtClean="0"/>
              <a:pPr/>
              <a:t>7/27/18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946790-6BD5-4113-806B-B0D4820C505C}" type="slidenum">
              <a:rPr lang="en-US" smtClean="0"/>
              <a:pPr/>
              <a:t>‹#›</a:t>
            </a:fld>
            <a:endParaRPr lang="en-US"/>
          </a:p>
        </p:txBody>
      </p:sp>
    </p:spTree>
    <p:extLst>
      <p:ext uri="{BB962C8B-B14F-4D97-AF65-F5344CB8AC3E}">
        <p14:creationId xmlns:p14="http://schemas.microsoft.com/office/powerpoint/2010/main" val="4145910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000781-EC74-4517-9619-BB27CB6B9999}" type="datetime1">
              <a:rPr lang="en-US" smtClean="0"/>
              <a:pPr/>
              <a:t>7/27/18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946790-6BD5-4113-806B-B0D4820C505C}" type="slidenum">
              <a:rPr lang="en-US" smtClean="0"/>
              <a:pPr/>
              <a:t>‹#›</a:t>
            </a:fld>
            <a:endParaRPr lang="en-US"/>
          </a:p>
        </p:txBody>
      </p:sp>
    </p:spTree>
    <p:extLst>
      <p:ext uri="{BB962C8B-B14F-4D97-AF65-F5344CB8AC3E}">
        <p14:creationId xmlns:p14="http://schemas.microsoft.com/office/powerpoint/2010/main" val="80408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931F09-7B81-480B-BEDF-F054771E848C}" type="datetime1">
              <a:rPr lang="en-US" smtClean="0"/>
              <a:pPr/>
              <a:t>7/27/18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946790-6BD5-4113-806B-B0D4820C505C}" type="slidenum">
              <a:rPr lang="en-US" smtClean="0"/>
              <a:pPr/>
              <a:t>‹#›</a:t>
            </a:fld>
            <a:endParaRPr lang="en-US"/>
          </a:p>
        </p:txBody>
      </p:sp>
    </p:spTree>
    <p:extLst>
      <p:ext uri="{BB962C8B-B14F-4D97-AF65-F5344CB8AC3E}">
        <p14:creationId xmlns:p14="http://schemas.microsoft.com/office/powerpoint/2010/main" val="2498897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99A44-3431-493F-A51D-8ECA60CB698A}" type="datetime1">
              <a:rPr lang="en-US" smtClean="0"/>
              <a:pPr/>
              <a:t>7/27/18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46790-6BD5-4113-806B-B0D4820C505C}" type="slidenum">
              <a:rPr lang="en-US" smtClean="0"/>
              <a:pPr/>
              <a:t>‹#›</a:t>
            </a:fld>
            <a:endParaRPr lang="en-US"/>
          </a:p>
        </p:txBody>
      </p:sp>
    </p:spTree>
    <p:extLst>
      <p:ext uri="{BB962C8B-B14F-4D97-AF65-F5344CB8AC3E}">
        <p14:creationId xmlns:p14="http://schemas.microsoft.com/office/powerpoint/2010/main" val="2403632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D19F1-9CC5-41FB-A3EA-0F5D04F73223}" type="datetime1">
              <a:rPr lang="en-US" smtClean="0">
                <a:solidFill>
                  <a:prstClr val="black">
                    <a:tint val="75000"/>
                  </a:prstClr>
                </a:solidFill>
              </a:rPr>
              <a:pPr/>
              <a:t>7/27/18</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0D0E23-D31E-4B05-9F43-34FEF5A7FEA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9167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slide" Target="slide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1" Type="http://schemas.openxmlformats.org/officeDocument/2006/relationships/tags" Target="../tags/tag11.xml"/><Relationship Id="rId12" Type="http://schemas.openxmlformats.org/officeDocument/2006/relationships/tags" Target="../tags/tag12.xml"/><Relationship Id="rId13" Type="http://schemas.openxmlformats.org/officeDocument/2006/relationships/tags" Target="../tags/tag13.xml"/><Relationship Id="rId14" Type="http://schemas.openxmlformats.org/officeDocument/2006/relationships/tags" Target="../tags/tag14.xml"/><Relationship Id="rId15" Type="http://schemas.openxmlformats.org/officeDocument/2006/relationships/tags" Target="../tags/tag15.xml"/><Relationship Id="rId16" Type="http://schemas.openxmlformats.org/officeDocument/2006/relationships/tags" Target="../tags/tag16.xml"/><Relationship Id="rId17" Type="http://schemas.openxmlformats.org/officeDocument/2006/relationships/slideLayout" Target="../slideLayouts/slideLayout2.xml"/><Relationship Id="rId1" Type="http://schemas.openxmlformats.org/officeDocument/2006/relationships/tags" Target="../tags/tag1.xml"/><Relationship Id="rId2" Type="http://schemas.openxmlformats.org/officeDocument/2006/relationships/tags" Target="../tags/tag2.xml"/><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tags" Target="../tags/tag5.xml"/><Relationship Id="rId6" Type="http://schemas.openxmlformats.org/officeDocument/2006/relationships/tags" Target="../tags/tag6.xml"/><Relationship Id="rId7" Type="http://schemas.openxmlformats.org/officeDocument/2006/relationships/tags" Target="../tags/tag7.xml"/><Relationship Id="rId8" Type="http://schemas.openxmlformats.org/officeDocument/2006/relationships/tags" Target="../tags/tag8.xml"/><Relationship Id="rId9" Type="http://schemas.openxmlformats.org/officeDocument/2006/relationships/tags" Target="../tags/tag9.xml"/><Relationship Id="rId10" Type="http://schemas.openxmlformats.org/officeDocument/2006/relationships/tags" Target="../tags/tag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slide" Target="slide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3754" y="1750569"/>
            <a:ext cx="8634696" cy="1846646"/>
          </a:xfrm>
        </p:spPr>
        <p:txBody>
          <a:bodyPr>
            <a:noAutofit/>
          </a:bodyPr>
          <a:lstStyle/>
          <a:p>
            <a:r>
              <a:rPr lang="en-US" sz="5400" b="1" dirty="0" smtClean="0">
                <a:solidFill>
                  <a:schemeClr val="accent1">
                    <a:lumMod val="75000"/>
                  </a:schemeClr>
                </a:solidFill>
                <a:latin typeface="+mn-lt"/>
              </a:rPr>
              <a:t>A</a:t>
            </a:r>
            <a:r>
              <a:rPr lang="en-US" sz="4400" b="1" dirty="0" smtClean="0">
                <a:solidFill>
                  <a:schemeClr val="accent1">
                    <a:lumMod val="75000"/>
                  </a:schemeClr>
                </a:solidFill>
                <a:latin typeface="+mn-lt"/>
              </a:rPr>
              <a:t>ssociation of </a:t>
            </a:r>
            <a:r>
              <a:rPr lang="en-US" sz="5400" b="1" dirty="0" smtClean="0">
                <a:solidFill>
                  <a:schemeClr val="accent1">
                    <a:lumMod val="75000"/>
                  </a:schemeClr>
                </a:solidFill>
                <a:latin typeface="+mn-lt"/>
              </a:rPr>
              <a:t>W</a:t>
            </a:r>
            <a:r>
              <a:rPr lang="en-US" sz="4400" b="1" dirty="0" smtClean="0">
                <a:solidFill>
                  <a:schemeClr val="accent1">
                    <a:lumMod val="75000"/>
                  </a:schemeClr>
                </a:solidFill>
                <a:latin typeface="+mn-lt"/>
              </a:rPr>
              <a:t>ater </a:t>
            </a:r>
            <a:r>
              <a:rPr lang="en-US" sz="5400" b="1" dirty="0" smtClean="0">
                <a:solidFill>
                  <a:schemeClr val="accent1">
                    <a:lumMod val="75000"/>
                  </a:schemeClr>
                </a:solidFill>
                <a:latin typeface="+mn-lt"/>
              </a:rPr>
              <a:t>S</a:t>
            </a:r>
            <a:r>
              <a:rPr lang="en-US" sz="4400" b="1" dirty="0" smtClean="0">
                <a:solidFill>
                  <a:schemeClr val="accent1">
                    <a:lumMod val="75000"/>
                  </a:schemeClr>
                </a:solidFill>
                <a:latin typeface="+mn-lt"/>
              </a:rPr>
              <a:t>upply and </a:t>
            </a:r>
            <a:r>
              <a:rPr lang="en-US" sz="5400" b="1" dirty="0" smtClean="0">
                <a:solidFill>
                  <a:schemeClr val="accent1">
                    <a:lumMod val="75000"/>
                  </a:schemeClr>
                </a:solidFill>
                <a:latin typeface="+mn-lt"/>
              </a:rPr>
              <a:t>S</a:t>
            </a:r>
            <a:r>
              <a:rPr lang="en-US" sz="4400" b="1" dirty="0">
                <a:solidFill>
                  <a:schemeClr val="accent1">
                    <a:lumMod val="75000"/>
                  </a:schemeClr>
                </a:solidFill>
                <a:latin typeface="+mn-lt"/>
              </a:rPr>
              <a:t>anitation</a:t>
            </a:r>
            <a:r>
              <a:rPr lang="en-US" sz="5400" b="1" dirty="0" smtClean="0">
                <a:solidFill>
                  <a:schemeClr val="accent1">
                    <a:lumMod val="75000"/>
                  </a:schemeClr>
                </a:solidFill>
                <a:latin typeface="+mn-lt"/>
              </a:rPr>
              <a:t> O</a:t>
            </a:r>
            <a:r>
              <a:rPr lang="en-US" sz="4400" b="1" dirty="0">
                <a:solidFill>
                  <a:schemeClr val="accent1">
                    <a:lumMod val="75000"/>
                  </a:schemeClr>
                </a:solidFill>
                <a:latin typeface="+mn-lt"/>
              </a:rPr>
              <a:t>rganizations</a:t>
            </a:r>
            <a:r>
              <a:rPr lang="en-US" sz="5400" b="1" dirty="0" smtClean="0">
                <a:solidFill>
                  <a:schemeClr val="accent1">
                    <a:lumMod val="75000"/>
                  </a:schemeClr>
                </a:solidFill>
                <a:latin typeface="+mn-lt"/>
              </a:rPr>
              <a:t> </a:t>
            </a:r>
            <a:r>
              <a:rPr lang="en-US" sz="4400" b="1" dirty="0" smtClean="0">
                <a:solidFill>
                  <a:schemeClr val="accent1">
                    <a:lumMod val="75000"/>
                  </a:schemeClr>
                </a:solidFill>
                <a:latin typeface="+mn-lt"/>
              </a:rPr>
              <a:t>(AWSSAR)</a:t>
            </a:r>
            <a:endParaRPr lang="en-US" sz="4400" b="1" dirty="0">
              <a:solidFill>
                <a:schemeClr val="accent1">
                  <a:lumMod val="75000"/>
                </a:schemeClr>
              </a:solidFill>
              <a:latin typeface="+mn-lt"/>
            </a:endParaRPr>
          </a:p>
        </p:txBody>
      </p:sp>
      <p:sp>
        <p:nvSpPr>
          <p:cNvPr id="40" name="Subtitle 2"/>
          <p:cNvSpPr txBox="1">
            <a:spLocks/>
          </p:cNvSpPr>
          <p:nvPr/>
        </p:nvSpPr>
        <p:spPr>
          <a:xfrm>
            <a:off x="8021140" y="5326059"/>
            <a:ext cx="4039971" cy="4936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i="1" dirty="0" smtClean="0"/>
              <a:t>27 July</a:t>
            </a:r>
            <a:r>
              <a:rPr lang="en-US" i="1" dirty="0" smtClean="0"/>
              <a:t>, </a:t>
            </a:r>
            <a:r>
              <a:rPr lang="en-US" i="1" dirty="0" smtClean="0"/>
              <a:t>2018</a:t>
            </a:r>
            <a:endParaRPr lang="en-US" i="1" dirty="0"/>
          </a:p>
        </p:txBody>
      </p:sp>
      <p:sp>
        <p:nvSpPr>
          <p:cNvPr id="3" name="Slide Number Placeholder 2"/>
          <p:cNvSpPr>
            <a:spLocks noGrp="1"/>
          </p:cNvSpPr>
          <p:nvPr>
            <p:ph type="sldNum" sz="quarter" idx="12"/>
          </p:nvPr>
        </p:nvSpPr>
        <p:spPr/>
        <p:txBody>
          <a:bodyPr/>
          <a:lstStyle/>
          <a:p>
            <a:fld id="{4C946790-6BD5-4113-806B-B0D4820C505C}" type="slidenum">
              <a:rPr lang="en-US" smtClean="0"/>
              <a:pPr/>
              <a:t>1</a:t>
            </a:fld>
            <a:endParaRPr lang="en-US"/>
          </a:p>
        </p:txBody>
      </p:sp>
    </p:spTree>
    <p:extLst>
      <p:ext uri="{BB962C8B-B14F-4D97-AF65-F5344CB8AC3E}">
        <p14:creationId xmlns:p14="http://schemas.microsoft.com/office/powerpoint/2010/main" val="28097418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342" y="190313"/>
            <a:ext cx="10515600" cy="724087"/>
          </a:xfrm>
        </p:spPr>
        <p:txBody>
          <a:bodyPr vert="horz" lIns="91440" tIns="45720" rIns="91440" bIns="45720" rtlCol="0" anchor="ctr">
            <a:noAutofit/>
          </a:bodyPr>
          <a:lstStyle/>
          <a:p>
            <a:r>
              <a:rPr lang="en-US" sz="3600" b="1" dirty="0">
                <a:solidFill>
                  <a:schemeClr val="accent1">
                    <a:lumMod val="50000"/>
                  </a:schemeClr>
                </a:solidFill>
              </a:rPr>
              <a:t>Constitution of Executive Committee</a:t>
            </a:r>
          </a:p>
        </p:txBody>
      </p:sp>
      <p:sp>
        <p:nvSpPr>
          <p:cNvPr id="3" name="Content Placeholder 2"/>
          <p:cNvSpPr>
            <a:spLocks noGrp="1"/>
          </p:cNvSpPr>
          <p:nvPr>
            <p:ph idx="1"/>
          </p:nvPr>
        </p:nvSpPr>
        <p:spPr>
          <a:xfrm>
            <a:off x="246530" y="1354978"/>
            <a:ext cx="4244788" cy="4351338"/>
          </a:xfrm>
        </p:spPr>
        <p:txBody>
          <a:bodyPr>
            <a:normAutofit fontScale="92500" lnSpcReduction="10000"/>
          </a:bodyPr>
          <a:lstStyle/>
          <a:p>
            <a:r>
              <a:rPr lang="en-US" sz="2400" dirty="0" smtClean="0"/>
              <a:t>Term of the Executive Committee- 2 years</a:t>
            </a:r>
          </a:p>
          <a:p>
            <a:r>
              <a:rPr lang="en-US" sz="2400" dirty="0" smtClean="0"/>
              <a:t>Members other than Ex-office Members and Executive Director will be elected via election.</a:t>
            </a:r>
          </a:p>
          <a:p>
            <a:r>
              <a:rPr lang="en-US" sz="2400" dirty="0" smtClean="0"/>
              <a:t>Elected Members have been classified on the basis of population as mentioned in the table</a:t>
            </a:r>
          </a:p>
          <a:p>
            <a:r>
              <a:rPr lang="en-US" sz="2400" dirty="0" smtClean="0"/>
              <a:t>Member undertakings which have served on Executive Committee as a Member shall not be eligible for consecutive Second term</a:t>
            </a:r>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4C946790-6BD5-4113-806B-B0D4820C505C}" type="slidenum">
              <a:rPr lang="en-US" smtClean="0"/>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251426189"/>
              </p:ext>
            </p:extLst>
          </p:nvPr>
        </p:nvGraphicFramePr>
        <p:xfrm>
          <a:off x="4814048" y="1354978"/>
          <a:ext cx="7032812" cy="4402335"/>
        </p:xfrm>
        <a:graphic>
          <a:graphicData uri="http://schemas.openxmlformats.org/drawingml/2006/table">
            <a:tbl>
              <a:tblPr firstRow="1" bandRow="1">
                <a:tableStyleId>{5C22544A-7EE6-4342-B048-85BDC9FD1C3A}</a:tableStyleId>
              </a:tblPr>
              <a:tblGrid>
                <a:gridCol w="900952"/>
                <a:gridCol w="3119718"/>
                <a:gridCol w="1257477"/>
                <a:gridCol w="1754665"/>
              </a:tblGrid>
              <a:tr h="406493">
                <a:tc>
                  <a:txBody>
                    <a:bodyPr/>
                    <a:lstStyle/>
                    <a:p>
                      <a:r>
                        <a:rPr lang="en-US" dirty="0" smtClean="0"/>
                        <a:t>Groups</a:t>
                      </a:r>
                      <a:endParaRPr lang="en-US" dirty="0"/>
                    </a:p>
                  </a:txBody>
                  <a:tcPr/>
                </a:tc>
                <a:tc>
                  <a:txBody>
                    <a:bodyPr/>
                    <a:lstStyle/>
                    <a:p>
                      <a:r>
                        <a:rPr lang="en-US" dirty="0" smtClean="0"/>
                        <a:t>Member</a:t>
                      </a:r>
                      <a:r>
                        <a:rPr lang="en-US" baseline="0" dirty="0" smtClean="0"/>
                        <a:t> Organizations/ Representatives</a:t>
                      </a:r>
                      <a:endParaRPr lang="en-US" dirty="0"/>
                    </a:p>
                  </a:txBody>
                  <a:tcPr/>
                </a:tc>
                <a:tc>
                  <a:txBody>
                    <a:bodyPr/>
                    <a:lstStyle/>
                    <a:p>
                      <a:r>
                        <a:rPr lang="en-US" dirty="0" smtClean="0"/>
                        <a:t>Number of</a:t>
                      </a:r>
                      <a:r>
                        <a:rPr lang="en-US" baseline="0" dirty="0" smtClean="0"/>
                        <a:t> cities/agencies</a:t>
                      </a:r>
                      <a:endParaRPr lang="en-US" dirty="0"/>
                    </a:p>
                  </a:txBody>
                  <a:tcPr/>
                </a:tc>
                <a:tc>
                  <a:txBody>
                    <a:bodyPr/>
                    <a:lstStyle/>
                    <a:p>
                      <a:r>
                        <a:rPr lang="en-US" dirty="0" smtClean="0"/>
                        <a:t>Representation  </a:t>
                      </a:r>
                      <a:endParaRPr lang="en-US" dirty="0"/>
                    </a:p>
                  </a:txBody>
                  <a:tcPr/>
                </a:tc>
              </a:tr>
              <a:tr h="363070">
                <a:tc>
                  <a:txBody>
                    <a:bodyPr/>
                    <a:lstStyle/>
                    <a:p>
                      <a:r>
                        <a:rPr lang="en-US" dirty="0" smtClean="0"/>
                        <a:t>I</a:t>
                      </a:r>
                      <a:endParaRPr lang="en-US" dirty="0"/>
                    </a:p>
                  </a:txBody>
                  <a:tcPr/>
                </a:tc>
                <a:tc>
                  <a:txBody>
                    <a:bodyPr/>
                    <a:lstStyle/>
                    <a:p>
                      <a:r>
                        <a:rPr lang="en-US" dirty="0" smtClean="0"/>
                        <a:t>Megacities</a:t>
                      </a:r>
                      <a:r>
                        <a:rPr lang="en-US" baseline="0" dirty="0" smtClean="0"/>
                        <a:t> (Water Boards and Municipal Corporations with more than 4 Million Population </a:t>
                      </a:r>
                      <a:endParaRPr lang="en-US" dirty="0"/>
                    </a:p>
                  </a:txBody>
                  <a:tcPr/>
                </a:tc>
                <a:tc>
                  <a:txBody>
                    <a:bodyPr/>
                    <a:lstStyle/>
                    <a:p>
                      <a:pPr algn="ctr"/>
                      <a:r>
                        <a:rPr lang="en-US" dirty="0" smtClean="0"/>
                        <a:t>8</a:t>
                      </a:r>
                      <a:endParaRPr lang="en-US" dirty="0"/>
                    </a:p>
                  </a:txBody>
                  <a:tcPr/>
                </a:tc>
                <a:tc>
                  <a:txBody>
                    <a:bodyPr/>
                    <a:lstStyle/>
                    <a:p>
                      <a:pPr algn="ctr"/>
                      <a:r>
                        <a:rPr lang="en-US" dirty="0" smtClean="0"/>
                        <a:t>3</a:t>
                      </a:r>
                      <a:endParaRPr lang="en-US" dirty="0"/>
                    </a:p>
                  </a:txBody>
                  <a:tcPr/>
                </a:tc>
              </a:tr>
              <a:tr h="293146">
                <a:tc>
                  <a:txBody>
                    <a:bodyPr/>
                    <a:lstStyle/>
                    <a:p>
                      <a:r>
                        <a:rPr lang="en-US" dirty="0" smtClean="0"/>
                        <a:t>II</a:t>
                      </a:r>
                      <a:endParaRPr lang="en-US" dirty="0"/>
                    </a:p>
                  </a:txBody>
                  <a:tcPr/>
                </a:tc>
                <a:tc>
                  <a:txBody>
                    <a:bodyPr/>
                    <a:lstStyle/>
                    <a:p>
                      <a:r>
                        <a:rPr lang="en-US" dirty="0" smtClean="0"/>
                        <a:t>Parastatal Agencies</a:t>
                      </a:r>
                      <a:endParaRPr lang="en-US" dirty="0"/>
                    </a:p>
                  </a:txBody>
                  <a:tcPr/>
                </a:tc>
                <a:tc>
                  <a:txBody>
                    <a:bodyPr/>
                    <a:lstStyle/>
                    <a:p>
                      <a:pPr algn="ctr"/>
                      <a:r>
                        <a:rPr lang="en-US" dirty="0" smtClean="0"/>
                        <a:t>36</a:t>
                      </a:r>
                      <a:endParaRPr lang="en-US" dirty="0"/>
                    </a:p>
                  </a:txBody>
                  <a:tcPr/>
                </a:tc>
                <a:tc>
                  <a:txBody>
                    <a:bodyPr/>
                    <a:lstStyle/>
                    <a:p>
                      <a:pPr algn="ctr"/>
                      <a:r>
                        <a:rPr lang="en-US" dirty="0" smtClean="0"/>
                        <a:t>2</a:t>
                      </a:r>
                      <a:endParaRPr lang="en-US" dirty="0"/>
                    </a:p>
                  </a:txBody>
                  <a:tcPr/>
                </a:tc>
              </a:tr>
              <a:tr h="378975">
                <a:tc>
                  <a:txBody>
                    <a:bodyPr/>
                    <a:lstStyle/>
                    <a:p>
                      <a:r>
                        <a:rPr lang="en-US" dirty="0" smtClean="0"/>
                        <a:t>III</a:t>
                      </a:r>
                      <a:endParaRPr lang="en-US" dirty="0"/>
                    </a:p>
                  </a:txBody>
                  <a:tcPr/>
                </a:tc>
                <a:tc>
                  <a:txBody>
                    <a:bodyPr/>
                    <a:lstStyle/>
                    <a:p>
                      <a:r>
                        <a:rPr lang="en-US" dirty="0" smtClean="0"/>
                        <a:t>Million</a:t>
                      </a:r>
                      <a:r>
                        <a:rPr lang="en-US" baseline="0" dirty="0" smtClean="0"/>
                        <a:t> plus to 4 million Cities</a:t>
                      </a:r>
                      <a:endParaRPr lang="en-US" dirty="0"/>
                    </a:p>
                  </a:txBody>
                  <a:tcPr/>
                </a:tc>
                <a:tc>
                  <a:txBody>
                    <a:bodyPr/>
                    <a:lstStyle/>
                    <a:p>
                      <a:pPr algn="ctr"/>
                      <a:r>
                        <a:rPr lang="en-US" dirty="0" smtClean="0"/>
                        <a:t>38</a:t>
                      </a:r>
                      <a:endParaRPr lang="en-US" dirty="0"/>
                    </a:p>
                  </a:txBody>
                  <a:tcPr/>
                </a:tc>
                <a:tc>
                  <a:txBody>
                    <a:bodyPr/>
                    <a:lstStyle/>
                    <a:p>
                      <a:pPr algn="ctr"/>
                      <a:r>
                        <a:rPr lang="en-US" dirty="0" smtClean="0"/>
                        <a:t>3</a:t>
                      </a:r>
                      <a:endParaRPr lang="en-US" dirty="0"/>
                    </a:p>
                  </a:txBody>
                  <a:tcPr/>
                </a:tc>
              </a:tr>
              <a:tr h="378975">
                <a:tc>
                  <a:txBody>
                    <a:bodyPr/>
                    <a:lstStyle/>
                    <a:p>
                      <a:r>
                        <a:rPr lang="en-US" dirty="0" smtClean="0"/>
                        <a:t>IV</a:t>
                      </a:r>
                      <a:endParaRPr lang="en-US" dirty="0"/>
                    </a:p>
                  </a:txBody>
                  <a:tcPr/>
                </a:tc>
                <a:tc>
                  <a:txBody>
                    <a:bodyPr/>
                    <a:lstStyle/>
                    <a:p>
                      <a:r>
                        <a:rPr lang="en-US" dirty="0" smtClean="0"/>
                        <a:t>Cities with Population between 5,00,000</a:t>
                      </a:r>
                      <a:r>
                        <a:rPr lang="en-US" baseline="0" dirty="0" smtClean="0"/>
                        <a:t> – 10,00,000 </a:t>
                      </a:r>
                      <a:endParaRPr lang="en-US" dirty="0"/>
                    </a:p>
                  </a:txBody>
                  <a:tcPr/>
                </a:tc>
                <a:tc>
                  <a:txBody>
                    <a:bodyPr/>
                    <a:lstStyle/>
                    <a:p>
                      <a:pPr algn="ctr"/>
                      <a:r>
                        <a:rPr lang="en-US" dirty="0" smtClean="0"/>
                        <a:t>41</a:t>
                      </a:r>
                      <a:endParaRPr lang="en-US" dirty="0"/>
                    </a:p>
                  </a:txBody>
                  <a:tcPr/>
                </a:tc>
                <a:tc>
                  <a:txBody>
                    <a:bodyPr/>
                    <a:lstStyle/>
                    <a:p>
                      <a:pPr algn="ctr"/>
                      <a:r>
                        <a:rPr lang="en-US" dirty="0" smtClean="0"/>
                        <a:t>3</a:t>
                      </a:r>
                      <a:endParaRPr lang="en-US" dirty="0"/>
                    </a:p>
                  </a:txBody>
                  <a:tcPr/>
                </a:tc>
              </a:tr>
              <a:tr h="378975">
                <a:tc>
                  <a:txBody>
                    <a:bodyPr/>
                    <a:lstStyle/>
                    <a:p>
                      <a:r>
                        <a:rPr lang="en-US" dirty="0" smtClean="0"/>
                        <a:t>V</a:t>
                      </a:r>
                      <a:endParaRPr lang="en-US" dirty="0"/>
                    </a:p>
                  </a:txBody>
                  <a:tcPr/>
                </a:tc>
                <a:tc>
                  <a:txBody>
                    <a:bodyPr/>
                    <a:lstStyle/>
                    <a:p>
                      <a:r>
                        <a:rPr lang="en-US" dirty="0" smtClean="0"/>
                        <a:t>Cities with Population &lt; 5,00,000 </a:t>
                      </a:r>
                      <a:r>
                        <a:rPr lang="en-US" baseline="0" dirty="0" smtClean="0"/>
                        <a:t>from 5 different states including at least 1 from North Eastern States</a:t>
                      </a:r>
                    </a:p>
                  </a:txBody>
                  <a:tcPr/>
                </a:tc>
                <a:tc>
                  <a:txBody>
                    <a:bodyPr/>
                    <a:lstStyle/>
                    <a:p>
                      <a:pPr algn="ctr"/>
                      <a:r>
                        <a:rPr lang="en-US" dirty="0" smtClean="0"/>
                        <a:t>413</a:t>
                      </a:r>
                      <a:endParaRPr lang="en-US" dirty="0"/>
                    </a:p>
                  </a:txBody>
                  <a:tcPr/>
                </a:tc>
                <a:tc>
                  <a:txBody>
                    <a:bodyPr/>
                    <a:lstStyle/>
                    <a:p>
                      <a:pPr algn="ctr"/>
                      <a:r>
                        <a:rPr lang="en-US" dirty="0" smtClean="0"/>
                        <a:t>5</a:t>
                      </a:r>
                      <a:endParaRPr lang="en-US" dirty="0"/>
                    </a:p>
                  </a:txBody>
                  <a:tcPr/>
                </a:tc>
              </a:tr>
            </a:tbl>
          </a:graphicData>
        </a:graphic>
      </p:graphicFrame>
    </p:spTree>
    <p:extLst>
      <p:ext uri="{BB962C8B-B14F-4D97-AF65-F5344CB8AC3E}">
        <p14:creationId xmlns:p14="http://schemas.microsoft.com/office/powerpoint/2010/main" val="2740256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263" y="165100"/>
            <a:ext cx="10515600" cy="720725"/>
          </a:xfrm>
        </p:spPr>
        <p:txBody>
          <a:bodyPr vert="horz" lIns="91440" tIns="45720" rIns="91440" bIns="45720" rtlCol="0" anchor="ctr">
            <a:noAutofit/>
          </a:bodyPr>
          <a:lstStyle/>
          <a:p>
            <a:r>
              <a:rPr lang="en-US" sz="3600" b="1" smtClean="0">
                <a:solidFill>
                  <a:schemeClr val="accent1">
                    <a:lumMod val="50000"/>
                  </a:schemeClr>
                </a:solidFill>
              </a:rPr>
              <a:t>Membership fee </a:t>
            </a:r>
            <a:r>
              <a:rPr lang="en-US" sz="3600" b="1" dirty="0" smtClean="0">
                <a:solidFill>
                  <a:schemeClr val="accent1">
                    <a:lumMod val="50000"/>
                  </a:schemeClr>
                </a:solidFill>
              </a:rPr>
              <a:t>Options</a:t>
            </a:r>
            <a:endParaRPr lang="en-US" sz="3600" b="1" dirty="0">
              <a:solidFill>
                <a:schemeClr val="accent1">
                  <a:lumMod val="50000"/>
                </a:schemeClr>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445897855"/>
              </p:ext>
            </p:extLst>
          </p:nvPr>
        </p:nvGraphicFramePr>
        <p:xfrm>
          <a:off x="195263" y="1055872"/>
          <a:ext cx="11651595" cy="5531858"/>
        </p:xfrm>
        <a:graphic>
          <a:graphicData uri="http://schemas.openxmlformats.org/drawingml/2006/table">
            <a:tbl>
              <a:tblPr>
                <a:tableStyleId>{616DA210-FB5B-4158-B5E0-FEB733F419BA}</a:tableStyleId>
              </a:tblPr>
              <a:tblGrid>
                <a:gridCol w="907396"/>
                <a:gridCol w="1734670"/>
                <a:gridCol w="2136550"/>
                <a:gridCol w="740800"/>
                <a:gridCol w="1467882"/>
                <a:gridCol w="1605067"/>
                <a:gridCol w="1536475"/>
                <a:gridCol w="1522755"/>
              </a:tblGrid>
              <a:tr h="808046">
                <a:tc>
                  <a:txBody>
                    <a:bodyPr/>
                    <a:lstStyle/>
                    <a:p>
                      <a:pPr algn="ctr" fontAlgn="b"/>
                      <a:r>
                        <a:rPr lang="en-US" sz="1800" b="1" u="none" strike="noStrike" dirty="0" smtClean="0">
                          <a:effectLst/>
                        </a:rPr>
                        <a:t>Groups</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1" u="none" strike="noStrike" dirty="0" smtClean="0">
                          <a:effectLst/>
                        </a:rPr>
                        <a:t>Category (Population wise)</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1" u="none" strike="noStrike" dirty="0" smtClean="0">
                          <a:effectLst/>
                        </a:rPr>
                        <a:t>Potential Members</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1" u="none" strike="noStrike" dirty="0" smtClean="0">
                          <a:effectLst/>
                        </a:rPr>
                        <a:t>No. of cities</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1" u="none" strike="noStrike" dirty="0" smtClean="0">
                          <a:effectLst/>
                        </a:rPr>
                        <a:t>Membership</a:t>
                      </a:r>
                      <a:r>
                        <a:rPr lang="en-US" sz="1800" b="1" u="none" strike="noStrike" baseline="0" dirty="0" smtClean="0">
                          <a:effectLst/>
                        </a:rPr>
                        <a:t> Fee per year</a:t>
                      </a:r>
                    </a:p>
                    <a:p>
                      <a:pPr algn="ctr" fontAlgn="b"/>
                      <a:r>
                        <a:rPr lang="en-US" sz="1800" b="1" u="none" strike="noStrike" baseline="0" dirty="0" smtClean="0">
                          <a:effectLst/>
                        </a:rPr>
                        <a:t>Option 1</a:t>
                      </a:r>
                      <a:endParaRPr lang="en-US" sz="1800" b="1" u="none" strike="noStrike" dirty="0" smtClean="0">
                        <a:effectLst/>
                      </a:endParaRPr>
                    </a:p>
                  </a:txBody>
                  <a:tcPr marL="9525" marR="9525" marT="9525" marB="0" anchor="ctr">
                    <a:solidFill>
                      <a:srgbClr val="FFC0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dirty="0" smtClean="0">
                          <a:effectLst/>
                        </a:rPr>
                        <a:t>Membership</a:t>
                      </a:r>
                      <a:r>
                        <a:rPr lang="en-US" sz="1800" b="1" u="none" strike="noStrike" baseline="0" dirty="0" smtClean="0">
                          <a:effectLst/>
                        </a:rPr>
                        <a:t> Fee per year</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800" b="1" u="none" strike="noStrike" baseline="0" dirty="0" smtClean="0">
                          <a:effectLst/>
                        </a:rPr>
                        <a:t>Option 2</a:t>
                      </a:r>
                      <a:endParaRPr lang="en-US" sz="1800" b="1" u="none" strike="noStrike" dirty="0" smtClean="0">
                        <a:effectLst/>
                      </a:endParaRPr>
                    </a:p>
                  </a:txBody>
                  <a:tcPr marL="9525" marR="9525" marT="9525" marB="0" anchor="ctr">
                    <a:solidFill>
                      <a:srgbClr val="92D050"/>
                    </a:solidFill>
                  </a:tcPr>
                </a:tc>
                <a:tc>
                  <a:txBody>
                    <a:bodyPr/>
                    <a:lstStyle/>
                    <a:p>
                      <a:pPr algn="ctr" fontAlgn="b"/>
                      <a:r>
                        <a:rPr lang="en-US" sz="1800" b="1" u="none" strike="noStrike" dirty="0" smtClean="0">
                          <a:effectLst/>
                        </a:rPr>
                        <a:t>Expected</a:t>
                      </a:r>
                      <a:r>
                        <a:rPr lang="en-US" sz="1800" b="1" u="none" strike="noStrike" baseline="0" dirty="0" smtClean="0">
                          <a:effectLst/>
                        </a:rPr>
                        <a:t> </a:t>
                      </a:r>
                      <a:r>
                        <a:rPr lang="en-US" sz="1800" b="1" u="none" strike="noStrike" dirty="0" smtClean="0">
                          <a:effectLst/>
                        </a:rPr>
                        <a:t>Revenue Option 1</a:t>
                      </a:r>
                      <a:endParaRPr lang="en-US" sz="1800" b="1" i="0" u="none" strike="noStrike" dirty="0">
                        <a:solidFill>
                          <a:srgbClr val="000000"/>
                        </a:solidFill>
                        <a:effectLst/>
                        <a:latin typeface="Calibri" panose="020F0502020204030204" pitchFamily="34" charset="0"/>
                      </a:endParaRPr>
                    </a:p>
                  </a:txBody>
                  <a:tcPr marL="9525" marR="9525" marT="9525" marB="0" anchor="ctr">
                    <a:solidFill>
                      <a:srgbClr val="FFC000"/>
                    </a:solidFill>
                  </a:tcPr>
                </a:tc>
                <a:tc>
                  <a:txBody>
                    <a:bodyPr/>
                    <a:lstStyle/>
                    <a:p>
                      <a:pPr algn="ctr" fontAlgn="b"/>
                      <a:r>
                        <a:rPr lang="en-US" sz="1800" b="1" i="0" u="none" strike="noStrike" dirty="0" smtClean="0">
                          <a:solidFill>
                            <a:srgbClr val="000000"/>
                          </a:solidFill>
                          <a:effectLst/>
                          <a:latin typeface="Calibri" panose="020F0502020204030204" pitchFamily="34" charset="0"/>
                        </a:rPr>
                        <a:t>Expected</a:t>
                      </a:r>
                      <a:r>
                        <a:rPr lang="en-US" sz="1800" b="1" i="0" u="none" strike="noStrike" baseline="0" dirty="0" smtClean="0">
                          <a:solidFill>
                            <a:srgbClr val="000000"/>
                          </a:solidFill>
                          <a:effectLst/>
                          <a:latin typeface="Calibri" panose="020F0502020204030204" pitchFamily="34" charset="0"/>
                        </a:rPr>
                        <a:t> Revenue </a:t>
                      </a:r>
                    </a:p>
                    <a:p>
                      <a:pPr algn="ctr" fontAlgn="b"/>
                      <a:r>
                        <a:rPr lang="en-US" sz="1800" b="1" i="0" u="none" strike="noStrike" baseline="0" dirty="0" smtClean="0">
                          <a:solidFill>
                            <a:srgbClr val="000000"/>
                          </a:solidFill>
                          <a:effectLst/>
                          <a:latin typeface="Calibri" panose="020F0502020204030204" pitchFamily="34" charset="0"/>
                        </a:rPr>
                        <a:t>Option 2</a:t>
                      </a:r>
                      <a:endParaRPr lang="en-US" sz="1800" b="1" i="0" u="none" strike="noStrike" dirty="0">
                        <a:solidFill>
                          <a:srgbClr val="000000"/>
                        </a:solidFill>
                        <a:effectLst/>
                        <a:latin typeface="Calibri" panose="020F0502020204030204" pitchFamily="34" charset="0"/>
                      </a:endParaRPr>
                    </a:p>
                  </a:txBody>
                  <a:tcPr marL="9525" marR="9525" marT="9525" marB="0" anchor="ctr">
                    <a:solidFill>
                      <a:srgbClr val="92D050"/>
                    </a:solidFill>
                  </a:tcPr>
                </a:tc>
              </a:tr>
              <a:tr h="1407282">
                <a:tc>
                  <a:txBody>
                    <a:bodyPr/>
                    <a:lstStyle/>
                    <a:p>
                      <a:pPr algn="ctr" fontAlgn="b"/>
                      <a:r>
                        <a:rPr lang="en-US" sz="1600" u="none" strike="noStrike" kern="1200" dirty="0">
                          <a:solidFill>
                            <a:schemeClr val="tx1"/>
                          </a:solidFill>
                          <a:effectLst/>
                          <a:latin typeface="+mn-lt"/>
                          <a:ea typeface="+mn-ea"/>
                          <a:cs typeface="+mn-cs"/>
                        </a:rPr>
                        <a:t>I</a:t>
                      </a:r>
                    </a:p>
                  </a:txBody>
                  <a:tcPr marL="9525" marR="9525" marT="9525" marB="0" anchor="ctr"/>
                </a:tc>
                <a:tc>
                  <a:txBody>
                    <a:bodyPr/>
                    <a:lstStyle/>
                    <a:p>
                      <a:pPr marL="120650" indent="0" algn="l" fontAlgn="b"/>
                      <a:r>
                        <a:rPr lang="en-US" sz="1600" u="none" strike="noStrike" dirty="0" smtClean="0">
                          <a:effectLst/>
                        </a:rPr>
                        <a:t>Mega-City Water Boards/ Municipal Corporations (More than 4 million)</a:t>
                      </a:r>
                      <a:endParaRPr lang="en-US" sz="1600" b="1" i="0" u="none" strike="noStrike" dirty="0">
                        <a:solidFill>
                          <a:srgbClr val="000000"/>
                        </a:solidFill>
                        <a:effectLst/>
                        <a:latin typeface="Calibri" panose="020F0502020204030204" pitchFamily="34" charset="0"/>
                      </a:endParaRPr>
                    </a:p>
                  </a:txBody>
                  <a:tcPr marL="9525" marR="9525" marT="9525" marB="0"/>
                </a:tc>
                <a:tc>
                  <a:txBody>
                    <a:bodyPr/>
                    <a:lstStyle/>
                    <a:p>
                      <a:pPr marL="12065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kern="1200" dirty="0" smtClean="0">
                          <a:effectLst/>
                        </a:rPr>
                        <a:t>Water Boards in Delhi, </a:t>
                      </a:r>
                      <a:r>
                        <a:rPr lang="en-US" sz="1600" u="none" strike="noStrike" kern="1200" dirty="0" err="1" smtClean="0">
                          <a:effectLst/>
                        </a:rPr>
                        <a:t>Surat</a:t>
                      </a:r>
                      <a:r>
                        <a:rPr lang="en-US" sz="1600" u="none" strike="noStrike" kern="1200" dirty="0" smtClean="0">
                          <a:effectLst/>
                        </a:rPr>
                        <a:t>, Chennai, Hyderabad &amp; Bengaluru and Municipal Corporations</a:t>
                      </a:r>
                      <a:r>
                        <a:rPr lang="en-US" sz="1600" u="none" strike="noStrike" kern="1200" baseline="0" dirty="0" smtClean="0">
                          <a:effectLst/>
                        </a:rPr>
                        <a:t> in Kolkata, Mumbai, and </a:t>
                      </a:r>
                      <a:r>
                        <a:rPr lang="en-US" sz="1600" u="none" strike="noStrike" kern="1200" dirty="0" smtClean="0">
                          <a:effectLst/>
                        </a:rPr>
                        <a:t>Ahmedabad</a:t>
                      </a:r>
                      <a:endParaRPr lang="en-US" sz="1600" b="1" u="none" strike="noStrike" kern="1200" dirty="0">
                        <a:solidFill>
                          <a:schemeClr val="dk1"/>
                        </a:solidFill>
                        <a:effectLst/>
                        <a:latin typeface="+mn-lt"/>
                        <a:ea typeface="+mn-ea"/>
                        <a:cs typeface="+mn-cs"/>
                      </a:endParaRPr>
                    </a:p>
                  </a:txBody>
                  <a:tcPr marL="9525" marR="9525" marT="9525" marB="0"/>
                </a:tc>
                <a:tc>
                  <a:txBody>
                    <a:bodyPr/>
                    <a:lstStyle/>
                    <a:p>
                      <a:pPr algn="ctr" fontAlgn="b"/>
                      <a:r>
                        <a:rPr lang="en-US" sz="1600" b="0" i="0" u="none" strike="noStrike" dirty="0" smtClean="0">
                          <a:solidFill>
                            <a:schemeClr val="tx1"/>
                          </a:solidFill>
                          <a:effectLst/>
                          <a:latin typeface="+mn-lt"/>
                        </a:rPr>
                        <a:t>8</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600" b="0" u="none" strike="noStrike" dirty="0">
                          <a:effectLst/>
                          <a:latin typeface="+mn-lt"/>
                        </a:rPr>
                        <a:t>       </a:t>
                      </a:r>
                      <a:r>
                        <a:rPr lang="en-US" sz="1600" b="0" u="none" strike="noStrike" dirty="0" smtClean="0">
                          <a:effectLst/>
                          <a:latin typeface="+mn-lt"/>
                        </a:rPr>
                        <a:t>7,00,000 </a:t>
                      </a:r>
                      <a:endParaRPr lang="en-US" sz="1600" b="0" i="0" u="none" strike="noStrike" dirty="0">
                        <a:solidFill>
                          <a:srgbClr val="000000"/>
                        </a:solidFill>
                        <a:effectLst/>
                        <a:latin typeface="+mn-lt"/>
                      </a:endParaRPr>
                    </a:p>
                  </a:txBody>
                  <a:tcPr marL="9525" marR="9525" marT="9525" marB="0" anchor="ctr">
                    <a:solidFill>
                      <a:srgbClr val="FFC000"/>
                    </a:solidFill>
                  </a:tcPr>
                </a:tc>
                <a:tc>
                  <a:txBody>
                    <a:bodyPr/>
                    <a:lstStyle/>
                    <a:p>
                      <a:pPr algn="ctr" fontAlgn="b"/>
                      <a:r>
                        <a:rPr lang="en-US" sz="1600" b="0" i="0" u="none" strike="noStrike" dirty="0" smtClean="0">
                          <a:solidFill>
                            <a:srgbClr val="000000"/>
                          </a:solidFill>
                          <a:effectLst/>
                          <a:latin typeface="+mn-lt"/>
                        </a:rPr>
                        <a:t>7,00,000</a:t>
                      </a:r>
                      <a:endParaRPr lang="en-US" sz="1600" b="0" i="0" u="none" strike="noStrike" dirty="0">
                        <a:solidFill>
                          <a:srgbClr val="000000"/>
                        </a:solidFill>
                        <a:effectLst/>
                        <a:latin typeface="+mn-lt"/>
                      </a:endParaRPr>
                    </a:p>
                  </a:txBody>
                  <a:tcPr marL="9525" marR="9525" marT="9525" marB="0" anchor="ctr">
                    <a:solidFill>
                      <a:srgbClr val="92D050"/>
                    </a:solidFill>
                  </a:tcPr>
                </a:tc>
                <a:tc>
                  <a:txBody>
                    <a:bodyPr/>
                    <a:lstStyle/>
                    <a:p>
                      <a:pPr algn="ctr" fontAlgn="b"/>
                      <a:r>
                        <a:rPr lang="en-US" sz="1600" b="0" i="0" u="none" strike="noStrike" dirty="0" smtClean="0">
                          <a:solidFill>
                            <a:srgbClr val="000000"/>
                          </a:solidFill>
                          <a:effectLst/>
                          <a:latin typeface="+mn-lt"/>
                        </a:rPr>
                        <a:t>56,00,000</a:t>
                      </a:r>
                      <a:endParaRPr lang="en-US" sz="1600" b="0" i="0" u="none" strike="noStrike" dirty="0">
                        <a:solidFill>
                          <a:srgbClr val="000000"/>
                        </a:solidFill>
                        <a:effectLst/>
                        <a:latin typeface="+mn-lt"/>
                      </a:endParaRPr>
                    </a:p>
                  </a:txBody>
                  <a:tcPr marL="9525" marR="9525" marT="9525" marB="0" anchor="ctr">
                    <a:solidFill>
                      <a:srgbClr val="FFC00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0" i="0" u="none" strike="noStrike" dirty="0" smtClean="0">
                          <a:solidFill>
                            <a:srgbClr val="000000"/>
                          </a:solidFill>
                          <a:effectLst/>
                          <a:latin typeface="+mn-lt"/>
                        </a:rPr>
                        <a:t>56,00,000</a:t>
                      </a:r>
                    </a:p>
                  </a:txBody>
                  <a:tcPr marL="9525" marR="9525" marT="9525" marB="0" anchor="ctr">
                    <a:solidFill>
                      <a:srgbClr val="92D050"/>
                    </a:solidFill>
                  </a:tcPr>
                </a:tc>
              </a:tr>
              <a:tr h="581476">
                <a:tc>
                  <a:txBody>
                    <a:bodyPr/>
                    <a:lstStyle/>
                    <a:p>
                      <a:pPr algn="ctr"/>
                      <a:r>
                        <a:rPr lang="en-US" sz="1600" u="none" strike="noStrike" kern="1200" dirty="0" smtClean="0">
                          <a:solidFill>
                            <a:schemeClr val="tx1"/>
                          </a:solidFill>
                          <a:effectLst/>
                          <a:latin typeface="+mn-lt"/>
                          <a:ea typeface="+mn-ea"/>
                          <a:cs typeface="+mn-cs"/>
                        </a:rPr>
                        <a:t>II</a:t>
                      </a:r>
                      <a:endParaRPr lang="en-US" sz="1600" u="none" strike="noStrike" kern="1200" dirty="0">
                        <a:solidFill>
                          <a:schemeClr val="tx1"/>
                        </a:solidFill>
                        <a:effectLst/>
                        <a:latin typeface="+mn-lt"/>
                        <a:ea typeface="+mn-ea"/>
                        <a:cs typeface="+mn-cs"/>
                      </a:endParaRPr>
                    </a:p>
                  </a:txBody>
                  <a:tcPr marL="9525" marR="9525" marT="9525" marB="0" anchor="ctr"/>
                </a:tc>
                <a:tc>
                  <a:txBody>
                    <a:bodyPr/>
                    <a:lstStyle/>
                    <a:p>
                      <a:pPr marL="120650" indent="0" algn="l" defTabSz="914400" rtl="0" eaLnBrk="1" fontAlgn="b" latinLnBrk="0" hangingPunct="1"/>
                      <a:r>
                        <a:rPr lang="en-US" sz="1600" u="none" strike="noStrike" kern="1200" dirty="0" smtClean="0">
                          <a:solidFill>
                            <a:schemeClr val="tx1"/>
                          </a:solidFill>
                          <a:effectLst/>
                          <a:latin typeface="+mn-lt"/>
                          <a:ea typeface="+mn-ea"/>
                          <a:cs typeface="+mn-cs"/>
                        </a:rPr>
                        <a:t>Para-</a:t>
                      </a:r>
                      <a:r>
                        <a:rPr lang="en-US" sz="1600" u="none" strike="noStrike" kern="1200" dirty="0" err="1" smtClean="0">
                          <a:solidFill>
                            <a:schemeClr val="tx1"/>
                          </a:solidFill>
                          <a:effectLst/>
                          <a:latin typeface="+mn-lt"/>
                          <a:ea typeface="+mn-ea"/>
                          <a:cs typeface="+mn-cs"/>
                        </a:rPr>
                        <a:t>statal</a:t>
                      </a:r>
                      <a:r>
                        <a:rPr lang="en-US" sz="1600" u="none" strike="noStrike" kern="1200" dirty="0" smtClean="0">
                          <a:solidFill>
                            <a:schemeClr val="tx1"/>
                          </a:solidFill>
                          <a:effectLst/>
                          <a:latin typeface="+mn-lt"/>
                          <a:ea typeface="+mn-ea"/>
                          <a:cs typeface="+mn-cs"/>
                        </a:rPr>
                        <a:t> Agencies</a:t>
                      </a:r>
                      <a:endParaRPr lang="en-US" sz="1600" u="none" strike="noStrike" kern="1200" dirty="0">
                        <a:solidFill>
                          <a:schemeClr val="tx1"/>
                        </a:solidFill>
                        <a:effectLst/>
                        <a:latin typeface="+mn-lt"/>
                        <a:ea typeface="+mn-ea"/>
                        <a:cs typeface="+mn-cs"/>
                      </a:endParaRPr>
                    </a:p>
                  </a:txBody>
                  <a:tcPr marL="9525" marR="9525" marT="9525" marB="0"/>
                </a:tc>
                <a:tc>
                  <a:txBody>
                    <a:bodyPr/>
                    <a:lstStyle/>
                    <a:p>
                      <a:pPr marL="120650" indent="0" algn="l" defTabSz="914400" rtl="0" eaLnBrk="1" fontAlgn="b" latinLnBrk="0" hangingPunct="1"/>
                      <a:endParaRPr lang="en-US" sz="1600" u="none" strike="noStrike" kern="1200" dirty="0">
                        <a:solidFill>
                          <a:schemeClr val="tx1"/>
                        </a:solidFill>
                        <a:effectLst/>
                        <a:latin typeface="+mn-lt"/>
                        <a:ea typeface="+mn-ea"/>
                        <a:cs typeface="+mn-cs"/>
                      </a:endParaRPr>
                    </a:p>
                  </a:txBody>
                  <a:tcPr marL="9525" marR="9525" marT="9525" marB="0"/>
                </a:tc>
                <a:tc>
                  <a:txBody>
                    <a:bodyPr/>
                    <a:lstStyle/>
                    <a:p>
                      <a:pPr marL="120650" indent="0" algn="ctr" defTabSz="914400" rtl="0" eaLnBrk="1" fontAlgn="b" latinLnBrk="0" hangingPunct="1"/>
                      <a:r>
                        <a:rPr lang="en-US" sz="1600" u="none" strike="noStrike" kern="1200" dirty="0" smtClean="0">
                          <a:solidFill>
                            <a:schemeClr val="tx1"/>
                          </a:solidFill>
                          <a:effectLst/>
                          <a:latin typeface="+mn-lt"/>
                          <a:ea typeface="+mn-ea"/>
                          <a:cs typeface="+mn-cs"/>
                        </a:rPr>
                        <a:t>36</a:t>
                      </a:r>
                      <a:endParaRPr lang="en-US" sz="1600" u="none" strike="noStrike" kern="1200" dirty="0">
                        <a:solidFill>
                          <a:schemeClr val="tx1"/>
                        </a:solidFill>
                        <a:effectLst/>
                        <a:latin typeface="+mn-lt"/>
                        <a:ea typeface="+mn-ea"/>
                        <a:cs typeface="+mn-cs"/>
                      </a:endParaRPr>
                    </a:p>
                  </a:txBody>
                  <a:tcPr marL="9525" marR="9525" marT="9525" marB="0" anchor="ctr"/>
                </a:tc>
                <a:tc>
                  <a:txBody>
                    <a:bodyPr/>
                    <a:lstStyle/>
                    <a:p>
                      <a:pPr marL="120650" indent="0" algn="ctr" defTabSz="914400" rtl="0" eaLnBrk="1" fontAlgn="b" latinLnBrk="0" hangingPunct="1"/>
                      <a:r>
                        <a:rPr lang="en-US" sz="1600" b="0" u="none" strike="noStrike" kern="1200" dirty="0" smtClean="0">
                          <a:solidFill>
                            <a:schemeClr val="tx1"/>
                          </a:solidFill>
                          <a:effectLst/>
                          <a:latin typeface="+mn-lt"/>
                          <a:ea typeface="+mn-ea"/>
                          <a:cs typeface="+mn-cs"/>
                        </a:rPr>
                        <a:t>5,00,000</a:t>
                      </a:r>
                      <a:endParaRPr lang="en-US" sz="1600" b="0" u="none" strike="noStrike" kern="1200" dirty="0">
                        <a:solidFill>
                          <a:schemeClr val="tx1"/>
                        </a:solidFill>
                        <a:effectLst/>
                        <a:latin typeface="+mn-lt"/>
                        <a:ea typeface="+mn-ea"/>
                        <a:cs typeface="+mn-cs"/>
                      </a:endParaRPr>
                    </a:p>
                  </a:txBody>
                  <a:tcPr marL="9525" marR="9525" marT="9525" marB="0" anchor="ctr">
                    <a:solidFill>
                      <a:srgbClr val="FFC000"/>
                    </a:solidFill>
                  </a:tcPr>
                </a:tc>
                <a:tc>
                  <a:txBody>
                    <a:bodyPr/>
                    <a:lstStyle/>
                    <a:p>
                      <a:pPr marL="120650" indent="0" algn="ctr" defTabSz="914400" rtl="0" eaLnBrk="1" fontAlgn="b" latinLnBrk="0" hangingPunct="1"/>
                      <a:r>
                        <a:rPr lang="en-US" sz="1600" b="0" u="none" strike="noStrike" kern="1200" dirty="0" smtClean="0">
                          <a:solidFill>
                            <a:schemeClr val="tx1"/>
                          </a:solidFill>
                          <a:effectLst/>
                          <a:latin typeface="+mn-lt"/>
                          <a:ea typeface="+mn-ea"/>
                          <a:cs typeface="+mn-cs"/>
                        </a:rPr>
                        <a:t>3,00,000</a:t>
                      </a:r>
                      <a:endParaRPr lang="en-US" sz="1600" b="0" u="none" strike="noStrike" kern="1200" dirty="0">
                        <a:solidFill>
                          <a:schemeClr val="tx1"/>
                        </a:solidFill>
                        <a:effectLst/>
                        <a:latin typeface="+mn-lt"/>
                        <a:ea typeface="+mn-ea"/>
                        <a:cs typeface="+mn-cs"/>
                      </a:endParaRPr>
                    </a:p>
                  </a:txBody>
                  <a:tcPr marL="9525" marR="9525" marT="9525" marB="0" anchor="ctr">
                    <a:solidFill>
                      <a:srgbClr val="92D050"/>
                    </a:solidFill>
                  </a:tcPr>
                </a:tc>
                <a:tc>
                  <a:txBody>
                    <a:bodyPr/>
                    <a:lstStyle/>
                    <a:p>
                      <a:pPr algn="ctr" fontAlgn="b"/>
                      <a:r>
                        <a:rPr lang="en-US" sz="1600" b="0" i="0" u="none" strike="noStrike" dirty="0" smtClean="0">
                          <a:solidFill>
                            <a:srgbClr val="000000"/>
                          </a:solidFill>
                          <a:effectLst/>
                          <a:latin typeface="+mn-lt"/>
                        </a:rPr>
                        <a:t>1,80,00,000</a:t>
                      </a:r>
                      <a:endParaRPr lang="en-US" sz="1600" b="0" i="0" u="none" strike="noStrike" dirty="0">
                        <a:solidFill>
                          <a:srgbClr val="000000"/>
                        </a:solidFill>
                        <a:effectLst/>
                        <a:latin typeface="+mn-lt"/>
                      </a:endParaRPr>
                    </a:p>
                  </a:txBody>
                  <a:tcPr marL="9525" marR="9525" marT="9525" marB="0" anchor="ctr">
                    <a:solidFill>
                      <a:srgbClr val="FFC000"/>
                    </a:solidFill>
                  </a:tcPr>
                </a:tc>
                <a:tc>
                  <a:txBody>
                    <a:bodyPr/>
                    <a:lstStyle/>
                    <a:p>
                      <a:pPr algn="ctr" fontAlgn="b"/>
                      <a:r>
                        <a:rPr lang="en-US" sz="1600" b="0" i="0" u="none" strike="noStrike" dirty="0" smtClean="0">
                          <a:solidFill>
                            <a:srgbClr val="000000"/>
                          </a:solidFill>
                          <a:effectLst/>
                          <a:latin typeface="+mn-lt"/>
                        </a:rPr>
                        <a:t>1,08,00,000</a:t>
                      </a:r>
                      <a:endParaRPr lang="en-US" sz="1600" b="0" i="0" u="none" strike="noStrike" dirty="0">
                        <a:solidFill>
                          <a:srgbClr val="000000"/>
                        </a:solidFill>
                        <a:effectLst/>
                        <a:latin typeface="+mn-lt"/>
                      </a:endParaRPr>
                    </a:p>
                  </a:txBody>
                  <a:tcPr marL="9525" marR="9525" marT="9525" marB="0" anchor="ctr">
                    <a:solidFill>
                      <a:srgbClr val="92D050"/>
                    </a:solidFill>
                  </a:tcPr>
                </a:tc>
              </a:tr>
              <a:tr h="487794">
                <a:tc>
                  <a:txBody>
                    <a:bodyPr/>
                    <a:lstStyle/>
                    <a:p>
                      <a:pPr algn="ctr" fontAlgn="b"/>
                      <a:r>
                        <a:rPr lang="en-US" sz="1600" u="none" strike="noStrike" kern="1200" dirty="0" smtClean="0">
                          <a:solidFill>
                            <a:schemeClr val="tx1"/>
                          </a:solidFill>
                          <a:effectLst/>
                          <a:latin typeface="+mn-lt"/>
                          <a:ea typeface="+mn-ea"/>
                          <a:cs typeface="+mn-cs"/>
                        </a:rPr>
                        <a:t>III</a:t>
                      </a:r>
                      <a:endParaRPr lang="en-US" sz="1600" u="none" strike="noStrike" kern="1200" dirty="0">
                        <a:solidFill>
                          <a:schemeClr val="tx1"/>
                        </a:solidFill>
                        <a:effectLst/>
                        <a:latin typeface="+mn-lt"/>
                        <a:ea typeface="+mn-ea"/>
                        <a:cs typeface="+mn-cs"/>
                      </a:endParaRPr>
                    </a:p>
                  </a:txBody>
                  <a:tcPr marL="9525" marR="9525" marT="9525" marB="0" anchor="ctr"/>
                </a:tc>
                <a:tc>
                  <a:txBody>
                    <a:bodyPr/>
                    <a:lstStyle/>
                    <a:p>
                      <a:pPr marL="120650" indent="0" algn="l" defTabSz="914400" rtl="0" eaLnBrk="1" fontAlgn="b" latinLnBrk="0" hangingPunct="1"/>
                      <a:r>
                        <a:rPr lang="en-US" sz="1600" u="none" strike="noStrike" kern="1200" dirty="0" smtClean="0">
                          <a:effectLst/>
                        </a:rPr>
                        <a:t>Million plus to 4 million</a:t>
                      </a:r>
                      <a:endParaRPr lang="en-US" sz="1600" b="1" u="none" strike="noStrike" kern="1200" dirty="0">
                        <a:solidFill>
                          <a:schemeClr val="dk1"/>
                        </a:solidFill>
                        <a:effectLst/>
                        <a:latin typeface="+mn-lt"/>
                        <a:ea typeface="+mn-ea"/>
                        <a:cs typeface="+mn-cs"/>
                      </a:endParaRPr>
                    </a:p>
                  </a:txBody>
                  <a:tcPr marL="9525" marR="9525" marT="9525" marB="0"/>
                </a:tc>
                <a:tc>
                  <a:txBody>
                    <a:bodyPr/>
                    <a:lstStyle/>
                    <a:p>
                      <a:pPr marL="120650" marR="0" lvl="0" indent="0" algn="l" defTabSz="914400" rtl="0" eaLnBrk="1" fontAlgn="b" latinLnBrk="0" hangingPunct="1">
                        <a:lnSpc>
                          <a:spcPct val="100000"/>
                        </a:lnSpc>
                        <a:spcBef>
                          <a:spcPts val="0"/>
                        </a:spcBef>
                        <a:spcAft>
                          <a:spcPts val="0"/>
                        </a:spcAft>
                        <a:buClrTx/>
                        <a:buSzTx/>
                        <a:buFontTx/>
                        <a:buNone/>
                        <a:tabLst/>
                        <a:defRPr/>
                      </a:pPr>
                      <a:endParaRPr lang="en-US" sz="1600" u="none" strike="noStrike" kern="1200" dirty="0">
                        <a:solidFill>
                          <a:schemeClr val="tx1"/>
                        </a:solidFill>
                        <a:effectLst/>
                        <a:latin typeface="+mn-lt"/>
                        <a:ea typeface="+mn-ea"/>
                        <a:cs typeface="+mn-cs"/>
                      </a:endParaRPr>
                    </a:p>
                  </a:txBody>
                  <a:tcPr marL="9525" marR="9525" marT="9525" marB="0"/>
                </a:tc>
                <a:tc>
                  <a:txBody>
                    <a:bodyPr/>
                    <a:lstStyle/>
                    <a:p>
                      <a:pPr algn="ctr" fontAlgn="b"/>
                      <a:r>
                        <a:rPr lang="en-US" sz="1600" u="none" strike="noStrike" dirty="0" smtClean="0">
                          <a:effectLst/>
                        </a:rPr>
                        <a:t>38</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600" b="0" u="none" strike="noStrike" dirty="0">
                          <a:effectLst/>
                          <a:latin typeface="+mn-lt"/>
                        </a:rPr>
                        <a:t>       </a:t>
                      </a:r>
                      <a:r>
                        <a:rPr lang="en-US" sz="1600" b="0" u="none" strike="noStrike" dirty="0" smtClean="0">
                          <a:effectLst/>
                          <a:latin typeface="+mn-lt"/>
                        </a:rPr>
                        <a:t>5,00,000 </a:t>
                      </a:r>
                      <a:endParaRPr lang="en-US" sz="1600" b="0" i="0" u="none" strike="noStrike" dirty="0">
                        <a:solidFill>
                          <a:srgbClr val="000000"/>
                        </a:solidFill>
                        <a:effectLst/>
                        <a:latin typeface="+mn-lt"/>
                      </a:endParaRPr>
                    </a:p>
                  </a:txBody>
                  <a:tcPr marL="9525" marR="9525" marT="9525" marB="0" anchor="ctr">
                    <a:solidFill>
                      <a:srgbClr val="FFC000"/>
                    </a:solidFill>
                  </a:tcPr>
                </a:tc>
                <a:tc>
                  <a:txBody>
                    <a:bodyPr/>
                    <a:lstStyle/>
                    <a:p>
                      <a:pPr algn="ctr" fontAlgn="b"/>
                      <a:r>
                        <a:rPr lang="en-US" sz="1600" b="0" i="0" u="none" strike="noStrike" dirty="0" smtClean="0">
                          <a:solidFill>
                            <a:srgbClr val="000000"/>
                          </a:solidFill>
                          <a:effectLst/>
                          <a:latin typeface="+mn-lt"/>
                        </a:rPr>
                        <a:t>3,00,000</a:t>
                      </a:r>
                      <a:endParaRPr lang="en-US" sz="1600" b="0" i="0" u="none" strike="noStrike" dirty="0">
                        <a:solidFill>
                          <a:srgbClr val="000000"/>
                        </a:solidFill>
                        <a:effectLst/>
                        <a:latin typeface="+mn-lt"/>
                      </a:endParaRPr>
                    </a:p>
                  </a:txBody>
                  <a:tcPr marL="9525" marR="9525" marT="9525" marB="0" anchor="ctr">
                    <a:solidFill>
                      <a:srgbClr val="92D050"/>
                    </a:solidFill>
                  </a:tcPr>
                </a:tc>
                <a:tc>
                  <a:txBody>
                    <a:bodyPr/>
                    <a:lstStyle/>
                    <a:p>
                      <a:pPr algn="ctr" fontAlgn="b"/>
                      <a:r>
                        <a:rPr lang="en-US" sz="1600" b="0" i="0" u="none" strike="noStrike" dirty="0" smtClean="0">
                          <a:solidFill>
                            <a:srgbClr val="000000"/>
                          </a:solidFill>
                          <a:effectLst/>
                          <a:latin typeface="+mn-lt"/>
                        </a:rPr>
                        <a:t>1,90,00,000</a:t>
                      </a:r>
                      <a:endParaRPr lang="en-US" sz="1600" b="0" i="0" u="none" strike="noStrike" dirty="0">
                        <a:solidFill>
                          <a:srgbClr val="000000"/>
                        </a:solidFill>
                        <a:effectLst/>
                        <a:latin typeface="+mn-lt"/>
                      </a:endParaRPr>
                    </a:p>
                  </a:txBody>
                  <a:tcPr marL="9525" marR="9525" marT="9525" marB="0" anchor="ctr">
                    <a:solidFill>
                      <a:srgbClr val="FFC000"/>
                    </a:solidFill>
                  </a:tcPr>
                </a:tc>
                <a:tc>
                  <a:txBody>
                    <a:bodyPr/>
                    <a:lstStyle/>
                    <a:p>
                      <a:pPr algn="ctr" fontAlgn="b"/>
                      <a:r>
                        <a:rPr lang="en-US" sz="1600" b="0" i="0" u="none" strike="noStrike" dirty="0" smtClean="0">
                          <a:solidFill>
                            <a:srgbClr val="000000"/>
                          </a:solidFill>
                          <a:effectLst/>
                          <a:latin typeface="+mn-lt"/>
                        </a:rPr>
                        <a:t>1,14,00,000</a:t>
                      </a:r>
                      <a:endParaRPr lang="en-US" sz="1600" b="0" i="0" u="none" strike="noStrike" dirty="0">
                        <a:solidFill>
                          <a:srgbClr val="000000"/>
                        </a:solidFill>
                        <a:effectLst/>
                        <a:latin typeface="+mn-lt"/>
                      </a:endParaRPr>
                    </a:p>
                  </a:txBody>
                  <a:tcPr marL="9525" marR="9525" marT="9525" marB="0" anchor="ctr">
                    <a:solidFill>
                      <a:srgbClr val="92D050"/>
                    </a:solidFill>
                  </a:tcPr>
                </a:tc>
              </a:tr>
              <a:tr h="475162">
                <a:tc>
                  <a:txBody>
                    <a:bodyPr/>
                    <a:lstStyle/>
                    <a:p>
                      <a:pPr algn="ctr" fontAlgn="b"/>
                      <a:r>
                        <a:rPr lang="en-US" sz="1600" u="none" strike="noStrike" kern="1200" dirty="0" smtClean="0">
                          <a:solidFill>
                            <a:schemeClr val="tx1"/>
                          </a:solidFill>
                          <a:effectLst/>
                          <a:latin typeface="+mn-lt"/>
                          <a:ea typeface="+mn-ea"/>
                          <a:cs typeface="+mn-cs"/>
                        </a:rPr>
                        <a:t>IV</a:t>
                      </a:r>
                      <a:endParaRPr lang="en-US" sz="1600" u="none" strike="noStrike" kern="1200" dirty="0">
                        <a:solidFill>
                          <a:schemeClr val="tx1"/>
                        </a:solidFill>
                        <a:effectLst/>
                        <a:latin typeface="+mn-lt"/>
                        <a:ea typeface="+mn-ea"/>
                        <a:cs typeface="+mn-cs"/>
                      </a:endParaRPr>
                    </a:p>
                  </a:txBody>
                  <a:tcPr marL="9525" marR="9525" marT="9525" marB="0" anchor="ctr"/>
                </a:tc>
                <a:tc>
                  <a:txBody>
                    <a:bodyPr/>
                    <a:lstStyle/>
                    <a:p>
                      <a:pPr marL="120650" indent="0" algn="l" defTabSz="914400" rtl="0" eaLnBrk="1" fontAlgn="b" latinLnBrk="0" hangingPunct="1"/>
                      <a:r>
                        <a:rPr lang="en-US" sz="1600" u="none" strike="noStrike" kern="1200" dirty="0" smtClean="0">
                          <a:effectLst/>
                        </a:rPr>
                        <a:t>Non-million cities (500,000-1,000,000)</a:t>
                      </a:r>
                      <a:endParaRPr lang="en-US" sz="1600" b="1" u="none" strike="noStrike" kern="1200" dirty="0">
                        <a:solidFill>
                          <a:schemeClr val="dk1"/>
                        </a:solidFill>
                        <a:effectLst/>
                        <a:latin typeface="+mn-lt"/>
                        <a:ea typeface="+mn-ea"/>
                        <a:cs typeface="+mn-cs"/>
                      </a:endParaRPr>
                    </a:p>
                  </a:txBody>
                  <a:tcPr marL="9525" marR="9525" marT="9525" marB="0"/>
                </a:tc>
                <a:tc>
                  <a:txBody>
                    <a:bodyPr/>
                    <a:lstStyle/>
                    <a:p>
                      <a:pPr algn="l" fontAlgn="b"/>
                      <a:r>
                        <a:rPr lang="en-US" sz="1600" u="none" strike="noStrike" dirty="0">
                          <a:effectLst/>
                        </a:rPr>
                        <a:t> </a:t>
                      </a:r>
                      <a:endParaRPr lang="en-US" sz="1600" b="1" i="0" u="none" strike="noStrike" dirty="0">
                        <a:solidFill>
                          <a:srgbClr val="000000"/>
                        </a:solidFill>
                        <a:effectLst/>
                        <a:latin typeface="Calibri" panose="020F0502020204030204" pitchFamily="34" charset="0"/>
                      </a:endParaRPr>
                    </a:p>
                  </a:txBody>
                  <a:tcPr marL="9525" marR="9525" marT="9525" marB="0"/>
                </a:tc>
                <a:tc>
                  <a:txBody>
                    <a:bodyPr/>
                    <a:lstStyle/>
                    <a:p>
                      <a:pPr algn="ctr" fontAlgn="b"/>
                      <a:r>
                        <a:rPr lang="en-US" sz="1600" u="none" strike="noStrike" dirty="0" smtClean="0">
                          <a:effectLst/>
                        </a:rPr>
                        <a:t>41</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600" b="0" u="none" strike="noStrike" dirty="0" smtClean="0">
                          <a:effectLst/>
                          <a:latin typeface="+mn-lt"/>
                        </a:rPr>
                        <a:t>1,50,000</a:t>
                      </a:r>
                      <a:endParaRPr lang="en-US" sz="1600" b="0" i="0" u="none" strike="noStrike" dirty="0">
                        <a:solidFill>
                          <a:srgbClr val="000000"/>
                        </a:solidFill>
                        <a:effectLst/>
                        <a:latin typeface="+mn-lt"/>
                      </a:endParaRPr>
                    </a:p>
                  </a:txBody>
                  <a:tcPr marL="9525" marR="9525" marT="9525" marB="0" anchor="ctr">
                    <a:solidFill>
                      <a:srgbClr val="FFC000"/>
                    </a:solidFill>
                  </a:tcPr>
                </a:tc>
                <a:tc>
                  <a:txBody>
                    <a:bodyPr/>
                    <a:lstStyle/>
                    <a:p>
                      <a:pPr algn="ctr" fontAlgn="b"/>
                      <a:r>
                        <a:rPr lang="en-US" sz="1600" b="0" i="0" u="none" strike="noStrike" dirty="0" smtClean="0">
                          <a:solidFill>
                            <a:srgbClr val="000000"/>
                          </a:solidFill>
                          <a:effectLst/>
                          <a:latin typeface="+mn-lt"/>
                        </a:rPr>
                        <a:t>1,00,000</a:t>
                      </a:r>
                      <a:endParaRPr lang="en-US" sz="1600" b="0" i="0" u="none" strike="noStrike" dirty="0">
                        <a:solidFill>
                          <a:srgbClr val="000000"/>
                        </a:solidFill>
                        <a:effectLst/>
                        <a:latin typeface="+mn-lt"/>
                      </a:endParaRPr>
                    </a:p>
                  </a:txBody>
                  <a:tcPr marL="9525" marR="9525" marT="9525" marB="0" anchor="ctr">
                    <a:solidFill>
                      <a:srgbClr val="92D050"/>
                    </a:solidFill>
                  </a:tcPr>
                </a:tc>
                <a:tc>
                  <a:txBody>
                    <a:bodyPr/>
                    <a:lstStyle/>
                    <a:p>
                      <a:pPr algn="ctr" fontAlgn="b"/>
                      <a:r>
                        <a:rPr lang="en-US" sz="1600" b="0" i="0" u="none" strike="noStrike" dirty="0" smtClean="0">
                          <a:solidFill>
                            <a:srgbClr val="000000"/>
                          </a:solidFill>
                          <a:effectLst/>
                          <a:latin typeface="+mn-lt"/>
                        </a:rPr>
                        <a:t>61,50,000</a:t>
                      </a:r>
                      <a:endParaRPr lang="en-US" sz="1600" b="0" i="0" u="none" strike="noStrike" dirty="0">
                        <a:solidFill>
                          <a:srgbClr val="000000"/>
                        </a:solidFill>
                        <a:effectLst/>
                        <a:latin typeface="+mn-lt"/>
                      </a:endParaRPr>
                    </a:p>
                  </a:txBody>
                  <a:tcPr marL="9525" marR="9525" marT="9525" marB="0" anchor="ctr">
                    <a:solidFill>
                      <a:srgbClr val="FFC000"/>
                    </a:solidFill>
                  </a:tcPr>
                </a:tc>
                <a:tc>
                  <a:txBody>
                    <a:bodyPr/>
                    <a:lstStyle/>
                    <a:p>
                      <a:pPr algn="ctr" fontAlgn="b"/>
                      <a:r>
                        <a:rPr lang="en-US" sz="1600" b="0" i="0" u="none" strike="noStrike" dirty="0" smtClean="0">
                          <a:solidFill>
                            <a:srgbClr val="000000"/>
                          </a:solidFill>
                          <a:effectLst/>
                          <a:latin typeface="+mn-lt"/>
                        </a:rPr>
                        <a:t>41,00,000</a:t>
                      </a:r>
                      <a:endParaRPr lang="en-US" sz="1600" b="0" i="0" u="none" strike="noStrike" dirty="0">
                        <a:solidFill>
                          <a:srgbClr val="000000"/>
                        </a:solidFill>
                        <a:effectLst/>
                        <a:latin typeface="+mn-lt"/>
                      </a:endParaRPr>
                    </a:p>
                  </a:txBody>
                  <a:tcPr marL="9525" marR="9525" marT="9525" marB="0" anchor="ctr">
                    <a:solidFill>
                      <a:srgbClr val="92D050"/>
                    </a:solidFill>
                  </a:tcPr>
                </a:tc>
              </a:tr>
              <a:tr h="581621">
                <a:tc>
                  <a:txBody>
                    <a:bodyPr/>
                    <a:lstStyle/>
                    <a:p>
                      <a:pPr algn="ctr" fontAlgn="b"/>
                      <a:r>
                        <a:rPr lang="en-US" sz="1600" u="none" strike="noStrike" kern="1200" dirty="0" smtClean="0">
                          <a:solidFill>
                            <a:schemeClr val="tx1"/>
                          </a:solidFill>
                          <a:effectLst/>
                          <a:latin typeface="+mn-lt"/>
                          <a:ea typeface="+mn-ea"/>
                          <a:cs typeface="+mn-cs"/>
                        </a:rPr>
                        <a:t>V</a:t>
                      </a:r>
                      <a:endParaRPr lang="en-US" sz="1600" u="none" strike="noStrike" kern="1200" dirty="0">
                        <a:solidFill>
                          <a:schemeClr val="tx1"/>
                        </a:solidFill>
                        <a:effectLst/>
                        <a:latin typeface="+mn-lt"/>
                        <a:ea typeface="+mn-ea"/>
                        <a:cs typeface="+mn-cs"/>
                      </a:endParaRPr>
                    </a:p>
                  </a:txBody>
                  <a:tcPr marL="9525" marR="9525" marT="9525" marB="0" anchor="ctr"/>
                </a:tc>
                <a:tc>
                  <a:txBody>
                    <a:bodyPr/>
                    <a:lstStyle/>
                    <a:p>
                      <a:pPr marL="12065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kern="1200" dirty="0">
                          <a:effectLst/>
                        </a:rPr>
                        <a:t> </a:t>
                      </a:r>
                      <a:r>
                        <a:rPr lang="en-US" sz="1600" u="none" strike="noStrike" kern="1200" dirty="0" smtClean="0">
                          <a:effectLst/>
                        </a:rPr>
                        <a:t>Non-million Cities</a:t>
                      </a:r>
                    </a:p>
                    <a:p>
                      <a:pPr marL="120650" marR="0" lvl="0" indent="0" algn="l" defTabSz="914400" rtl="0" eaLnBrk="1" fontAlgn="b" latinLnBrk="0" hangingPunct="1">
                        <a:lnSpc>
                          <a:spcPct val="100000"/>
                        </a:lnSpc>
                        <a:spcBef>
                          <a:spcPts val="0"/>
                        </a:spcBef>
                        <a:spcAft>
                          <a:spcPts val="0"/>
                        </a:spcAft>
                        <a:buClrTx/>
                        <a:buSzTx/>
                        <a:buFontTx/>
                        <a:buNone/>
                        <a:tabLst/>
                        <a:defRPr/>
                      </a:pPr>
                      <a:r>
                        <a:rPr lang="en-US" sz="1600" u="none" strike="noStrike" kern="1200" dirty="0" smtClean="0">
                          <a:effectLst/>
                        </a:rPr>
                        <a:t>1,00,000 - 500,000 </a:t>
                      </a:r>
                      <a:endParaRPr lang="en-US" sz="1600" b="1" u="none" strike="noStrike" kern="1200" dirty="0" smtClean="0">
                        <a:solidFill>
                          <a:schemeClr val="dk1"/>
                        </a:solidFill>
                        <a:effectLst/>
                        <a:latin typeface="+mn-lt"/>
                        <a:ea typeface="+mn-ea"/>
                        <a:cs typeface="+mn-cs"/>
                      </a:endParaRPr>
                    </a:p>
                  </a:txBody>
                  <a:tcPr marL="9525" marR="9525" marT="9525" marB="0"/>
                </a:tc>
                <a:tc>
                  <a:txBody>
                    <a:bodyPr/>
                    <a:lstStyle/>
                    <a:p>
                      <a:pPr algn="l" fontAlgn="b"/>
                      <a:r>
                        <a:rPr lang="en-US" sz="1600" u="none" strike="noStrike" dirty="0">
                          <a:effectLst/>
                        </a:rPr>
                        <a:t> </a:t>
                      </a:r>
                      <a:endParaRPr lang="en-US" sz="1600" b="1" i="0" u="none" strike="noStrike" dirty="0">
                        <a:solidFill>
                          <a:srgbClr val="000000"/>
                        </a:solidFill>
                        <a:effectLst/>
                        <a:latin typeface="Calibri" panose="020F0502020204030204" pitchFamily="34" charset="0"/>
                      </a:endParaRPr>
                    </a:p>
                  </a:txBody>
                  <a:tcPr marL="9525" marR="9525" marT="9525" marB="0"/>
                </a:tc>
                <a:tc>
                  <a:txBody>
                    <a:bodyPr/>
                    <a:lstStyle/>
                    <a:p>
                      <a:pPr algn="ctr" fontAlgn="b"/>
                      <a:r>
                        <a:rPr lang="en-US" sz="1600" u="none" strike="noStrike" dirty="0" smtClean="0">
                          <a:effectLst/>
                        </a:rPr>
                        <a:t>413</a:t>
                      </a:r>
                      <a:r>
                        <a:rPr lang="en-US" sz="1600" u="none" strike="noStrike" dirty="0">
                          <a:effectLst/>
                        </a:rPr>
                        <a:t> </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600" b="0" u="none" strike="noStrike" dirty="0" smtClean="0">
                          <a:effectLst/>
                          <a:latin typeface="+mn-lt"/>
                        </a:rPr>
                        <a:t>1,00,000</a:t>
                      </a:r>
                      <a:endParaRPr lang="en-US" sz="1600" b="0" i="0" u="none" strike="noStrike" dirty="0">
                        <a:solidFill>
                          <a:srgbClr val="000000"/>
                        </a:solidFill>
                        <a:effectLst/>
                        <a:latin typeface="+mn-lt"/>
                      </a:endParaRPr>
                    </a:p>
                  </a:txBody>
                  <a:tcPr marL="9525" marR="9525" marT="9525" marB="0" anchor="ctr">
                    <a:solidFill>
                      <a:srgbClr val="FFC000"/>
                    </a:solidFill>
                  </a:tcPr>
                </a:tc>
                <a:tc>
                  <a:txBody>
                    <a:bodyPr/>
                    <a:lstStyle/>
                    <a:p>
                      <a:pPr algn="ctr" fontAlgn="b"/>
                      <a:r>
                        <a:rPr lang="en-US" sz="1600" b="0" i="0" u="none" strike="noStrike" dirty="0" smtClean="0">
                          <a:solidFill>
                            <a:srgbClr val="000000"/>
                          </a:solidFill>
                          <a:effectLst/>
                          <a:latin typeface="+mn-lt"/>
                        </a:rPr>
                        <a:t>75,000</a:t>
                      </a:r>
                      <a:endParaRPr lang="en-US" sz="1600" b="0" i="0" u="none" strike="noStrike" dirty="0">
                        <a:solidFill>
                          <a:srgbClr val="000000"/>
                        </a:solidFill>
                        <a:effectLst/>
                        <a:latin typeface="+mn-lt"/>
                      </a:endParaRPr>
                    </a:p>
                  </a:txBody>
                  <a:tcPr marL="9525" marR="9525" marT="9525" marB="0" anchor="ctr">
                    <a:solidFill>
                      <a:srgbClr val="92D050"/>
                    </a:solidFill>
                  </a:tcPr>
                </a:tc>
                <a:tc>
                  <a:txBody>
                    <a:bodyPr/>
                    <a:lstStyle/>
                    <a:p>
                      <a:pPr algn="ctr" fontAlgn="b"/>
                      <a:r>
                        <a:rPr lang="en-US" sz="1600" b="0" i="0" u="none" strike="noStrike" dirty="0" smtClean="0">
                          <a:solidFill>
                            <a:srgbClr val="000000"/>
                          </a:solidFill>
                          <a:effectLst/>
                          <a:latin typeface="+mn-lt"/>
                        </a:rPr>
                        <a:t>4,13,00,000</a:t>
                      </a:r>
                      <a:endParaRPr lang="en-US" sz="1600" b="0" i="0" u="none" strike="noStrike" dirty="0">
                        <a:solidFill>
                          <a:srgbClr val="000000"/>
                        </a:solidFill>
                        <a:effectLst/>
                        <a:latin typeface="+mn-lt"/>
                      </a:endParaRPr>
                    </a:p>
                  </a:txBody>
                  <a:tcPr marL="9525" marR="9525" marT="9525" marB="0" anchor="ctr">
                    <a:solidFill>
                      <a:srgbClr val="FFC000"/>
                    </a:solidFill>
                  </a:tcPr>
                </a:tc>
                <a:tc>
                  <a:txBody>
                    <a:bodyPr/>
                    <a:lstStyle/>
                    <a:p>
                      <a:pPr algn="ctr" fontAlgn="b"/>
                      <a:r>
                        <a:rPr lang="en-US" sz="1600" b="0" i="0" u="none" strike="noStrike" dirty="0" smtClean="0">
                          <a:solidFill>
                            <a:srgbClr val="000000"/>
                          </a:solidFill>
                          <a:effectLst/>
                          <a:latin typeface="+mn-lt"/>
                        </a:rPr>
                        <a:t>3,09,75,000</a:t>
                      </a:r>
                      <a:endParaRPr lang="en-US" sz="1600" b="0" i="0" u="none" strike="noStrike" dirty="0">
                        <a:solidFill>
                          <a:srgbClr val="000000"/>
                        </a:solidFill>
                        <a:effectLst/>
                        <a:latin typeface="+mn-lt"/>
                      </a:endParaRPr>
                    </a:p>
                  </a:txBody>
                  <a:tcPr marL="9525" marR="9525" marT="9525" marB="0" anchor="ctr">
                    <a:solidFill>
                      <a:srgbClr val="92D050"/>
                    </a:solidFill>
                  </a:tcPr>
                </a:tc>
              </a:tr>
              <a:tr h="581621">
                <a:tc>
                  <a:txBody>
                    <a:bodyPr/>
                    <a:lstStyle/>
                    <a:p>
                      <a:pPr algn="ctr" fontAlgn="b"/>
                      <a:endParaRPr lang="en-US"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120650" marR="0" lvl="0" indent="0" algn="l" defTabSz="914400" rtl="0" eaLnBrk="1" fontAlgn="b" latinLnBrk="0" hangingPunct="1">
                        <a:lnSpc>
                          <a:spcPct val="100000"/>
                        </a:lnSpc>
                        <a:spcBef>
                          <a:spcPts val="0"/>
                        </a:spcBef>
                        <a:spcAft>
                          <a:spcPts val="0"/>
                        </a:spcAft>
                        <a:buClrTx/>
                        <a:buSzTx/>
                        <a:buFontTx/>
                        <a:buNone/>
                        <a:tabLst/>
                        <a:defRPr/>
                      </a:pPr>
                      <a:endParaRPr lang="en-US" sz="1600" b="1" u="none" strike="noStrike" kern="1200" dirty="0" smtClean="0">
                        <a:solidFill>
                          <a:schemeClr val="dk1"/>
                        </a:solidFill>
                        <a:effectLst/>
                        <a:latin typeface="+mn-lt"/>
                        <a:ea typeface="+mn-ea"/>
                        <a:cs typeface="+mn-cs"/>
                      </a:endParaRPr>
                    </a:p>
                  </a:txBody>
                  <a:tcPr marL="9525" marR="9525" marT="9525" marB="0"/>
                </a:tc>
                <a:tc>
                  <a:txBody>
                    <a:bodyPr/>
                    <a:lstStyle/>
                    <a:p>
                      <a:pPr algn="l" fontAlgn="b"/>
                      <a:endParaRPr lang="en-US" sz="1600" b="1" i="0" u="none" strike="noStrike" dirty="0">
                        <a:solidFill>
                          <a:srgbClr val="000000"/>
                        </a:solidFill>
                        <a:effectLst/>
                        <a:latin typeface="Calibri" panose="020F0502020204030204" pitchFamily="34" charset="0"/>
                      </a:endParaRPr>
                    </a:p>
                  </a:txBody>
                  <a:tcPr marL="9525" marR="9525" marT="9525" marB="0"/>
                </a:tc>
                <a:tc>
                  <a:txBody>
                    <a:bodyPr/>
                    <a:lstStyle/>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ctr">
                    <a:solidFill>
                      <a:srgbClr val="FFC000"/>
                    </a:solidFill>
                  </a:tcPr>
                </a:tc>
                <a:tc>
                  <a:txBody>
                    <a:bodyPr/>
                    <a:lstStyle/>
                    <a:p>
                      <a:pPr algn="ctr" fontAlgn="b"/>
                      <a:endParaRPr lang="en-US" sz="1600" b="1" i="0" u="none" strike="noStrike" dirty="0">
                        <a:solidFill>
                          <a:srgbClr val="000000"/>
                        </a:solidFill>
                        <a:effectLst/>
                        <a:latin typeface="Calibri" panose="020F0502020204030204" pitchFamily="34" charset="0"/>
                      </a:endParaRPr>
                    </a:p>
                  </a:txBody>
                  <a:tcPr marL="9525" marR="9525" marT="9525" marB="0" anchor="ctr">
                    <a:solidFill>
                      <a:srgbClr val="92D050"/>
                    </a:solidFill>
                  </a:tcPr>
                </a:tc>
                <a:tc>
                  <a:txBody>
                    <a:bodyPr/>
                    <a:lstStyle/>
                    <a:p>
                      <a:pPr marL="0" algn="ctr" defTabSz="914400" rtl="0" eaLnBrk="1" fontAlgn="b" latinLnBrk="0" hangingPunct="1"/>
                      <a:r>
                        <a:rPr lang="en-US" sz="2000" b="1" i="0" u="none" strike="noStrike" kern="1200" dirty="0" smtClean="0">
                          <a:solidFill>
                            <a:srgbClr val="000000"/>
                          </a:solidFill>
                          <a:effectLst/>
                          <a:latin typeface="+mn-lt"/>
                          <a:ea typeface="+mn-ea"/>
                          <a:cs typeface="+mn-cs"/>
                        </a:rPr>
                        <a:t>9,00,50,000</a:t>
                      </a:r>
                      <a:endParaRPr lang="en-US" sz="2000" b="1" i="0" u="none" strike="noStrike" kern="1200" dirty="0">
                        <a:solidFill>
                          <a:srgbClr val="000000"/>
                        </a:solidFill>
                        <a:effectLst/>
                        <a:latin typeface="+mn-lt"/>
                        <a:ea typeface="+mn-ea"/>
                        <a:cs typeface="+mn-cs"/>
                      </a:endParaRPr>
                    </a:p>
                  </a:txBody>
                  <a:tcPr marL="9525" marR="9525" marT="9525" marB="0" anchor="ctr">
                    <a:solidFill>
                      <a:srgbClr val="FFC000"/>
                    </a:solidFill>
                  </a:tcPr>
                </a:tc>
                <a:tc>
                  <a:txBody>
                    <a:bodyPr/>
                    <a:lstStyle/>
                    <a:p>
                      <a:pPr marL="0" algn="ctr" defTabSz="914400" rtl="0" eaLnBrk="1" fontAlgn="b" latinLnBrk="0" hangingPunct="1"/>
                      <a:r>
                        <a:rPr lang="en-US" sz="2000" b="1" i="0" u="none" strike="noStrike" kern="1200" dirty="0" smtClean="0">
                          <a:solidFill>
                            <a:srgbClr val="000000"/>
                          </a:solidFill>
                          <a:effectLst/>
                          <a:latin typeface="+mn-lt"/>
                          <a:ea typeface="+mn-ea"/>
                          <a:cs typeface="+mn-cs"/>
                        </a:rPr>
                        <a:t>6,28,75,000</a:t>
                      </a:r>
                      <a:endParaRPr lang="en-US" sz="2000" b="1" i="0" u="none" strike="noStrike" kern="1200" dirty="0">
                        <a:solidFill>
                          <a:srgbClr val="000000"/>
                        </a:solidFill>
                        <a:effectLst/>
                        <a:latin typeface="+mn-lt"/>
                        <a:ea typeface="+mn-ea"/>
                        <a:cs typeface="+mn-cs"/>
                      </a:endParaRPr>
                    </a:p>
                  </a:txBody>
                  <a:tcPr marL="9525" marR="9525" marT="9525" marB="0" anchor="ctr">
                    <a:solidFill>
                      <a:srgbClr val="92D050"/>
                    </a:solidFill>
                  </a:tcPr>
                </a:tc>
              </a:tr>
            </a:tbl>
          </a:graphicData>
        </a:graphic>
      </p:graphicFrame>
      <p:sp>
        <p:nvSpPr>
          <p:cNvPr id="3" name="Slide Number Placeholder 2"/>
          <p:cNvSpPr>
            <a:spLocks noGrp="1"/>
          </p:cNvSpPr>
          <p:nvPr>
            <p:ph type="sldNum" sz="quarter" idx="12"/>
          </p:nvPr>
        </p:nvSpPr>
        <p:spPr/>
        <p:txBody>
          <a:bodyPr/>
          <a:lstStyle/>
          <a:p>
            <a:fld id="{3E0D0E23-D31E-4B05-9F43-34FEF5A7FEAD}"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3360833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862" y="236538"/>
            <a:ext cx="10515600" cy="792163"/>
          </a:xfrm>
        </p:spPr>
        <p:txBody>
          <a:bodyPr vert="horz" lIns="91440" tIns="45720" rIns="91440" bIns="45720" rtlCol="0" anchor="ctr">
            <a:noAutofit/>
          </a:bodyPr>
          <a:lstStyle/>
          <a:p>
            <a:r>
              <a:rPr lang="en-US" sz="3600" b="1" dirty="0">
                <a:solidFill>
                  <a:schemeClr val="accent1">
                    <a:lumMod val="50000"/>
                  </a:schemeClr>
                </a:solidFill>
              </a:rPr>
              <a:t>Membership of similar </a:t>
            </a:r>
            <a:r>
              <a:rPr lang="en-US" sz="3600" b="1" dirty="0" smtClean="0">
                <a:solidFill>
                  <a:schemeClr val="accent1">
                    <a:lumMod val="50000"/>
                  </a:schemeClr>
                </a:solidFill>
              </a:rPr>
              <a:t>associations: ASRTU and AREAS</a:t>
            </a:r>
            <a:endParaRPr lang="en-US" sz="3600" b="1" dirty="0">
              <a:solidFill>
                <a:schemeClr val="accent1">
                  <a:lumMod val="50000"/>
                </a:schemeClr>
              </a:solidFill>
            </a:endParaRPr>
          </a:p>
        </p:txBody>
      </p:sp>
      <p:sp>
        <p:nvSpPr>
          <p:cNvPr id="6" name="Rounded Rectangle 5"/>
          <p:cNvSpPr/>
          <p:nvPr/>
        </p:nvSpPr>
        <p:spPr>
          <a:xfrm>
            <a:off x="914400" y="1042988"/>
            <a:ext cx="37719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Association of State Roadways Transport Undertakings (ASRTU)</a:t>
            </a:r>
            <a:endParaRPr lang="en-US" sz="2000" dirty="0"/>
          </a:p>
        </p:txBody>
      </p:sp>
      <p:sp>
        <p:nvSpPr>
          <p:cNvPr id="10" name="Rounded Rectangle 9"/>
          <p:cNvSpPr/>
          <p:nvPr/>
        </p:nvSpPr>
        <p:spPr>
          <a:xfrm>
            <a:off x="6810377" y="1028701"/>
            <a:ext cx="37719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Association of Renewable Energy Agencies of States (AREAS</a:t>
            </a:r>
            <a:r>
              <a:rPr lang="en-US" sz="2000" dirty="0" smtClean="0"/>
              <a:t>)</a:t>
            </a:r>
            <a:endParaRPr lang="en-US" sz="2000" dirty="0"/>
          </a:p>
        </p:txBody>
      </p:sp>
      <p:sp>
        <p:nvSpPr>
          <p:cNvPr id="11" name="Rounded Rectangle 10"/>
          <p:cNvSpPr/>
          <p:nvPr/>
        </p:nvSpPr>
        <p:spPr>
          <a:xfrm>
            <a:off x="276227" y="1898650"/>
            <a:ext cx="5200649" cy="495935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indent="-285750">
              <a:buFont typeface="Arial" panose="020B0604020202020204" pitchFamily="34" charset="0"/>
              <a:buChar char="•"/>
            </a:pPr>
            <a:r>
              <a:rPr lang="en-US" dirty="0"/>
              <a:t>ASRTU has </a:t>
            </a:r>
            <a:r>
              <a:rPr lang="en-US" b="1" dirty="0"/>
              <a:t>62 </a:t>
            </a:r>
            <a:r>
              <a:rPr lang="en-US" b="1" dirty="0" smtClean="0"/>
              <a:t>members</a:t>
            </a:r>
          </a:p>
          <a:p>
            <a:pPr marL="285750" indent="-285750">
              <a:buFont typeface="Arial" panose="020B0604020202020204" pitchFamily="34" charset="0"/>
              <a:buChar char="•"/>
            </a:pPr>
            <a:r>
              <a:rPr lang="en-US" dirty="0"/>
              <a:t>Membership of the Association </a:t>
            </a:r>
            <a:r>
              <a:rPr lang="en-US" dirty="0" smtClean="0"/>
              <a:t>is open </a:t>
            </a:r>
            <a:r>
              <a:rPr lang="en-US" dirty="0"/>
              <a:t>to every </a:t>
            </a:r>
            <a:r>
              <a:rPr lang="en-US" dirty="0" smtClean="0"/>
              <a:t>STU subject to Association’ rules</a:t>
            </a:r>
          </a:p>
          <a:p>
            <a:pPr marL="285750" indent="-285750">
              <a:buFont typeface="Arial" panose="020B0604020202020204" pitchFamily="34" charset="0"/>
              <a:buChar char="•"/>
            </a:pPr>
            <a:r>
              <a:rPr lang="en-US" dirty="0"/>
              <a:t>Any Road Transport Undertaking carried on or by or on behalf of any foreign Government can be </a:t>
            </a:r>
            <a:r>
              <a:rPr lang="en-US" b="1" dirty="0"/>
              <a:t>Associate</a:t>
            </a:r>
            <a:r>
              <a:rPr lang="en-US" dirty="0"/>
              <a:t> </a:t>
            </a:r>
            <a:r>
              <a:rPr lang="en-US" b="1" dirty="0"/>
              <a:t>Member without right to vote</a:t>
            </a:r>
            <a:r>
              <a:rPr lang="en-US" b="1" dirty="0" smtClean="0"/>
              <a:t>.</a:t>
            </a:r>
          </a:p>
          <a:p>
            <a:pPr marL="285750" indent="-285750">
              <a:buFont typeface="Arial" panose="020B0604020202020204" pitchFamily="34" charset="0"/>
              <a:buChar char="•"/>
            </a:pPr>
            <a:r>
              <a:rPr lang="en-US" b="1" dirty="0"/>
              <a:t>Every member of the Association shall pay an annual membership fee </a:t>
            </a:r>
            <a:r>
              <a:rPr lang="en-US" dirty="0"/>
              <a:t>as detailed below calculated on per vehicle held in the fleet by it on the 1st April of every financial year </a:t>
            </a:r>
            <a:r>
              <a:rPr lang="en-US" dirty="0" smtClean="0"/>
              <a:t>and </a:t>
            </a:r>
            <a:r>
              <a:rPr lang="en-US" b="1" dirty="0"/>
              <a:t>subject, however, to a minimum fee of Rs.10000</a:t>
            </a:r>
            <a:r>
              <a:rPr lang="en-US" b="1" dirty="0" smtClean="0"/>
              <a:t>/</a:t>
            </a:r>
            <a:r>
              <a:rPr lang="en-US" dirty="0" smtClean="0"/>
              <a:t>-: </a:t>
            </a:r>
          </a:p>
          <a:p>
            <a:pPr marL="628650" indent="-285750">
              <a:buFont typeface="Arial" panose="020B0604020202020204" pitchFamily="34" charset="0"/>
              <a:buChar char="•"/>
            </a:pPr>
            <a:r>
              <a:rPr lang="en-US" sz="1600" b="1" dirty="0" smtClean="0"/>
              <a:t>Group I (4001 and above buses): Rs.30 per bus</a:t>
            </a:r>
          </a:p>
          <a:p>
            <a:pPr marL="628650" indent="-285750">
              <a:buFont typeface="Arial" panose="020B0604020202020204" pitchFamily="34" charset="0"/>
              <a:buChar char="•"/>
            </a:pPr>
            <a:r>
              <a:rPr lang="en-US" sz="1600" b="1" dirty="0" smtClean="0"/>
              <a:t>Group II (1001 and 4000 buses): </a:t>
            </a:r>
            <a:r>
              <a:rPr lang="en-US" sz="1600" b="1" dirty="0" err="1" smtClean="0"/>
              <a:t>Rs</a:t>
            </a:r>
            <a:r>
              <a:rPr lang="en-US" sz="1600" b="1" dirty="0" smtClean="0"/>
              <a:t>. 25 per bus</a:t>
            </a:r>
          </a:p>
          <a:p>
            <a:pPr marL="628650" indent="-285750">
              <a:buFont typeface="Arial" panose="020B0604020202020204" pitchFamily="34" charset="0"/>
              <a:buChar char="•"/>
            </a:pPr>
            <a:r>
              <a:rPr lang="en-US" sz="1600" b="1" dirty="0" smtClean="0"/>
              <a:t>Group III (Less than 1000 buses): </a:t>
            </a:r>
            <a:r>
              <a:rPr lang="en-US" sz="1600" b="1" dirty="0" err="1" smtClean="0"/>
              <a:t>Rs</a:t>
            </a:r>
            <a:r>
              <a:rPr lang="en-US" sz="1600" b="1" dirty="0" smtClean="0"/>
              <a:t>. 15 per bus</a:t>
            </a:r>
          </a:p>
          <a:p>
            <a:pPr marL="285750" indent="-285750">
              <a:buFont typeface="Arial" panose="020B0604020202020204" pitchFamily="34" charset="0"/>
              <a:buChar char="•"/>
            </a:pPr>
            <a:endParaRPr lang="en-US" dirty="0" smtClean="0"/>
          </a:p>
        </p:txBody>
      </p:sp>
      <p:sp>
        <p:nvSpPr>
          <p:cNvPr id="12" name="Rounded Rectangle 11"/>
          <p:cNvSpPr/>
          <p:nvPr/>
        </p:nvSpPr>
        <p:spPr>
          <a:xfrm>
            <a:off x="6267451" y="1898650"/>
            <a:ext cx="5200649" cy="420052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285750" lvl="0" indent="-285750">
              <a:buFont typeface="Arial" panose="020B0604020202020204" pitchFamily="34" charset="0"/>
              <a:buChar char="•"/>
            </a:pPr>
            <a:r>
              <a:rPr lang="en-US" dirty="0"/>
              <a:t>Currently there are </a:t>
            </a:r>
            <a:r>
              <a:rPr lang="en-US" b="1" dirty="0"/>
              <a:t>36 members </a:t>
            </a:r>
            <a:r>
              <a:rPr lang="en-US" dirty="0"/>
              <a:t>(one SNA for each State/UT)</a:t>
            </a:r>
          </a:p>
          <a:p>
            <a:pPr marL="285750" lvl="0" indent="-285750">
              <a:buFont typeface="Arial" panose="020B0604020202020204" pitchFamily="34" charset="0"/>
              <a:buChar char="•"/>
            </a:pPr>
            <a:r>
              <a:rPr lang="en-US" dirty="0"/>
              <a:t>Open to every SNA working for improvement of New and Renewable Energy</a:t>
            </a:r>
          </a:p>
          <a:p>
            <a:pPr marL="285750" lvl="0" indent="-285750">
              <a:buFont typeface="Arial" panose="020B0604020202020204" pitchFamily="34" charset="0"/>
              <a:buChar char="•"/>
            </a:pPr>
            <a:r>
              <a:rPr lang="en-US" dirty="0"/>
              <a:t>Agencies not providing exclusive service for New and renewable energy and otherwise covered under the definition of SNAs  are eligible to be Associate members </a:t>
            </a:r>
            <a:r>
              <a:rPr lang="en-US" b="1" dirty="0"/>
              <a:t>without right to vote.</a:t>
            </a:r>
          </a:p>
          <a:p>
            <a:pPr marL="285750" indent="-285750">
              <a:buFont typeface="Arial" panose="020B0604020202020204" pitchFamily="34" charset="0"/>
              <a:buChar char="•"/>
            </a:pPr>
            <a:r>
              <a:rPr lang="en-US" b="1" dirty="0"/>
              <a:t>Annual membership fee is </a:t>
            </a:r>
            <a:r>
              <a:rPr lang="en-US" b="1" dirty="0" err="1"/>
              <a:t>Rs</a:t>
            </a:r>
            <a:r>
              <a:rPr lang="en-US" b="1" dirty="0"/>
              <a:t> 2,50,000 per year for States and </a:t>
            </a:r>
            <a:r>
              <a:rPr lang="en-US" b="1" dirty="0" err="1"/>
              <a:t>Rs</a:t>
            </a:r>
            <a:r>
              <a:rPr lang="en-US" b="1" dirty="0"/>
              <a:t> 1,00,000 per year for North East states, UTs and hilly states.</a:t>
            </a:r>
          </a:p>
        </p:txBody>
      </p:sp>
      <p:sp>
        <p:nvSpPr>
          <p:cNvPr id="3" name="Slide Number Placeholder 2"/>
          <p:cNvSpPr>
            <a:spLocks noGrp="1"/>
          </p:cNvSpPr>
          <p:nvPr>
            <p:ph type="sldNum" sz="quarter" idx="12"/>
          </p:nvPr>
        </p:nvSpPr>
        <p:spPr/>
        <p:txBody>
          <a:bodyPr/>
          <a:lstStyle/>
          <a:p>
            <a:fld id="{3E0D0E23-D31E-4B05-9F43-34FEF5A7FEAD}"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1212422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a:xfrm>
            <a:off x="143915" y="102328"/>
            <a:ext cx="10515600" cy="798625"/>
          </a:xfrm>
        </p:spPr>
        <p:txBody>
          <a:bodyPr vert="horz" lIns="91440" tIns="45720" rIns="91440" bIns="45720" rtlCol="0" anchor="ctr">
            <a:noAutofit/>
          </a:bodyPr>
          <a:lstStyle/>
          <a:p>
            <a:r>
              <a:rPr lang="en-US" sz="3600" b="1" dirty="0" smtClean="0">
                <a:solidFill>
                  <a:schemeClr val="accent1">
                    <a:lumMod val="50000"/>
                  </a:schemeClr>
                </a:solidFill>
              </a:rPr>
              <a:t>Proposed Organogram</a:t>
            </a:r>
            <a:endParaRPr lang="en-US" sz="3600" b="1" dirty="0">
              <a:solidFill>
                <a:schemeClr val="accent1">
                  <a:lumMod val="50000"/>
                </a:schemeClr>
              </a:solidFill>
            </a:endParaRPr>
          </a:p>
        </p:txBody>
      </p:sp>
      <p:grpSp>
        <p:nvGrpSpPr>
          <p:cNvPr id="44" name="Group 43"/>
          <p:cNvGrpSpPr/>
          <p:nvPr/>
        </p:nvGrpSpPr>
        <p:grpSpPr>
          <a:xfrm>
            <a:off x="2278700" y="1005620"/>
            <a:ext cx="8482506" cy="5634141"/>
            <a:chOff x="2421575" y="777020"/>
            <a:chExt cx="8482506" cy="5634141"/>
          </a:xfrm>
        </p:grpSpPr>
        <p:sp>
          <p:nvSpPr>
            <p:cNvPr id="4" name="Rounded Rectangle 3"/>
            <p:cNvSpPr/>
            <p:nvPr/>
          </p:nvSpPr>
          <p:spPr>
            <a:xfrm>
              <a:off x="4699538" y="777020"/>
              <a:ext cx="2528888" cy="54681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President</a:t>
              </a:r>
            </a:p>
            <a:p>
              <a:pPr algn="ctr"/>
              <a:r>
                <a:rPr lang="en-US" sz="1400" dirty="0" smtClean="0"/>
                <a:t>(Secretary-Ex-Officio, MOHUA)</a:t>
              </a:r>
              <a:endParaRPr lang="en-US" sz="1400" dirty="0"/>
            </a:p>
          </p:txBody>
        </p:sp>
        <p:sp>
          <p:nvSpPr>
            <p:cNvPr id="5" name="Rounded Rectangle 4"/>
            <p:cNvSpPr/>
            <p:nvPr/>
          </p:nvSpPr>
          <p:spPr>
            <a:xfrm>
              <a:off x="5156449" y="4242769"/>
              <a:ext cx="1458664" cy="74355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smtClean="0"/>
                <a:t>Asst. Director- </a:t>
              </a:r>
            </a:p>
            <a:p>
              <a:pPr algn="ctr"/>
              <a:r>
                <a:rPr lang="en-US" sz="1600" dirty="0" smtClean="0"/>
                <a:t>Water </a:t>
              </a:r>
              <a:r>
                <a:rPr lang="en-US" sz="1600" dirty="0"/>
                <a:t>S</a:t>
              </a:r>
              <a:r>
                <a:rPr lang="en-US" sz="1600" dirty="0" smtClean="0"/>
                <a:t>upply</a:t>
              </a:r>
              <a:endParaRPr lang="en-US" sz="1600" dirty="0"/>
            </a:p>
          </p:txBody>
        </p:sp>
        <p:sp>
          <p:nvSpPr>
            <p:cNvPr id="8" name="Rounded Rectangle 7"/>
            <p:cNvSpPr/>
            <p:nvPr/>
          </p:nvSpPr>
          <p:spPr>
            <a:xfrm>
              <a:off x="2421575" y="4209522"/>
              <a:ext cx="1807527" cy="77680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smtClean="0"/>
                <a:t>Asst. Director-Administration and Finance</a:t>
              </a:r>
              <a:endParaRPr lang="en-US" sz="1600" dirty="0"/>
            </a:p>
          </p:txBody>
        </p:sp>
        <p:sp>
          <p:nvSpPr>
            <p:cNvPr id="9" name="Rounded Rectangle 8"/>
            <p:cNvSpPr/>
            <p:nvPr/>
          </p:nvSpPr>
          <p:spPr>
            <a:xfrm>
              <a:off x="4097384" y="2724244"/>
              <a:ext cx="3771898" cy="96949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Executive Director</a:t>
              </a:r>
            </a:p>
            <a:p>
              <a:pPr algn="ctr"/>
              <a:r>
                <a:rPr lang="en-US" dirty="0" smtClean="0"/>
                <a:t>(Member Secretary)</a:t>
              </a:r>
            </a:p>
            <a:p>
              <a:pPr algn="ctr"/>
              <a:r>
                <a:rPr lang="en-US" sz="1400" dirty="0" smtClean="0"/>
                <a:t>Full time, on deputation from member agencies from States</a:t>
              </a:r>
              <a:endParaRPr lang="en-US" sz="1400" dirty="0"/>
            </a:p>
          </p:txBody>
        </p:sp>
        <p:sp>
          <p:nvSpPr>
            <p:cNvPr id="10" name="Rounded Rectangle 9"/>
            <p:cNvSpPr/>
            <p:nvPr/>
          </p:nvSpPr>
          <p:spPr>
            <a:xfrm>
              <a:off x="4699538" y="1599191"/>
              <a:ext cx="2567594" cy="742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Vice President</a:t>
              </a:r>
            </a:p>
            <a:p>
              <a:pPr algn="ctr"/>
              <a:r>
                <a:rPr lang="en-US" sz="1400" dirty="0" smtClean="0"/>
                <a:t>(Elected from member agencies from States)</a:t>
              </a:r>
              <a:endParaRPr lang="en-US" sz="1400" dirty="0"/>
            </a:p>
          </p:txBody>
        </p:sp>
        <p:cxnSp>
          <p:nvCxnSpPr>
            <p:cNvPr id="15" name="Straight Connector 14"/>
            <p:cNvCxnSpPr/>
            <p:nvPr/>
          </p:nvCxnSpPr>
          <p:spPr>
            <a:xfrm>
              <a:off x="5983334" y="1323830"/>
              <a:ext cx="0" cy="26673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3354439" y="3876908"/>
              <a:ext cx="7549642" cy="1335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8701088" y="3852684"/>
              <a:ext cx="1" cy="34387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354438" y="3863949"/>
              <a:ext cx="1" cy="33261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10" idx="2"/>
              <a:endCxn id="9" idx="0"/>
            </p:cNvCxnSpPr>
            <p:nvPr/>
          </p:nvCxnSpPr>
          <p:spPr>
            <a:xfrm flipH="1">
              <a:off x="5983333" y="2342141"/>
              <a:ext cx="2" cy="38210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a:off x="6016078" y="3672763"/>
              <a:ext cx="11685" cy="17992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6016077" y="3890266"/>
              <a:ext cx="1" cy="343879"/>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7267133" y="4194631"/>
              <a:ext cx="2115362" cy="74355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smtClean="0"/>
                <a:t>Asst. Director- </a:t>
              </a:r>
            </a:p>
            <a:p>
              <a:pPr algn="ctr"/>
              <a:r>
                <a:rPr lang="en-US" sz="1600" dirty="0" smtClean="0"/>
                <a:t>Sewerage and septage</a:t>
              </a:r>
              <a:endParaRPr lang="en-US" sz="1600" dirty="0"/>
            </a:p>
          </p:txBody>
        </p:sp>
        <p:sp>
          <p:nvSpPr>
            <p:cNvPr id="28" name="Rounded Rectangle 27"/>
            <p:cNvSpPr/>
            <p:nvPr/>
          </p:nvSpPr>
          <p:spPr>
            <a:xfrm>
              <a:off x="3286353" y="5667602"/>
              <a:ext cx="5414734" cy="74355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t>Technical and Non-Technical Staff </a:t>
              </a:r>
              <a:endParaRPr lang="en-US" sz="1600" dirty="0"/>
            </a:p>
          </p:txBody>
        </p:sp>
        <p:cxnSp>
          <p:nvCxnSpPr>
            <p:cNvPr id="32" name="Straight Connector 31"/>
            <p:cNvCxnSpPr/>
            <p:nvPr/>
          </p:nvCxnSpPr>
          <p:spPr>
            <a:xfrm>
              <a:off x="7594658" y="4962260"/>
              <a:ext cx="0" cy="7053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000854" y="4986328"/>
              <a:ext cx="0" cy="7053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575108" y="4986328"/>
              <a:ext cx="0" cy="7053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9" name="Rounded Rectangle 38"/>
            <p:cNvSpPr/>
            <p:nvPr/>
          </p:nvSpPr>
          <p:spPr>
            <a:xfrm>
              <a:off x="8109118" y="1599191"/>
              <a:ext cx="2546753" cy="74295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Ex-officio Member</a:t>
              </a:r>
            </a:p>
            <a:p>
              <a:pPr algn="ctr"/>
              <a:r>
                <a:rPr lang="en-US" sz="1400" dirty="0" smtClean="0"/>
                <a:t>Joint Secretary - AMRUT</a:t>
              </a:r>
              <a:endParaRPr lang="en-US" sz="1400" dirty="0"/>
            </a:p>
          </p:txBody>
        </p:sp>
        <p:cxnSp>
          <p:nvCxnSpPr>
            <p:cNvPr id="41" name="Straight Connector 40"/>
            <p:cNvCxnSpPr/>
            <p:nvPr/>
          </p:nvCxnSpPr>
          <p:spPr>
            <a:xfrm>
              <a:off x="9407347" y="2342141"/>
              <a:ext cx="0" cy="26673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flipV="1">
              <a:off x="5983333" y="2631665"/>
              <a:ext cx="3424014" cy="233"/>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2" name="Slide Number Placeholder 1"/>
          <p:cNvSpPr>
            <a:spLocks noGrp="1"/>
          </p:cNvSpPr>
          <p:nvPr>
            <p:ph type="sldNum" sz="quarter" idx="12"/>
          </p:nvPr>
        </p:nvSpPr>
        <p:spPr/>
        <p:txBody>
          <a:bodyPr/>
          <a:lstStyle/>
          <a:p>
            <a:fld id="{3E0D0E23-D31E-4B05-9F43-34FEF5A7FEAD}" type="slidenum">
              <a:rPr lang="en-US" smtClean="0">
                <a:solidFill>
                  <a:prstClr val="black">
                    <a:tint val="75000"/>
                  </a:prstClr>
                </a:solidFill>
              </a:rPr>
              <a:pPr/>
              <a:t>13</a:t>
            </a:fld>
            <a:endParaRPr lang="en-US">
              <a:solidFill>
                <a:prstClr val="black">
                  <a:tint val="75000"/>
                </a:prstClr>
              </a:solidFill>
            </a:endParaRPr>
          </a:p>
        </p:txBody>
      </p:sp>
      <p:sp>
        <p:nvSpPr>
          <p:cNvPr id="3" name="Rectangle 2"/>
          <p:cNvSpPr/>
          <p:nvPr/>
        </p:nvSpPr>
        <p:spPr>
          <a:xfrm>
            <a:off x="9899477" y="5716431"/>
            <a:ext cx="2189430" cy="923330"/>
          </a:xfrm>
          <a:prstGeom prst="rect">
            <a:avLst/>
          </a:prstGeom>
        </p:spPr>
        <p:txBody>
          <a:bodyPr wrap="square">
            <a:spAutoFit/>
          </a:bodyPr>
          <a:lstStyle/>
          <a:p>
            <a:r>
              <a:rPr lang="en-US" b="1" dirty="0">
                <a:solidFill>
                  <a:schemeClr val="accent1">
                    <a:lumMod val="50000"/>
                  </a:schemeClr>
                </a:solidFill>
                <a:hlinkClick r:id="rId2" action="ppaction://hlinksldjump"/>
              </a:rPr>
              <a:t>Organogram of Executive Committee of ASRTU</a:t>
            </a:r>
            <a:endParaRPr lang="en-US" b="1" dirty="0"/>
          </a:p>
        </p:txBody>
      </p:sp>
      <p:sp>
        <p:nvSpPr>
          <p:cNvPr id="26" name="Rounded Rectangle 25"/>
          <p:cNvSpPr/>
          <p:nvPr/>
        </p:nvSpPr>
        <p:spPr>
          <a:xfrm>
            <a:off x="9703525" y="4419825"/>
            <a:ext cx="2115362" cy="74355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smtClean="0"/>
              <a:t>Treasurer</a:t>
            </a:r>
          </a:p>
        </p:txBody>
      </p:sp>
      <p:cxnSp>
        <p:nvCxnSpPr>
          <p:cNvPr id="29" name="Straight Connector 28"/>
          <p:cNvCxnSpPr/>
          <p:nvPr/>
        </p:nvCxnSpPr>
        <p:spPr>
          <a:xfrm flipH="1">
            <a:off x="10761206" y="4087470"/>
            <a:ext cx="1" cy="343879"/>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71600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083" y="203760"/>
            <a:ext cx="10515600" cy="724087"/>
          </a:xfrm>
        </p:spPr>
        <p:txBody>
          <a:bodyPr vert="horz" lIns="91440" tIns="45720" rIns="91440" bIns="45720" rtlCol="0" anchor="ctr">
            <a:noAutofit/>
          </a:bodyPr>
          <a:lstStyle/>
          <a:p>
            <a:r>
              <a:rPr lang="en-US" sz="3600" b="1" dirty="0">
                <a:solidFill>
                  <a:schemeClr val="accent1">
                    <a:lumMod val="50000"/>
                  </a:schemeClr>
                </a:solidFill>
              </a:rPr>
              <a:t>Membership of the Executive </a:t>
            </a:r>
            <a:r>
              <a:rPr lang="en-US" sz="3600" b="1" dirty="0" smtClean="0">
                <a:solidFill>
                  <a:schemeClr val="accent1">
                    <a:lumMod val="50000"/>
                  </a:schemeClr>
                </a:solidFill>
              </a:rPr>
              <a:t>Committee-ASRTU</a:t>
            </a:r>
            <a:endParaRPr lang="en-US" sz="3600" b="1" dirty="0">
              <a:solidFill>
                <a:schemeClr val="accent1">
                  <a:lumMod val="50000"/>
                </a:schemeClr>
              </a:solidFill>
            </a:endParaRPr>
          </a:p>
        </p:txBody>
      </p:sp>
      <p:sp>
        <p:nvSpPr>
          <p:cNvPr id="3" name="Content Placeholder 2"/>
          <p:cNvSpPr>
            <a:spLocks noGrp="1"/>
          </p:cNvSpPr>
          <p:nvPr>
            <p:ph idx="1"/>
          </p:nvPr>
        </p:nvSpPr>
        <p:spPr>
          <a:xfrm>
            <a:off x="233083" y="1180166"/>
            <a:ext cx="5212976" cy="5422340"/>
          </a:xfrm>
        </p:spPr>
        <p:txBody>
          <a:bodyPr>
            <a:normAutofit lnSpcReduction="10000"/>
          </a:bodyPr>
          <a:lstStyle/>
          <a:p>
            <a:pPr marL="285750" indent="-285750"/>
            <a:r>
              <a:rPr lang="en-US" sz="2000" b="1" dirty="0" smtClean="0"/>
              <a:t>12 Member Executive Committee</a:t>
            </a:r>
          </a:p>
          <a:p>
            <a:pPr marL="285750" indent="-285750"/>
            <a:r>
              <a:rPr lang="en-US" sz="2000" b="1" dirty="0" smtClean="0"/>
              <a:t>Quorum: 1/4</a:t>
            </a:r>
            <a:r>
              <a:rPr lang="en-US" sz="2000" b="1" baseline="30000" dirty="0" smtClean="0"/>
              <a:t>th</a:t>
            </a:r>
            <a:r>
              <a:rPr lang="en-US" sz="2000" b="1" dirty="0" smtClean="0"/>
              <a:t> </a:t>
            </a:r>
            <a:endParaRPr lang="en-US" sz="2000" b="1" dirty="0"/>
          </a:p>
          <a:p>
            <a:pPr marL="285750" indent="-285750"/>
            <a:r>
              <a:rPr lang="en-US" sz="2000" dirty="0"/>
              <a:t>Membership of the Association is open to every STU subject to Association’ rules</a:t>
            </a:r>
          </a:p>
          <a:p>
            <a:pPr marL="285750" indent="-285750"/>
            <a:r>
              <a:rPr lang="en-US" sz="2000" dirty="0"/>
              <a:t>Any Road Transport Undertaking carried on or by or on behalf of any foreign Government can be </a:t>
            </a:r>
            <a:r>
              <a:rPr lang="en-US" sz="2000" b="1" dirty="0"/>
              <a:t>Associate</a:t>
            </a:r>
            <a:r>
              <a:rPr lang="en-US" sz="2000" dirty="0"/>
              <a:t> </a:t>
            </a:r>
            <a:r>
              <a:rPr lang="en-US" sz="2000" b="1" dirty="0"/>
              <a:t>Member without right to vote.</a:t>
            </a:r>
          </a:p>
          <a:p>
            <a:pPr marL="285750" indent="-285750"/>
            <a:r>
              <a:rPr lang="en-US" sz="2000" b="1" dirty="0"/>
              <a:t>Every member of the Association shall pay an annual membership fee </a:t>
            </a:r>
            <a:r>
              <a:rPr lang="en-US" sz="2000" dirty="0"/>
              <a:t>as detailed below calculated on per vehicle held in the fleet by it on the 1st April of every financial year and </a:t>
            </a:r>
            <a:r>
              <a:rPr lang="en-US" sz="2000" b="1" dirty="0"/>
              <a:t>subject, however, to a minimum fee of Rs.10000/</a:t>
            </a:r>
            <a:r>
              <a:rPr lang="en-US" sz="2000" dirty="0"/>
              <a:t>-: </a:t>
            </a:r>
          </a:p>
          <a:p>
            <a:pPr marL="628650" indent="-285750"/>
            <a:r>
              <a:rPr lang="en-US" sz="1800" b="1" dirty="0"/>
              <a:t>Group I (4001 and above buses): Rs.30 per bus</a:t>
            </a:r>
          </a:p>
          <a:p>
            <a:pPr marL="628650" indent="-285750"/>
            <a:r>
              <a:rPr lang="en-US" sz="1800" b="1" dirty="0"/>
              <a:t>Group II (1001 and 4000 buses): </a:t>
            </a:r>
            <a:r>
              <a:rPr lang="en-US" sz="1800" b="1" dirty="0" err="1"/>
              <a:t>Rs</a:t>
            </a:r>
            <a:r>
              <a:rPr lang="en-US" sz="1800" b="1" dirty="0"/>
              <a:t>. 25 per bus</a:t>
            </a:r>
          </a:p>
          <a:p>
            <a:pPr marL="628650" indent="-285750"/>
            <a:r>
              <a:rPr lang="en-US" sz="1800" b="1" dirty="0"/>
              <a:t>Group III (Less than 1000 buses): </a:t>
            </a:r>
            <a:r>
              <a:rPr lang="en-US" sz="1800" b="1" dirty="0" err="1"/>
              <a:t>Rs</a:t>
            </a:r>
            <a:r>
              <a:rPr lang="en-US" sz="1800" b="1" dirty="0"/>
              <a:t>. 15 per bus</a:t>
            </a:r>
          </a:p>
          <a:p>
            <a:endParaRPr lang="en-US" sz="1800" dirty="0"/>
          </a:p>
        </p:txBody>
      </p:sp>
      <p:sp>
        <p:nvSpPr>
          <p:cNvPr id="4" name="Content Placeholder 2"/>
          <p:cNvSpPr txBox="1">
            <a:spLocks/>
          </p:cNvSpPr>
          <p:nvPr/>
        </p:nvSpPr>
        <p:spPr>
          <a:xfrm>
            <a:off x="6024282" y="1180166"/>
            <a:ext cx="5813613" cy="5422340"/>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t>Group-I:</a:t>
            </a:r>
            <a:r>
              <a:rPr lang="en-US" sz="2200" dirty="0"/>
              <a:t>. </a:t>
            </a:r>
            <a:r>
              <a:rPr lang="en-US" sz="2200" b="1" dirty="0"/>
              <a:t>1 All members in Group I</a:t>
            </a:r>
            <a:r>
              <a:rPr lang="en-US" sz="2200" dirty="0"/>
              <a:t> shall be entitled to be regular members of the </a:t>
            </a:r>
            <a:r>
              <a:rPr lang="en-US" sz="2200" dirty="0" smtClean="0"/>
              <a:t>Executive Committee </a:t>
            </a:r>
            <a:r>
              <a:rPr lang="en-US" sz="2200" dirty="0"/>
              <a:t>with voting rights.</a:t>
            </a:r>
          </a:p>
          <a:p>
            <a:r>
              <a:rPr lang="en-US" sz="2200" b="1" dirty="0"/>
              <a:t>Group-II One out of three members </a:t>
            </a:r>
            <a:r>
              <a:rPr lang="en-US" sz="2200" dirty="0"/>
              <a:t>in Group II shall be chosen by draw of lots such that in three years every member would have been represented in the Executive Committee by rotation.</a:t>
            </a:r>
          </a:p>
          <a:p>
            <a:r>
              <a:rPr lang="en-US" sz="2200" b="1" dirty="0"/>
              <a:t>Group-III One out of six members</a:t>
            </a:r>
            <a:r>
              <a:rPr lang="en-US" sz="2200" dirty="0"/>
              <a:t> in Group III shall be chosen by draw of lots such that in </a:t>
            </a:r>
            <a:r>
              <a:rPr lang="en-US" sz="2200" dirty="0" smtClean="0"/>
              <a:t>six years </a:t>
            </a:r>
            <a:r>
              <a:rPr lang="en-US" sz="2200" dirty="0"/>
              <a:t>every member would have been represented in the Executive Committee by rotation.</a:t>
            </a:r>
          </a:p>
          <a:p>
            <a:pPr marL="0" indent="0">
              <a:buNone/>
            </a:pPr>
            <a:r>
              <a:rPr lang="en-US" sz="1800" i="1" dirty="0"/>
              <a:t> </a:t>
            </a:r>
            <a:endParaRPr lang="en-US" sz="1800" dirty="0"/>
          </a:p>
          <a:p>
            <a:pPr marL="577850"/>
            <a:r>
              <a:rPr lang="en-US" sz="1600" i="1" dirty="0" smtClean="0"/>
              <a:t>Provided </a:t>
            </a:r>
            <a:r>
              <a:rPr lang="en-US" sz="1600" i="1" dirty="0"/>
              <a:t>that such of those members representing metro services not chosen or elected to </a:t>
            </a:r>
            <a:r>
              <a:rPr lang="en-US" sz="1600" i="1" dirty="0" smtClean="0"/>
              <a:t>the Executive </a:t>
            </a:r>
            <a:r>
              <a:rPr lang="en-US" sz="1600" i="1" dirty="0"/>
              <a:t>Committee and the chairpersons of all the Standing Committees may be co-opted </a:t>
            </a:r>
            <a:r>
              <a:rPr lang="en-US" sz="1600" i="1" dirty="0" smtClean="0"/>
              <a:t>as invitee </a:t>
            </a:r>
            <a:r>
              <a:rPr lang="en-US" sz="1600" i="1" dirty="0"/>
              <a:t>members without voting right.</a:t>
            </a:r>
            <a:endParaRPr lang="en-US" sz="1600" dirty="0"/>
          </a:p>
          <a:p>
            <a:pPr marL="577850"/>
            <a:r>
              <a:rPr lang="en-US" sz="1600" i="1" dirty="0" smtClean="0"/>
              <a:t>Provided </a:t>
            </a:r>
            <a:r>
              <a:rPr lang="en-US" sz="1600" i="1" dirty="0"/>
              <a:t>further that such of those States which are not represented in the Executive Committee by any of the above processes shall be so represented by one of the member STUs of each such State by draw of lots where necessary, as invitee members without voting right.</a:t>
            </a:r>
            <a:endParaRPr lang="en-US" sz="1600" dirty="0"/>
          </a:p>
          <a:p>
            <a:pPr marL="577850"/>
            <a:r>
              <a:rPr lang="en-US" sz="1600" i="1" dirty="0"/>
              <a:t>5 Provided further that no member shall have more than one vote in the Executive Committee nor shall a voting member be represented by other than its Chief Executive in the </a:t>
            </a:r>
            <a:r>
              <a:rPr lang="en-US" sz="1600" i="1" dirty="0" smtClean="0"/>
              <a:t>Executive Committee</a:t>
            </a:r>
            <a:r>
              <a:rPr lang="en-US" sz="1600" i="1" dirty="0"/>
              <a:t>.</a:t>
            </a:r>
            <a:endParaRPr lang="en-US" sz="1600" dirty="0"/>
          </a:p>
          <a:p>
            <a:endParaRPr lang="en-US" sz="1800" dirty="0"/>
          </a:p>
        </p:txBody>
      </p:sp>
      <p:sp>
        <p:nvSpPr>
          <p:cNvPr id="5" name="Slide Number Placeholder 4"/>
          <p:cNvSpPr>
            <a:spLocks noGrp="1"/>
          </p:cNvSpPr>
          <p:nvPr>
            <p:ph type="sldNum" sz="quarter" idx="12"/>
          </p:nvPr>
        </p:nvSpPr>
        <p:spPr/>
        <p:txBody>
          <a:bodyPr/>
          <a:lstStyle/>
          <a:p>
            <a:fld id="{3E0D0E23-D31E-4B05-9F43-34FEF5A7FEAD}"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3559041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870" y="149972"/>
            <a:ext cx="10515600" cy="670299"/>
          </a:xfrm>
        </p:spPr>
        <p:txBody>
          <a:bodyPr vert="horz" lIns="91440" tIns="45720" rIns="91440" bIns="45720" rtlCol="0" anchor="ctr">
            <a:noAutofit/>
          </a:bodyPr>
          <a:lstStyle/>
          <a:p>
            <a:r>
              <a:rPr lang="en-US" sz="3600" b="1" dirty="0">
                <a:solidFill>
                  <a:schemeClr val="accent1">
                    <a:lumMod val="50000"/>
                  </a:schemeClr>
                </a:solidFill>
              </a:rPr>
              <a:t>Membership to Executive Committee-AREAS</a:t>
            </a:r>
          </a:p>
        </p:txBody>
      </p:sp>
      <p:sp>
        <p:nvSpPr>
          <p:cNvPr id="3" name="Content Placeholder 2"/>
          <p:cNvSpPr>
            <a:spLocks noGrp="1"/>
          </p:cNvSpPr>
          <p:nvPr>
            <p:ph idx="1"/>
          </p:nvPr>
        </p:nvSpPr>
        <p:spPr>
          <a:xfrm>
            <a:off x="475128" y="1139825"/>
            <a:ext cx="11237259" cy="5449234"/>
          </a:xfrm>
        </p:spPr>
        <p:txBody>
          <a:bodyPr>
            <a:normAutofit lnSpcReduction="10000"/>
          </a:bodyPr>
          <a:lstStyle/>
          <a:p>
            <a:r>
              <a:rPr lang="en-US" dirty="0" smtClean="0"/>
              <a:t>16 member Executive Committee</a:t>
            </a:r>
          </a:p>
          <a:p>
            <a:r>
              <a:rPr lang="en-US" dirty="0" smtClean="0"/>
              <a:t>President (Secretary, MNRE), Vice President (to be elected from General Body), Joint Secretary-MNRE as Ex-officio member, Executive Director as Member-Convener, and </a:t>
            </a:r>
          </a:p>
          <a:p>
            <a:r>
              <a:rPr lang="en-US" dirty="0" smtClean="0"/>
              <a:t>Two members from each region—Northern, Eastern, Western, Southern, UTs and NE States will be the members of the Executive Committee</a:t>
            </a:r>
          </a:p>
          <a:p>
            <a:r>
              <a:rPr lang="en-US" dirty="0" smtClean="0"/>
              <a:t>Provided that 50% of the Executive Committee members except President, Joint Secretary (Ex-officio member) and Executive Director will be changed every year by rotation</a:t>
            </a:r>
          </a:p>
          <a:p>
            <a:r>
              <a:rPr lang="en-US" dirty="0" smtClean="0"/>
              <a:t>Tenure of the EC- 2 years</a:t>
            </a:r>
          </a:p>
          <a:p>
            <a:r>
              <a:rPr lang="en-US" dirty="0" smtClean="0"/>
              <a:t>Annual subscription 2,50,000/- p.a., For NE, Hilly and Uts-1,00,000/-</a:t>
            </a:r>
          </a:p>
          <a:p>
            <a:r>
              <a:rPr lang="en-US" dirty="0" smtClean="0"/>
              <a:t>Quorum-1/4</a:t>
            </a:r>
            <a:r>
              <a:rPr lang="en-US" baseline="30000" dirty="0" smtClean="0"/>
              <a:t>th</a:t>
            </a:r>
            <a:r>
              <a:rPr lang="en-US" dirty="0" smtClean="0"/>
              <a:t> Members </a:t>
            </a:r>
            <a:endParaRPr lang="en-US" dirty="0"/>
          </a:p>
        </p:txBody>
      </p:sp>
      <p:sp>
        <p:nvSpPr>
          <p:cNvPr id="4" name="Slide Number Placeholder 3"/>
          <p:cNvSpPr>
            <a:spLocks noGrp="1"/>
          </p:cNvSpPr>
          <p:nvPr>
            <p:ph type="sldNum" sz="quarter" idx="12"/>
          </p:nvPr>
        </p:nvSpPr>
        <p:spPr/>
        <p:txBody>
          <a:bodyPr/>
          <a:lstStyle/>
          <a:p>
            <a:fld id="{3E0D0E23-D31E-4B05-9F43-34FEF5A7FEAD}" type="slidenum">
              <a:rPr lang="en-US" smtClean="0">
                <a:solidFill>
                  <a:prstClr val="black">
                    <a:tint val="75000"/>
                  </a:prstClr>
                </a:solidFill>
              </a:rPr>
              <a:pPr/>
              <a:t>15</a:t>
            </a:fld>
            <a:endParaRPr lang="en-US">
              <a:solidFill>
                <a:prstClr val="black">
                  <a:tint val="75000"/>
                </a:prstClr>
              </a:solidFill>
            </a:endParaRPr>
          </a:p>
        </p:txBody>
      </p:sp>
    </p:spTree>
    <p:extLst>
      <p:ext uri="{BB962C8B-B14F-4D97-AF65-F5344CB8AC3E}">
        <p14:creationId xmlns:p14="http://schemas.microsoft.com/office/powerpoint/2010/main" val="940020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188" y="149973"/>
            <a:ext cx="10515600" cy="656851"/>
          </a:xfrm>
        </p:spPr>
        <p:txBody>
          <a:bodyPr vert="horz" lIns="91440" tIns="45720" rIns="91440" bIns="45720" rtlCol="0" anchor="ctr">
            <a:noAutofit/>
          </a:bodyPr>
          <a:lstStyle/>
          <a:p>
            <a:r>
              <a:rPr lang="en-US" sz="3600" b="1" dirty="0">
                <a:solidFill>
                  <a:schemeClr val="accent1">
                    <a:lumMod val="50000"/>
                  </a:schemeClr>
                </a:solidFill>
              </a:rPr>
              <a:t>Standing </a:t>
            </a:r>
            <a:r>
              <a:rPr lang="en-US" sz="3600" b="1" dirty="0" smtClean="0">
                <a:solidFill>
                  <a:schemeClr val="accent1">
                    <a:lumMod val="50000"/>
                  </a:schemeClr>
                </a:solidFill>
              </a:rPr>
              <a:t>Committees</a:t>
            </a:r>
            <a:endParaRPr lang="en-US" sz="3600" b="1" dirty="0">
              <a:solidFill>
                <a:schemeClr val="accent1">
                  <a:lumMod val="50000"/>
                </a:schemeClr>
              </a:solidFill>
            </a:endParaRPr>
          </a:p>
        </p:txBody>
      </p:sp>
      <p:sp>
        <p:nvSpPr>
          <p:cNvPr id="3" name="Content Placeholder 2"/>
          <p:cNvSpPr>
            <a:spLocks noGrp="1"/>
          </p:cNvSpPr>
          <p:nvPr>
            <p:ph idx="1"/>
          </p:nvPr>
        </p:nvSpPr>
        <p:spPr>
          <a:xfrm>
            <a:off x="327211" y="1005354"/>
            <a:ext cx="5468471" cy="4351338"/>
          </a:xfrm>
        </p:spPr>
        <p:txBody>
          <a:bodyPr/>
          <a:lstStyle/>
          <a:p>
            <a:pPr marL="0" indent="0">
              <a:buNone/>
            </a:pPr>
            <a:r>
              <a:rPr lang="en-US" sz="3200" b="1" dirty="0" smtClean="0"/>
              <a:t>AREAS</a:t>
            </a:r>
          </a:p>
          <a:p>
            <a:r>
              <a:rPr lang="en-US" sz="2400" dirty="0" smtClean="0"/>
              <a:t>Standing Committee on Technology and Resource Assessment  </a:t>
            </a:r>
          </a:p>
          <a:p>
            <a:r>
              <a:rPr lang="en-US" sz="2400" dirty="0" smtClean="0"/>
              <a:t>Standing Committee on Policy and Finance</a:t>
            </a:r>
          </a:p>
          <a:p>
            <a:r>
              <a:rPr lang="en-US" sz="2400" dirty="0" smtClean="0"/>
              <a:t>Standing Committee on IT and IMS</a:t>
            </a:r>
            <a:endParaRPr lang="en-US" sz="2400" dirty="0"/>
          </a:p>
        </p:txBody>
      </p:sp>
      <p:sp>
        <p:nvSpPr>
          <p:cNvPr id="4" name="Content Placeholder 2"/>
          <p:cNvSpPr txBox="1">
            <a:spLocks/>
          </p:cNvSpPr>
          <p:nvPr/>
        </p:nvSpPr>
        <p:spPr>
          <a:xfrm>
            <a:off x="6575611" y="1005353"/>
            <a:ext cx="5423647" cy="46289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200" b="1" dirty="0" smtClean="0"/>
              <a:t>ASRTU</a:t>
            </a:r>
          </a:p>
          <a:p>
            <a:r>
              <a:rPr lang="en-US" sz="2400" dirty="0" smtClean="0"/>
              <a:t>Standing Committee on Supplies and Contracts</a:t>
            </a:r>
          </a:p>
          <a:p>
            <a:r>
              <a:rPr lang="en-US" sz="2400" dirty="0" smtClean="0"/>
              <a:t>Standing Committee on Technical and Stores</a:t>
            </a:r>
          </a:p>
          <a:p>
            <a:r>
              <a:rPr lang="en-US" sz="2400" dirty="0" smtClean="0"/>
              <a:t>Standing Committee on Personnel, Welfare, and Sports</a:t>
            </a:r>
          </a:p>
          <a:p>
            <a:r>
              <a:rPr lang="en-US" sz="2400" dirty="0" smtClean="0"/>
              <a:t>Traffic and Transport Policy</a:t>
            </a:r>
          </a:p>
          <a:p>
            <a:r>
              <a:rPr lang="en-US" sz="2400" dirty="0" smtClean="0"/>
              <a:t>Financial Management</a:t>
            </a:r>
          </a:p>
          <a:p>
            <a:r>
              <a:rPr lang="en-US" sz="2400" dirty="0" smtClean="0"/>
              <a:t>MIS, Computerization and Infrastructure Development</a:t>
            </a:r>
            <a:endParaRPr lang="en-US" sz="2400" dirty="0"/>
          </a:p>
        </p:txBody>
      </p:sp>
      <p:sp>
        <p:nvSpPr>
          <p:cNvPr id="5" name="Slide Number Placeholder 4"/>
          <p:cNvSpPr>
            <a:spLocks noGrp="1"/>
          </p:cNvSpPr>
          <p:nvPr>
            <p:ph type="sldNum" sz="quarter" idx="12"/>
          </p:nvPr>
        </p:nvSpPr>
        <p:spPr/>
        <p:txBody>
          <a:bodyPr/>
          <a:lstStyle/>
          <a:p>
            <a:fld id="{3E0D0E23-D31E-4B05-9F43-34FEF5A7FEAD}"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776847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E0D0E23-D31E-4B05-9F43-34FEF5A7FEAD}" type="slidenum">
              <a:rPr lang="en-US" smtClean="0">
                <a:solidFill>
                  <a:prstClr val="black">
                    <a:tint val="75000"/>
                  </a:prstClr>
                </a:solidFill>
              </a:rPr>
              <a:pPr/>
              <a:t>17</a:t>
            </a:fld>
            <a:endParaRPr lang="en-US">
              <a:solidFill>
                <a:prstClr val="black">
                  <a:tint val="75000"/>
                </a:prstClr>
              </a:solidFill>
            </a:endParaRPr>
          </a:p>
        </p:txBody>
      </p:sp>
      <p:sp>
        <p:nvSpPr>
          <p:cNvPr id="4" name="Title 3"/>
          <p:cNvSpPr>
            <a:spLocks noGrp="1"/>
          </p:cNvSpPr>
          <p:nvPr>
            <p:ph type="title"/>
          </p:nvPr>
        </p:nvSpPr>
        <p:spPr>
          <a:xfrm>
            <a:off x="4213412" y="2355290"/>
            <a:ext cx="3693458" cy="1325563"/>
          </a:xfrm>
        </p:spPr>
        <p:txBody>
          <a:bodyPr vert="horz" lIns="91440" tIns="45720" rIns="91440" bIns="45720" rtlCol="0" anchor="ctr">
            <a:noAutofit/>
          </a:bodyPr>
          <a:lstStyle/>
          <a:p>
            <a:pPr algn="ctr"/>
            <a:r>
              <a:rPr lang="en-US" sz="6600" b="1" dirty="0">
                <a:solidFill>
                  <a:schemeClr val="accent1">
                    <a:lumMod val="50000"/>
                  </a:schemeClr>
                </a:solidFill>
              </a:rPr>
              <a:t>Thank </a:t>
            </a:r>
            <a:r>
              <a:rPr lang="en-US" sz="6600" b="1" dirty="0" smtClean="0">
                <a:solidFill>
                  <a:schemeClr val="accent1">
                    <a:lumMod val="50000"/>
                  </a:schemeClr>
                </a:solidFill>
              </a:rPr>
              <a:t>You</a:t>
            </a:r>
            <a:endParaRPr lang="en-US" sz="66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3079"/>
            <a:ext cx="11125200" cy="616510"/>
          </a:xfrm>
        </p:spPr>
        <p:txBody>
          <a:bodyPr vert="horz" lIns="91440" tIns="45720" rIns="91440" bIns="45720" rtlCol="0" anchor="ctr">
            <a:noAutofit/>
          </a:bodyPr>
          <a:lstStyle/>
          <a:p>
            <a:r>
              <a:rPr lang="en-US" sz="3200" b="1" dirty="0">
                <a:solidFill>
                  <a:schemeClr val="accent1">
                    <a:lumMod val="50000"/>
                  </a:schemeClr>
                </a:solidFill>
              </a:rPr>
              <a:t>Membership of Similar International Organizations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829439"/>
              </p:ext>
            </p:extLst>
          </p:nvPr>
        </p:nvGraphicFramePr>
        <p:xfrm>
          <a:off x="416859" y="739589"/>
          <a:ext cx="11497236" cy="6009782"/>
        </p:xfrm>
        <a:graphic>
          <a:graphicData uri="http://schemas.openxmlformats.org/drawingml/2006/table">
            <a:tbl>
              <a:tblPr firstRow="1" bandRow="1">
                <a:tableStyleId>{5C22544A-7EE6-4342-B048-85BDC9FD1C3A}</a:tableStyleId>
              </a:tblPr>
              <a:tblGrid>
                <a:gridCol w="2874309"/>
                <a:gridCol w="2874309"/>
                <a:gridCol w="2874309"/>
                <a:gridCol w="2874309"/>
              </a:tblGrid>
              <a:tr h="1285382">
                <a:tc>
                  <a:txBody>
                    <a:bodyPr/>
                    <a:lstStyle/>
                    <a:p>
                      <a:r>
                        <a:rPr lang="en-US" dirty="0" smtClean="0"/>
                        <a:t>Japanese</a:t>
                      </a:r>
                      <a:r>
                        <a:rPr lang="en-US" baseline="0" dirty="0" smtClean="0"/>
                        <a:t> Sewage Works Association</a:t>
                      </a:r>
                      <a:endParaRPr lang="en-US" dirty="0"/>
                    </a:p>
                  </a:txBody>
                  <a:tcPr/>
                </a:tc>
                <a:tc>
                  <a:txBody>
                    <a:bodyPr/>
                    <a:lstStyle/>
                    <a:p>
                      <a:r>
                        <a:rPr lang="en-US" dirty="0" smtClean="0"/>
                        <a:t>California Association of Sanitation Agencies</a:t>
                      </a:r>
                      <a:endParaRPr lang="en-US" dirty="0"/>
                    </a:p>
                  </a:txBody>
                  <a:tcPr/>
                </a:tc>
                <a:tc>
                  <a:txBody>
                    <a:bodyPr/>
                    <a:lstStyle/>
                    <a:p>
                      <a:r>
                        <a:rPr lang="en-US" dirty="0" smtClean="0"/>
                        <a:t>South Africa</a:t>
                      </a:r>
                      <a:r>
                        <a:rPr lang="en-US" baseline="0" dirty="0" smtClean="0"/>
                        <a:t> Association of Water Utilities (SAAWU)</a:t>
                      </a:r>
                      <a:endParaRPr lang="en-US" dirty="0"/>
                    </a:p>
                  </a:txBody>
                  <a:tcPr/>
                </a:tc>
                <a:tc>
                  <a:txBody>
                    <a:bodyPr/>
                    <a:lstStyle/>
                    <a:p>
                      <a:r>
                        <a:rPr lang="en-US" dirty="0" smtClean="0"/>
                        <a:t>Association of California Water Agencies</a:t>
                      </a:r>
                      <a:endParaRPr lang="en-US" dirty="0"/>
                    </a:p>
                  </a:txBody>
                  <a:tcPr/>
                </a:tc>
              </a:tr>
              <a:tr h="667617">
                <a:tc>
                  <a:txBody>
                    <a:bodyPr/>
                    <a:lstStyle/>
                    <a:p>
                      <a:endParaRPr lang="en-US" sz="1600" dirty="0"/>
                    </a:p>
                  </a:txBody>
                  <a:tcPr/>
                </a:tc>
                <a:tc>
                  <a:txBody>
                    <a:bodyPr/>
                    <a:lstStyle/>
                    <a:p>
                      <a:r>
                        <a:rPr lang="en-US" sz="1600" dirty="0" smtClean="0"/>
                        <a:t>115</a:t>
                      </a:r>
                      <a:r>
                        <a:rPr lang="en-US" sz="1600" baseline="0" dirty="0" smtClean="0"/>
                        <a:t> members—All Public District and City Sanitation Agencies</a:t>
                      </a:r>
                    </a:p>
                    <a:p>
                      <a:endParaRPr lang="en-US" sz="1600" baseline="0" dirty="0" smtClean="0"/>
                    </a:p>
                    <a:p>
                      <a:r>
                        <a:rPr lang="en-US" sz="1600" baseline="0" dirty="0" smtClean="0"/>
                        <a:t>Membership open to private sector corporations and companies providing water and sanitation services in California</a:t>
                      </a:r>
                    </a:p>
                    <a:p>
                      <a:endParaRPr lang="en-US" sz="1600" baseline="0" dirty="0" smtClean="0"/>
                    </a:p>
                    <a:p>
                      <a:r>
                        <a:rPr lang="en-US" sz="1600" baseline="0" dirty="0" smtClean="0"/>
                        <a:t>Membership open to individuals—person and agency both.</a:t>
                      </a:r>
                      <a:endParaRPr lang="en-US" sz="1600" dirty="0"/>
                    </a:p>
                  </a:txBody>
                  <a:tcPr/>
                </a:tc>
                <a:tc>
                  <a:txBody>
                    <a:bodyPr/>
                    <a:lstStyle/>
                    <a:p>
                      <a:r>
                        <a:rPr lang="en-US" sz="1600" dirty="0" smtClean="0"/>
                        <a:t>10 Affiliates—Regional/City Water Supply Authorities</a:t>
                      </a:r>
                    </a:p>
                    <a:p>
                      <a:endParaRPr lang="en-US" sz="1600" dirty="0" smtClean="0"/>
                    </a:p>
                    <a:p>
                      <a:r>
                        <a:rPr lang="en-US" sz="1600" dirty="0" smtClean="0"/>
                        <a:t>No individual membership</a:t>
                      </a:r>
                      <a:endParaRPr lang="en-US" sz="1600" dirty="0"/>
                    </a:p>
                  </a:txBody>
                  <a:tcPr/>
                </a:tc>
                <a:tc>
                  <a:txBody>
                    <a:bodyPr/>
                    <a:lstStyle/>
                    <a:p>
                      <a:r>
                        <a:rPr lang="en-US" sz="1600" dirty="0" smtClean="0"/>
                        <a:t>All Water</a:t>
                      </a:r>
                      <a:r>
                        <a:rPr lang="en-US" sz="1600" baseline="0" dirty="0" smtClean="0"/>
                        <a:t> Supply Agencies providing water supply services in California</a:t>
                      </a:r>
                    </a:p>
                    <a:p>
                      <a:endParaRPr lang="en-US" sz="1600" baseline="0" dirty="0" smtClean="0"/>
                    </a:p>
                    <a:p>
                      <a:r>
                        <a:rPr lang="en-US" sz="1600" b="0" i="0" kern="1200" dirty="0" smtClean="0">
                          <a:solidFill>
                            <a:schemeClr val="dk1"/>
                          </a:solidFill>
                          <a:effectLst/>
                          <a:latin typeface="+mn-lt"/>
                          <a:ea typeface="+mn-ea"/>
                          <a:cs typeface="+mn-cs"/>
                        </a:rPr>
                        <a:t>Membership is open to any public agency, special district or organization created and operated for the purpose of managing, treating, acquiring, using or supplying water for any purpose within California.</a:t>
                      </a:r>
                    </a:p>
                    <a:p>
                      <a:endParaRPr lang="en-US" sz="1600" b="0" i="0" kern="1200" dirty="0" smtClean="0">
                        <a:solidFill>
                          <a:schemeClr val="dk1"/>
                        </a:solidFill>
                        <a:effectLst/>
                        <a:latin typeface="+mn-lt"/>
                        <a:ea typeface="+mn-ea"/>
                        <a:cs typeface="+mn-cs"/>
                      </a:endParaRPr>
                    </a:p>
                    <a:p>
                      <a:r>
                        <a:rPr lang="en-US" sz="1600" b="0" i="0" kern="1200" dirty="0" smtClean="0">
                          <a:solidFill>
                            <a:schemeClr val="dk1"/>
                          </a:solidFill>
                          <a:effectLst/>
                          <a:latin typeface="+mn-lt"/>
                          <a:ea typeface="+mn-ea"/>
                          <a:cs typeface="+mn-cs"/>
                        </a:rPr>
                        <a:t>Non-public organizations that promote or support ACWA member agencies through the products or services they provide may join ACWA as Associates or Affiliates.</a:t>
                      </a:r>
                      <a:endParaRPr lang="en-US" sz="1600" baseline="0" dirty="0" smtClean="0"/>
                    </a:p>
                    <a:p>
                      <a:endParaRPr lang="en-US" sz="1600" dirty="0"/>
                    </a:p>
                  </a:txBody>
                  <a:tcPr/>
                </a:tc>
              </a:tr>
            </a:tbl>
          </a:graphicData>
        </a:graphic>
      </p:graphicFrame>
      <p:sp>
        <p:nvSpPr>
          <p:cNvPr id="6" name="Slide Number Placeholder 5"/>
          <p:cNvSpPr>
            <a:spLocks noGrp="1"/>
          </p:cNvSpPr>
          <p:nvPr>
            <p:ph type="sldNum" sz="quarter" idx="12"/>
          </p:nvPr>
        </p:nvSpPr>
        <p:spPr/>
        <p:txBody>
          <a:bodyPr/>
          <a:lstStyle/>
          <a:p>
            <a:fld id="{4C946790-6BD5-4113-806B-B0D4820C505C}" type="slidenum">
              <a:rPr lang="en-US" smtClean="0"/>
              <a:pPr/>
              <a:t>18</a:t>
            </a:fld>
            <a:endParaRPr lang="en-US"/>
          </a:p>
        </p:txBody>
      </p:sp>
    </p:spTree>
    <p:extLst>
      <p:ext uri="{BB962C8B-B14F-4D97-AF65-F5344CB8AC3E}">
        <p14:creationId xmlns:p14="http://schemas.microsoft.com/office/powerpoint/2010/main" val="4876942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p:cNvSpPr>
            <a:spLocks noGrp="1"/>
          </p:cNvSpPr>
          <p:nvPr>
            <p:ph type="title"/>
          </p:nvPr>
        </p:nvSpPr>
        <p:spPr>
          <a:xfrm>
            <a:off x="313764" y="217208"/>
            <a:ext cx="10515600" cy="615732"/>
          </a:xfrm>
        </p:spPr>
        <p:txBody>
          <a:bodyPr vert="horz" lIns="91440" tIns="45720" rIns="91440" bIns="45720" rtlCol="0" anchor="ctr">
            <a:noAutofit/>
          </a:bodyPr>
          <a:lstStyle/>
          <a:p>
            <a:r>
              <a:rPr lang="en-US" sz="3600" b="1" dirty="0">
                <a:solidFill>
                  <a:schemeClr val="accent1">
                    <a:lumMod val="50000"/>
                  </a:schemeClr>
                </a:solidFill>
              </a:rPr>
              <a:t>Organogram of </a:t>
            </a:r>
            <a:r>
              <a:rPr lang="en-US" sz="3600" b="1" dirty="0" smtClean="0">
                <a:solidFill>
                  <a:schemeClr val="accent1">
                    <a:lumMod val="50000"/>
                  </a:schemeClr>
                </a:solidFill>
              </a:rPr>
              <a:t>Executive Committee of ASRTU</a:t>
            </a:r>
            <a:endParaRPr lang="en-US" sz="3600" b="1" dirty="0">
              <a:solidFill>
                <a:schemeClr val="accent1">
                  <a:lumMod val="50000"/>
                </a:schemeClr>
              </a:solidFill>
            </a:endParaRPr>
          </a:p>
        </p:txBody>
      </p:sp>
      <p:grpSp>
        <p:nvGrpSpPr>
          <p:cNvPr id="60" name="Group 59"/>
          <p:cNvGrpSpPr/>
          <p:nvPr/>
        </p:nvGrpSpPr>
        <p:grpSpPr>
          <a:xfrm>
            <a:off x="1253284" y="820188"/>
            <a:ext cx="10641972" cy="5544745"/>
            <a:chOff x="1253284" y="820188"/>
            <a:chExt cx="10641972" cy="5544745"/>
          </a:xfrm>
        </p:grpSpPr>
        <p:sp>
          <p:nvSpPr>
            <p:cNvPr id="5" name="Rounded Rectangle 4"/>
            <p:cNvSpPr/>
            <p:nvPr/>
          </p:nvSpPr>
          <p:spPr>
            <a:xfrm>
              <a:off x="4314265" y="820188"/>
              <a:ext cx="3232963" cy="5493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President</a:t>
              </a:r>
            </a:p>
            <a:p>
              <a:pPr algn="ctr"/>
              <a:r>
                <a:rPr lang="en-US" sz="1400" dirty="0" smtClean="0"/>
                <a:t>(Secretary-Ex-Officio, Transport Ministry)</a:t>
              </a:r>
              <a:endParaRPr lang="en-US" sz="1400" dirty="0"/>
            </a:p>
          </p:txBody>
        </p:sp>
        <p:sp>
          <p:nvSpPr>
            <p:cNvPr id="6" name="Rounded Rectangle 5"/>
            <p:cNvSpPr/>
            <p:nvPr/>
          </p:nvSpPr>
          <p:spPr>
            <a:xfrm>
              <a:off x="5471712" y="5584454"/>
              <a:ext cx="1628881" cy="74707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t>Asst. Director-</a:t>
              </a:r>
            </a:p>
            <a:p>
              <a:pPr algn="ctr"/>
              <a:r>
                <a:rPr lang="en-US" sz="1600" dirty="0" smtClean="0"/>
                <a:t>Audit</a:t>
              </a:r>
            </a:p>
          </p:txBody>
        </p:sp>
        <p:sp>
          <p:nvSpPr>
            <p:cNvPr id="7" name="Rounded Rectangle 6"/>
            <p:cNvSpPr/>
            <p:nvPr/>
          </p:nvSpPr>
          <p:spPr>
            <a:xfrm>
              <a:off x="1253284" y="5584454"/>
              <a:ext cx="1633893" cy="78047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t>Asst. Director- Finance</a:t>
              </a:r>
              <a:endParaRPr lang="en-US" sz="1600" dirty="0"/>
            </a:p>
          </p:txBody>
        </p:sp>
        <p:sp>
          <p:nvSpPr>
            <p:cNvPr id="8" name="Rounded Rectangle 7"/>
            <p:cNvSpPr/>
            <p:nvPr/>
          </p:nvSpPr>
          <p:spPr>
            <a:xfrm>
              <a:off x="4508776" y="2835107"/>
              <a:ext cx="2843942" cy="74646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Executive Director</a:t>
              </a:r>
            </a:p>
            <a:p>
              <a:pPr algn="ctr"/>
              <a:r>
                <a:rPr lang="en-US" sz="1400" dirty="0" smtClean="0"/>
                <a:t>Full time, on deputation from member agencies from States</a:t>
              </a:r>
              <a:endParaRPr lang="en-US" sz="1400" dirty="0"/>
            </a:p>
          </p:txBody>
        </p:sp>
        <p:sp>
          <p:nvSpPr>
            <p:cNvPr id="9" name="Rounded Rectangle 8"/>
            <p:cNvSpPr/>
            <p:nvPr/>
          </p:nvSpPr>
          <p:spPr>
            <a:xfrm>
              <a:off x="4508776" y="1658999"/>
              <a:ext cx="2867215" cy="7464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Vice President</a:t>
              </a:r>
            </a:p>
            <a:p>
              <a:pPr algn="ctr"/>
              <a:r>
                <a:rPr lang="en-US" sz="1400" dirty="0" smtClean="0"/>
                <a:t>(Elected from member agencies from States)</a:t>
              </a:r>
              <a:endParaRPr lang="en-US" sz="1400" dirty="0"/>
            </a:p>
          </p:txBody>
        </p:sp>
        <p:cxnSp>
          <p:nvCxnSpPr>
            <p:cNvPr id="10" name="Straight Connector 9"/>
            <p:cNvCxnSpPr/>
            <p:nvPr/>
          </p:nvCxnSpPr>
          <p:spPr>
            <a:xfrm>
              <a:off x="5942383" y="1382336"/>
              <a:ext cx="0" cy="26799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742178" y="5199315"/>
              <a:ext cx="9350903" cy="21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953981" y="2429184"/>
              <a:ext cx="1" cy="39216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3316262" y="5584454"/>
              <a:ext cx="1726365" cy="74707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t>Asst. Director- </a:t>
              </a:r>
            </a:p>
            <a:p>
              <a:pPr algn="ctr"/>
              <a:r>
                <a:rPr lang="en-US" sz="1600" dirty="0" smtClean="0"/>
                <a:t>Admin</a:t>
              </a:r>
              <a:endParaRPr lang="en-US" sz="1600" dirty="0"/>
            </a:p>
          </p:txBody>
        </p:sp>
        <p:cxnSp>
          <p:nvCxnSpPr>
            <p:cNvPr id="20" name="Straight Connector 19"/>
            <p:cNvCxnSpPr/>
            <p:nvPr/>
          </p:nvCxnSpPr>
          <p:spPr>
            <a:xfrm>
              <a:off x="1742178" y="5208125"/>
              <a:ext cx="0" cy="37418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8164667" y="1668764"/>
              <a:ext cx="2843942" cy="74646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Joint Secretary – </a:t>
              </a:r>
            </a:p>
            <a:p>
              <a:pPr algn="ctr"/>
              <a:r>
                <a:rPr lang="en-US" dirty="0" smtClean="0"/>
                <a:t>Transport Ministry</a:t>
              </a:r>
              <a:endParaRPr lang="en-US" dirty="0"/>
            </a:p>
          </p:txBody>
        </p:sp>
        <p:cxnSp>
          <p:nvCxnSpPr>
            <p:cNvPr id="24" name="Straight Connector 23"/>
            <p:cNvCxnSpPr/>
            <p:nvPr/>
          </p:nvCxnSpPr>
          <p:spPr>
            <a:xfrm flipH="1">
              <a:off x="7375991" y="2032231"/>
              <a:ext cx="78867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7" name="Rounded Rectangle 26"/>
            <p:cNvSpPr/>
            <p:nvPr/>
          </p:nvSpPr>
          <p:spPr>
            <a:xfrm>
              <a:off x="4944754" y="4037338"/>
              <a:ext cx="2018454" cy="77680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smtClean="0"/>
                <a:t>Director-Technical </a:t>
              </a:r>
            </a:p>
            <a:p>
              <a:pPr algn="ctr"/>
              <a:r>
                <a:rPr lang="en-US" sz="1400" dirty="0" smtClean="0"/>
                <a:t>Full time On deputation</a:t>
              </a:r>
              <a:endParaRPr lang="en-US" sz="1400" dirty="0"/>
            </a:p>
          </p:txBody>
        </p:sp>
        <p:sp>
          <p:nvSpPr>
            <p:cNvPr id="28" name="Rounded Rectangle 27"/>
            <p:cNvSpPr/>
            <p:nvPr/>
          </p:nvSpPr>
          <p:spPr>
            <a:xfrm>
              <a:off x="7529678" y="5582311"/>
              <a:ext cx="1920085" cy="74355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t>Sr. Asst. Director-</a:t>
              </a:r>
            </a:p>
            <a:p>
              <a:pPr algn="ctr"/>
              <a:r>
                <a:rPr lang="en-US" sz="1600" dirty="0" smtClean="0"/>
                <a:t>Technical</a:t>
              </a:r>
            </a:p>
          </p:txBody>
        </p:sp>
        <p:sp>
          <p:nvSpPr>
            <p:cNvPr id="29" name="Rounded Rectangle 28"/>
            <p:cNvSpPr/>
            <p:nvPr/>
          </p:nvSpPr>
          <p:spPr>
            <a:xfrm>
              <a:off x="9975171" y="5582310"/>
              <a:ext cx="1920085" cy="74356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t>Asst. Director-</a:t>
              </a:r>
            </a:p>
            <a:p>
              <a:pPr algn="ctr"/>
              <a:r>
                <a:rPr lang="en-US" sz="1600" dirty="0" smtClean="0"/>
                <a:t>Technical</a:t>
              </a:r>
            </a:p>
          </p:txBody>
        </p:sp>
        <p:cxnSp>
          <p:nvCxnSpPr>
            <p:cNvPr id="53" name="Straight Connector 52"/>
            <p:cNvCxnSpPr/>
            <p:nvPr/>
          </p:nvCxnSpPr>
          <p:spPr>
            <a:xfrm>
              <a:off x="4204881" y="5208125"/>
              <a:ext cx="0" cy="37418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6329518" y="5208125"/>
              <a:ext cx="0" cy="37418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586731" y="5199315"/>
              <a:ext cx="0" cy="37418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5953981" y="4825129"/>
              <a:ext cx="0" cy="37418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1093081" y="5199315"/>
              <a:ext cx="0" cy="37418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8" name="Straight Connector 57"/>
            <p:cNvCxnSpPr>
              <a:endCxn id="27" idx="0"/>
            </p:cNvCxnSpPr>
            <p:nvPr/>
          </p:nvCxnSpPr>
          <p:spPr>
            <a:xfrm>
              <a:off x="5953981" y="3607075"/>
              <a:ext cx="0" cy="430263"/>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2" name="Slide Number Placeholder 1"/>
          <p:cNvSpPr>
            <a:spLocks noGrp="1"/>
          </p:cNvSpPr>
          <p:nvPr>
            <p:ph type="sldNum" sz="quarter" idx="12"/>
          </p:nvPr>
        </p:nvSpPr>
        <p:spPr/>
        <p:txBody>
          <a:bodyPr/>
          <a:lstStyle/>
          <a:p>
            <a:fld id="{3E0D0E23-D31E-4B05-9F43-34FEF5A7FEAD}" type="slidenum">
              <a:rPr lang="en-US" smtClean="0">
                <a:solidFill>
                  <a:prstClr val="black">
                    <a:tint val="75000"/>
                  </a:prstClr>
                </a:solidFill>
              </a:rPr>
              <a:pPr/>
              <a:t>19</a:t>
            </a:fld>
            <a:endParaRPr lang="en-US">
              <a:solidFill>
                <a:prstClr val="black">
                  <a:tint val="75000"/>
                </a:prstClr>
              </a:solidFill>
            </a:endParaRPr>
          </a:p>
        </p:txBody>
      </p:sp>
    </p:spTree>
    <p:extLst>
      <p:ext uri="{BB962C8B-B14F-4D97-AF65-F5344CB8AC3E}">
        <p14:creationId xmlns:p14="http://schemas.microsoft.com/office/powerpoint/2010/main" val="3324641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9" y="147412"/>
            <a:ext cx="11752729" cy="810532"/>
          </a:xfrm>
        </p:spPr>
        <p:txBody>
          <a:bodyPr>
            <a:noAutofit/>
          </a:bodyPr>
          <a:lstStyle/>
          <a:p>
            <a:r>
              <a:rPr lang="en-US" sz="3600" b="1" dirty="0" smtClean="0">
                <a:solidFill>
                  <a:schemeClr val="accent1">
                    <a:lumMod val="50000"/>
                  </a:schemeClr>
                </a:solidFill>
              </a:rPr>
              <a:t>Background</a:t>
            </a:r>
            <a:endParaRPr lang="en-US" sz="3600" b="1" dirty="0">
              <a:solidFill>
                <a:schemeClr val="accent1">
                  <a:lumMod val="50000"/>
                </a:schemeClr>
              </a:solidFill>
            </a:endParaRPr>
          </a:p>
        </p:txBody>
      </p:sp>
      <p:sp>
        <p:nvSpPr>
          <p:cNvPr id="3" name="Content Placeholder 2"/>
          <p:cNvSpPr>
            <a:spLocks noGrp="1"/>
          </p:cNvSpPr>
          <p:nvPr>
            <p:ph idx="1"/>
          </p:nvPr>
        </p:nvSpPr>
        <p:spPr>
          <a:xfrm>
            <a:off x="525848" y="1617929"/>
            <a:ext cx="8383976" cy="424732"/>
          </a:xfrm>
        </p:spPr>
        <p:txBody>
          <a:bodyPr wrap="square">
            <a:spAutoFit/>
          </a:bodyPr>
          <a:lstStyle/>
          <a:p>
            <a:pPr marL="0" indent="0">
              <a:buNone/>
            </a:pPr>
            <a:r>
              <a:rPr lang="en-US" sz="2400" dirty="0">
                <a:solidFill>
                  <a:schemeClr val="bg2">
                    <a:lumMod val="50000"/>
                  </a:schemeClr>
                </a:solidFill>
              </a:rPr>
              <a:t>Water Supply and Sanitation is one of the </a:t>
            </a:r>
            <a:r>
              <a:rPr lang="en-US" sz="2400" dirty="0" smtClean="0">
                <a:solidFill>
                  <a:schemeClr val="bg2">
                    <a:lumMod val="50000"/>
                  </a:schemeClr>
                </a:solidFill>
              </a:rPr>
              <a:t>key national priorities</a:t>
            </a:r>
            <a:endParaRPr lang="en-US" sz="2400" dirty="0">
              <a:solidFill>
                <a:schemeClr val="bg2">
                  <a:lumMod val="50000"/>
                </a:schemeClr>
              </a:solidFill>
            </a:endParaRPr>
          </a:p>
        </p:txBody>
      </p:sp>
      <p:sp>
        <p:nvSpPr>
          <p:cNvPr id="4" name="Rectangle 3"/>
          <p:cNvSpPr/>
          <p:nvPr/>
        </p:nvSpPr>
        <p:spPr>
          <a:xfrm>
            <a:off x="1442341" y="2293177"/>
            <a:ext cx="8917143" cy="1200329"/>
          </a:xfrm>
          <a:prstGeom prst="rect">
            <a:avLst/>
          </a:prstGeom>
        </p:spPr>
        <p:txBody>
          <a:bodyPr wrap="square">
            <a:spAutoFit/>
          </a:bodyPr>
          <a:lstStyle/>
          <a:p>
            <a:r>
              <a:rPr lang="en-US" sz="2400" dirty="0">
                <a:solidFill>
                  <a:srgbClr val="00B050"/>
                </a:solidFill>
              </a:rPr>
              <a:t>Large scale investments have been made towards improvement of water supply &amp; sewerage infrastructure and services under AMRUT and </a:t>
            </a:r>
            <a:r>
              <a:rPr lang="en-US" sz="2400" dirty="0" smtClean="0">
                <a:solidFill>
                  <a:srgbClr val="00B050"/>
                </a:solidFill>
              </a:rPr>
              <a:t>earlier missions</a:t>
            </a:r>
            <a:endParaRPr lang="en-US" sz="2400" dirty="0">
              <a:solidFill>
                <a:srgbClr val="00B050"/>
              </a:solidFill>
            </a:endParaRPr>
          </a:p>
        </p:txBody>
      </p:sp>
      <p:sp>
        <p:nvSpPr>
          <p:cNvPr id="5" name="Rectangle 4"/>
          <p:cNvSpPr/>
          <p:nvPr/>
        </p:nvSpPr>
        <p:spPr>
          <a:xfrm>
            <a:off x="2587568" y="3552110"/>
            <a:ext cx="8701086" cy="830997"/>
          </a:xfrm>
          <a:prstGeom prst="rect">
            <a:avLst/>
          </a:prstGeom>
        </p:spPr>
        <p:txBody>
          <a:bodyPr wrap="square">
            <a:spAutoFit/>
          </a:bodyPr>
          <a:lstStyle/>
          <a:p>
            <a:r>
              <a:rPr lang="en-US" sz="2400" dirty="0">
                <a:solidFill>
                  <a:srgbClr val="0070C0"/>
                </a:solidFill>
              </a:rPr>
              <a:t>Institutionalization of service level benchmarks have led to visible  improvements in quantity and quality of these basic </a:t>
            </a:r>
            <a:r>
              <a:rPr lang="en-US" sz="2400" dirty="0" smtClean="0">
                <a:solidFill>
                  <a:srgbClr val="0070C0"/>
                </a:solidFill>
              </a:rPr>
              <a:t>services</a:t>
            </a:r>
            <a:endParaRPr lang="en-US" sz="2400" dirty="0">
              <a:solidFill>
                <a:srgbClr val="0070C0"/>
              </a:solidFill>
            </a:endParaRPr>
          </a:p>
        </p:txBody>
      </p:sp>
      <p:sp>
        <p:nvSpPr>
          <p:cNvPr id="6" name="Rectangle 5"/>
          <p:cNvSpPr/>
          <p:nvPr/>
        </p:nvSpPr>
        <p:spPr>
          <a:xfrm>
            <a:off x="3628197" y="4441711"/>
            <a:ext cx="8353131" cy="830997"/>
          </a:xfrm>
          <a:prstGeom prst="rect">
            <a:avLst/>
          </a:prstGeom>
        </p:spPr>
        <p:txBody>
          <a:bodyPr wrap="square">
            <a:spAutoFit/>
          </a:bodyPr>
          <a:lstStyle/>
          <a:p>
            <a:r>
              <a:rPr lang="en-US" sz="2400" dirty="0">
                <a:solidFill>
                  <a:srgbClr val="C00000"/>
                </a:solidFill>
              </a:rPr>
              <a:t>However, universal coverage of water supply and sanitation still remains a challenge in most of the urban areas across the </a:t>
            </a:r>
            <a:r>
              <a:rPr lang="en-US" sz="2400" dirty="0" smtClean="0">
                <a:solidFill>
                  <a:srgbClr val="C00000"/>
                </a:solidFill>
              </a:rPr>
              <a:t>country</a:t>
            </a:r>
            <a:endParaRPr lang="en-US" sz="2400" dirty="0">
              <a:solidFill>
                <a:srgbClr val="C00000"/>
              </a:solidFill>
            </a:endParaRPr>
          </a:p>
        </p:txBody>
      </p:sp>
      <p:sp>
        <p:nvSpPr>
          <p:cNvPr id="7" name="Oval 6"/>
          <p:cNvSpPr/>
          <p:nvPr/>
        </p:nvSpPr>
        <p:spPr>
          <a:xfrm>
            <a:off x="71317" y="1630295"/>
            <a:ext cx="343019" cy="331927"/>
          </a:xfrm>
          <a:prstGeom prst="ellipse">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919973" y="2395451"/>
            <a:ext cx="343019" cy="331927"/>
          </a:xfrm>
          <a:prstGeom prst="ellipse">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Oval 8"/>
          <p:cNvSpPr/>
          <p:nvPr/>
        </p:nvSpPr>
        <p:spPr>
          <a:xfrm>
            <a:off x="2078420" y="3635681"/>
            <a:ext cx="343019" cy="331927"/>
          </a:xfrm>
          <a:prstGeom prst="ellipse">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val 9"/>
          <p:cNvSpPr/>
          <p:nvPr/>
        </p:nvSpPr>
        <p:spPr>
          <a:xfrm>
            <a:off x="3036459" y="4525282"/>
            <a:ext cx="343019" cy="331927"/>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4559281" y="5672173"/>
            <a:ext cx="7305617" cy="830997"/>
          </a:xfrm>
          <a:prstGeom prst="rect">
            <a:avLst/>
          </a:prstGeom>
        </p:spPr>
        <p:txBody>
          <a:bodyPr wrap="square">
            <a:spAutoFit/>
          </a:bodyPr>
          <a:lstStyle/>
          <a:p>
            <a:r>
              <a:rPr lang="en-US" sz="2400" dirty="0" smtClean="0">
                <a:solidFill>
                  <a:srgbClr val="0070C0"/>
                </a:solidFill>
              </a:rPr>
              <a:t>Presently there is no data and information hub </a:t>
            </a:r>
            <a:r>
              <a:rPr lang="en-US" sz="2400" smtClean="0">
                <a:solidFill>
                  <a:srgbClr val="0070C0"/>
                </a:solidFill>
              </a:rPr>
              <a:t>in water supply and sewerage sector</a:t>
            </a:r>
            <a:endParaRPr lang="en-US" sz="2400" dirty="0">
              <a:solidFill>
                <a:srgbClr val="0070C0"/>
              </a:solidFill>
            </a:endParaRPr>
          </a:p>
        </p:txBody>
      </p:sp>
      <p:sp>
        <p:nvSpPr>
          <p:cNvPr id="14" name="Oval 13"/>
          <p:cNvSpPr/>
          <p:nvPr/>
        </p:nvSpPr>
        <p:spPr>
          <a:xfrm>
            <a:off x="4050133" y="5755744"/>
            <a:ext cx="343019" cy="331927"/>
          </a:xfrm>
          <a:prstGeom prst="ellipse">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Slide Number Placeholder 10"/>
          <p:cNvSpPr>
            <a:spLocks noGrp="1"/>
          </p:cNvSpPr>
          <p:nvPr>
            <p:ph type="sldNum" sz="quarter" idx="12"/>
          </p:nvPr>
        </p:nvSpPr>
        <p:spPr/>
        <p:txBody>
          <a:bodyPr/>
          <a:lstStyle/>
          <a:p>
            <a:fld id="{4C946790-6BD5-4113-806B-B0D4820C505C}" type="slidenum">
              <a:rPr lang="en-US" smtClean="0"/>
              <a:pPr/>
              <a:t>2</a:t>
            </a:fld>
            <a:endParaRPr lang="en-US"/>
          </a:p>
        </p:txBody>
      </p:sp>
    </p:spTree>
    <p:extLst>
      <p:ext uri="{BB962C8B-B14F-4D97-AF65-F5344CB8AC3E}">
        <p14:creationId xmlns:p14="http://schemas.microsoft.com/office/powerpoint/2010/main" val="159072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95" y="149972"/>
            <a:ext cx="11896164" cy="952713"/>
          </a:xfrm>
        </p:spPr>
        <p:txBody>
          <a:bodyPr vert="horz" lIns="91440" tIns="45720" rIns="91440" bIns="45720" rtlCol="0" anchor="ctr">
            <a:noAutofit/>
          </a:bodyPr>
          <a:lstStyle/>
          <a:p>
            <a:r>
              <a:rPr lang="en-US" sz="3600" b="1" dirty="0">
                <a:solidFill>
                  <a:schemeClr val="accent1">
                    <a:lumMod val="50000"/>
                  </a:schemeClr>
                </a:solidFill>
              </a:rPr>
              <a:t>K</a:t>
            </a:r>
            <a:r>
              <a:rPr lang="en-US" sz="3600" b="1" dirty="0" smtClean="0">
                <a:solidFill>
                  <a:schemeClr val="accent1">
                    <a:lumMod val="50000"/>
                  </a:schemeClr>
                </a:solidFill>
              </a:rPr>
              <a:t>ey challenges faced by Urban Water Supply and Sewerage Agencies </a:t>
            </a:r>
            <a:endParaRPr lang="en-US" sz="3600" b="1" dirty="0">
              <a:solidFill>
                <a:schemeClr val="accent1">
                  <a:lumMod val="50000"/>
                </a:schemeClr>
              </a:solidFill>
            </a:endParaRPr>
          </a:p>
        </p:txBody>
      </p:sp>
      <p:grpSp>
        <p:nvGrpSpPr>
          <p:cNvPr id="5" name="Group 8"/>
          <p:cNvGrpSpPr>
            <a:grpSpLocks/>
          </p:cNvGrpSpPr>
          <p:nvPr/>
        </p:nvGrpSpPr>
        <p:grpSpPr bwMode="auto">
          <a:xfrm>
            <a:off x="4402116" y="2358795"/>
            <a:ext cx="3276776" cy="3679398"/>
            <a:chOff x="2368550" y="1635328"/>
            <a:chExt cx="4222750" cy="4214610"/>
          </a:xfrm>
          <a:effectLst/>
        </p:grpSpPr>
        <p:sp>
          <p:nvSpPr>
            <p:cNvPr id="22" name="Freeform 8"/>
            <p:cNvSpPr>
              <a:spLocks/>
            </p:cNvSpPr>
            <p:nvPr/>
          </p:nvSpPr>
          <p:spPr bwMode="auto">
            <a:xfrm>
              <a:off x="2368550" y="3105282"/>
              <a:ext cx="2427288" cy="1673144"/>
            </a:xfrm>
            <a:custGeom>
              <a:avLst/>
              <a:gdLst/>
              <a:ahLst/>
              <a:cxnLst>
                <a:cxn ang="0">
                  <a:pos x="254" y="393"/>
                </a:cxn>
                <a:cxn ang="0">
                  <a:pos x="53" y="0"/>
                </a:cxn>
                <a:cxn ang="0">
                  <a:pos x="167" y="37"/>
                </a:cxn>
                <a:cxn ang="0">
                  <a:pos x="291" y="279"/>
                </a:cxn>
                <a:cxn ang="0">
                  <a:pos x="533" y="156"/>
                </a:cxn>
                <a:cxn ang="0">
                  <a:pos x="647" y="193"/>
                </a:cxn>
                <a:cxn ang="0">
                  <a:pos x="254" y="393"/>
                </a:cxn>
              </a:cxnLst>
              <a:rect l="0" t="0" r="r" b="b"/>
              <a:pathLst>
                <a:path w="647" h="446">
                  <a:moveTo>
                    <a:pt x="254" y="393"/>
                  </a:moveTo>
                  <a:cubicBezTo>
                    <a:pt x="90" y="340"/>
                    <a:pt x="0" y="164"/>
                    <a:pt x="53" y="0"/>
                  </a:cubicBezTo>
                  <a:cubicBezTo>
                    <a:pt x="167" y="37"/>
                    <a:pt x="167" y="37"/>
                    <a:pt x="167" y="37"/>
                  </a:cubicBezTo>
                  <a:cubicBezTo>
                    <a:pt x="135" y="138"/>
                    <a:pt x="190" y="246"/>
                    <a:pt x="291" y="279"/>
                  </a:cubicBezTo>
                  <a:cubicBezTo>
                    <a:pt x="391" y="312"/>
                    <a:pt x="500" y="256"/>
                    <a:pt x="533" y="156"/>
                  </a:cubicBezTo>
                  <a:cubicBezTo>
                    <a:pt x="647" y="193"/>
                    <a:pt x="647" y="193"/>
                    <a:pt x="647" y="193"/>
                  </a:cubicBezTo>
                  <a:cubicBezTo>
                    <a:pt x="594" y="356"/>
                    <a:pt x="417" y="446"/>
                    <a:pt x="254" y="393"/>
                  </a:cubicBezTo>
                  <a:close/>
                </a:path>
              </a:pathLst>
            </a:custGeom>
            <a:solidFill>
              <a:srgbClr val="777777"/>
            </a:solidFill>
            <a:ln w="9525" cap="flat" cmpd="sng" algn="ctr">
              <a:noFill/>
              <a:prstDash val="solid"/>
              <a:round/>
              <a:headEnd type="none" w="med" len="med"/>
              <a:tailEnd type="none" w="med" len="med"/>
            </a:ln>
            <a:effectLst/>
          </p:spPr>
          <p:txBody>
            <a:bodyPr lIns="82124" tIns="41061" rIns="82124" bIns="41061" anchor="ctr"/>
            <a:lstStyle/>
            <a:p>
              <a:pPr algn="ctr" defTabSz="814388">
                <a:lnSpc>
                  <a:spcPct val="90000"/>
                </a:lnSpc>
                <a:defRPr/>
              </a:pPr>
              <a:endParaRPr lang="en-US" sz="1600" dirty="0">
                <a:latin typeface="Arial" panose="020B0604020202020204" pitchFamily="34" charset="0"/>
                <a:cs typeface="+mn-cs"/>
              </a:endParaRPr>
            </a:p>
          </p:txBody>
        </p:sp>
        <p:sp>
          <p:nvSpPr>
            <p:cNvPr id="23" name="Freeform 9"/>
            <p:cNvSpPr>
              <a:spLocks/>
            </p:cNvSpPr>
            <p:nvPr/>
          </p:nvSpPr>
          <p:spPr bwMode="auto">
            <a:xfrm>
              <a:off x="3336925" y="3578334"/>
              <a:ext cx="2012950" cy="2271604"/>
            </a:xfrm>
            <a:custGeom>
              <a:avLst/>
              <a:gdLst/>
              <a:ahLst/>
              <a:cxnLst>
                <a:cxn ang="0">
                  <a:pos x="436" y="436"/>
                </a:cxn>
                <a:cxn ang="0">
                  <a:pos x="0" y="505"/>
                </a:cxn>
                <a:cxn ang="0">
                  <a:pos x="71" y="408"/>
                </a:cxn>
                <a:cxn ang="0">
                  <a:pos x="339" y="365"/>
                </a:cxn>
                <a:cxn ang="0">
                  <a:pos x="296" y="97"/>
                </a:cxn>
                <a:cxn ang="0">
                  <a:pos x="367" y="0"/>
                </a:cxn>
                <a:cxn ang="0">
                  <a:pos x="436" y="436"/>
                </a:cxn>
              </a:cxnLst>
              <a:rect l="0" t="0" r="r" b="b"/>
              <a:pathLst>
                <a:path w="537" h="606">
                  <a:moveTo>
                    <a:pt x="436" y="436"/>
                  </a:moveTo>
                  <a:cubicBezTo>
                    <a:pt x="335" y="575"/>
                    <a:pt x="139" y="606"/>
                    <a:pt x="0" y="505"/>
                  </a:cubicBezTo>
                  <a:cubicBezTo>
                    <a:pt x="71" y="408"/>
                    <a:pt x="71" y="408"/>
                    <a:pt x="71" y="408"/>
                  </a:cubicBezTo>
                  <a:cubicBezTo>
                    <a:pt x="156" y="470"/>
                    <a:pt x="277" y="451"/>
                    <a:pt x="339" y="365"/>
                  </a:cubicBezTo>
                  <a:cubicBezTo>
                    <a:pt x="401" y="279"/>
                    <a:pt x="382" y="159"/>
                    <a:pt x="296" y="97"/>
                  </a:cubicBezTo>
                  <a:cubicBezTo>
                    <a:pt x="367" y="0"/>
                    <a:pt x="367" y="0"/>
                    <a:pt x="367" y="0"/>
                  </a:cubicBezTo>
                  <a:cubicBezTo>
                    <a:pt x="506" y="101"/>
                    <a:pt x="537" y="296"/>
                    <a:pt x="436" y="436"/>
                  </a:cubicBezTo>
                  <a:close/>
                </a:path>
              </a:pathLst>
            </a:custGeom>
            <a:solidFill>
              <a:srgbClr val="777777"/>
            </a:solidFill>
            <a:ln w="9525" cap="flat" cmpd="sng" algn="ctr">
              <a:noFill/>
              <a:prstDash val="solid"/>
              <a:round/>
              <a:headEnd type="none" w="med" len="med"/>
              <a:tailEnd type="none" w="med" len="med"/>
            </a:ln>
            <a:effectLst/>
          </p:spPr>
          <p:txBody>
            <a:bodyPr lIns="82124" tIns="41061" rIns="82124" bIns="41061" anchor="ctr"/>
            <a:lstStyle/>
            <a:p>
              <a:pPr algn="ctr" defTabSz="814388">
                <a:lnSpc>
                  <a:spcPct val="90000"/>
                </a:lnSpc>
                <a:defRPr/>
              </a:pPr>
              <a:endParaRPr lang="en-US" sz="1600" dirty="0">
                <a:latin typeface="Arial" panose="020B0604020202020204" pitchFamily="34" charset="0"/>
                <a:cs typeface="+mn-cs"/>
              </a:endParaRPr>
            </a:p>
          </p:txBody>
        </p:sp>
        <p:sp>
          <p:nvSpPr>
            <p:cNvPr id="24" name="Freeform 10"/>
            <p:cNvSpPr>
              <a:spLocks/>
            </p:cNvSpPr>
            <p:nvPr/>
          </p:nvSpPr>
          <p:spPr bwMode="auto">
            <a:xfrm>
              <a:off x="4446588" y="3198941"/>
              <a:ext cx="2017712" cy="2273191"/>
            </a:xfrm>
            <a:custGeom>
              <a:avLst/>
              <a:gdLst/>
              <a:ahLst/>
              <a:cxnLst>
                <a:cxn ang="0">
                  <a:pos x="436" y="170"/>
                </a:cxn>
                <a:cxn ang="0">
                  <a:pos x="367" y="606"/>
                </a:cxn>
                <a:cxn ang="0">
                  <a:pos x="297" y="509"/>
                </a:cxn>
                <a:cxn ang="0">
                  <a:pos x="339" y="240"/>
                </a:cxn>
                <a:cxn ang="0">
                  <a:pos x="71" y="198"/>
                </a:cxn>
                <a:cxn ang="0">
                  <a:pos x="0" y="101"/>
                </a:cxn>
                <a:cxn ang="0">
                  <a:pos x="436" y="170"/>
                </a:cxn>
              </a:cxnLst>
              <a:rect l="0" t="0" r="r" b="b"/>
              <a:pathLst>
                <a:path w="538" h="606">
                  <a:moveTo>
                    <a:pt x="436" y="170"/>
                  </a:moveTo>
                  <a:cubicBezTo>
                    <a:pt x="538" y="309"/>
                    <a:pt x="507" y="504"/>
                    <a:pt x="367" y="606"/>
                  </a:cubicBezTo>
                  <a:cubicBezTo>
                    <a:pt x="297" y="509"/>
                    <a:pt x="297" y="509"/>
                    <a:pt x="297" y="509"/>
                  </a:cubicBezTo>
                  <a:cubicBezTo>
                    <a:pt x="382" y="446"/>
                    <a:pt x="402" y="326"/>
                    <a:pt x="339" y="240"/>
                  </a:cubicBezTo>
                  <a:cubicBezTo>
                    <a:pt x="277" y="155"/>
                    <a:pt x="157" y="135"/>
                    <a:pt x="71" y="198"/>
                  </a:cubicBezTo>
                  <a:cubicBezTo>
                    <a:pt x="0" y="101"/>
                    <a:pt x="0" y="101"/>
                    <a:pt x="0" y="101"/>
                  </a:cubicBezTo>
                  <a:cubicBezTo>
                    <a:pt x="140" y="0"/>
                    <a:pt x="335" y="30"/>
                    <a:pt x="436" y="170"/>
                  </a:cubicBezTo>
                  <a:close/>
                </a:path>
              </a:pathLst>
            </a:custGeom>
            <a:solidFill>
              <a:srgbClr val="777777"/>
            </a:solidFill>
            <a:ln w="9525" cap="flat" cmpd="sng" algn="ctr">
              <a:noFill/>
              <a:prstDash val="solid"/>
              <a:round/>
              <a:headEnd type="none" w="med" len="med"/>
              <a:tailEnd type="none" w="med" len="med"/>
            </a:ln>
            <a:effectLst/>
          </p:spPr>
          <p:txBody>
            <a:bodyPr lIns="82124" tIns="41061" rIns="82124" bIns="41061" anchor="ctr"/>
            <a:lstStyle/>
            <a:p>
              <a:pPr algn="ctr" defTabSz="814388">
                <a:lnSpc>
                  <a:spcPct val="90000"/>
                </a:lnSpc>
                <a:defRPr/>
              </a:pPr>
              <a:endParaRPr lang="en-US" sz="1600" dirty="0">
                <a:latin typeface="Arial" panose="020B0604020202020204" pitchFamily="34" charset="0"/>
                <a:cs typeface="+mn-cs"/>
              </a:endParaRPr>
            </a:p>
          </p:txBody>
        </p:sp>
        <p:sp>
          <p:nvSpPr>
            <p:cNvPr id="25" name="Freeform 11"/>
            <p:cNvSpPr>
              <a:spLocks/>
            </p:cNvSpPr>
            <p:nvPr/>
          </p:nvSpPr>
          <p:spPr bwMode="auto">
            <a:xfrm>
              <a:off x="4165600" y="2152828"/>
              <a:ext cx="2425700" cy="1676319"/>
            </a:xfrm>
            <a:custGeom>
              <a:avLst/>
              <a:gdLst/>
              <a:ahLst/>
              <a:cxnLst>
                <a:cxn ang="0">
                  <a:pos x="254" y="54"/>
                </a:cxn>
                <a:cxn ang="0">
                  <a:pos x="647" y="254"/>
                </a:cxn>
                <a:cxn ang="0">
                  <a:pos x="533" y="291"/>
                </a:cxn>
                <a:cxn ang="0">
                  <a:pos x="291" y="168"/>
                </a:cxn>
                <a:cxn ang="0">
                  <a:pos x="168" y="410"/>
                </a:cxn>
                <a:cxn ang="0">
                  <a:pos x="54" y="447"/>
                </a:cxn>
                <a:cxn ang="0">
                  <a:pos x="254" y="54"/>
                </a:cxn>
              </a:cxnLst>
              <a:rect l="0" t="0" r="r" b="b"/>
              <a:pathLst>
                <a:path w="647" h="447">
                  <a:moveTo>
                    <a:pt x="254" y="54"/>
                  </a:moveTo>
                  <a:cubicBezTo>
                    <a:pt x="418" y="0"/>
                    <a:pt x="594" y="90"/>
                    <a:pt x="647" y="254"/>
                  </a:cubicBezTo>
                  <a:cubicBezTo>
                    <a:pt x="533" y="291"/>
                    <a:pt x="533" y="291"/>
                    <a:pt x="533" y="291"/>
                  </a:cubicBezTo>
                  <a:cubicBezTo>
                    <a:pt x="500" y="190"/>
                    <a:pt x="392" y="135"/>
                    <a:pt x="291" y="168"/>
                  </a:cubicBezTo>
                  <a:cubicBezTo>
                    <a:pt x="190" y="200"/>
                    <a:pt x="135" y="309"/>
                    <a:pt x="168" y="410"/>
                  </a:cubicBezTo>
                  <a:cubicBezTo>
                    <a:pt x="54" y="447"/>
                    <a:pt x="54" y="447"/>
                    <a:pt x="54" y="447"/>
                  </a:cubicBezTo>
                  <a:cubicBezTo>
                    <a:pt x="0" y="283"/>
                    <a:pt x="90" y="107"/>
                    <a:pt x="254" y="54"/>
                  </a:cubicBezTo>
                  <a:close/>
                </a:path>
              </a:pathLst>
            </a:custGeom>
            <a:solidFill>
              <a:srgbClr val="777777"/>
            </a:solidFill>
            <a:ln w="9525" cap="flat" cmpd="sng" algn="ctr">
              <a:noFill/>
              <a:prstDash val="solid"/>
              <a:round/>
              <a:headEnd type="none" w="med" len="med"/>
              <a:tailEnd type="none" w="med" len="med"/>
            </a:ln>
            <a:effectLst/>
          </p:spPr>
          <p:txBody>
            <a:bodyPr lIns="82124" tIns="41061" rIns="82124" bIns="41061" anchor="ctr"/>
            <a:lstStyle/>
            <a:p>
              <a:pPr algn="ctr" defTabSz="814388">
                <a:lnSpc>
                  <a:spcPct val="90000"/>
                </a:lnSpc>
                <a:defRPr/>
              </a:pPr>
              <a:endParaRPr lang="en-US" sz="1600" dirty="0">
                <a:latin typeface="Arial" panose="020B0604020202020204" pitchFamily="34" charset="0"/>
                <a:cs typeface="+mn-cs"/>
              </a:endParaRPr>
            </a:p>
          </p:txBody>
        </p:sp>
        <p:sp>
          <p:nvSpPr>
            <p:cNvPr id="26" name="Freeform 7"/>
            <p:cNvSpPr>
              <a:spLocks/>
            </p:cNvSpPr>
            <p:nvPr/>
          </p:nvSpPr>
          <p:spPr bwMode="auto">
            <a:xfrm>
              <a:off x="3406775" y="1635328"/>
              <a:ext cx="1169988" cy="2344625"/>
            </a:xfrm>
            <a:custGeom>
              <a:avLst/>
              <a:gdLst/>
              <a:ahLst/>
              <a:cxnLst>
                <a:cxn ang="0">
                  <a:pos x="0" y="312"/>
                </a:cxn>
                <a:cxn ang="0">
                  <a:pos x="312" y="0"/>
                </a:cxn>
                <a:cxn ang="0">
                  <a:pos x="312" y="120"/>
                </a:cxn>
                <a:cxn ang="0">
                  <a:pos x="120" y="312"/>
                </a:cxn>
                <a:cxn ang="0">
                  <a:pos x="312" y="505"/>
                </a:cxn>
                <a:cxn ang="0">
                  <a:pos x="312" y="625"/>
                </a:cxn>
                <a:cxn ang="0">
                  <a:pos x="0" y="312"/>
                </a:cxn>
              </a:cxnLst>
              <a:rect l="0" t="0" r="r" b="b"/>
              <a:pathLst>
                <a:path w="312" h="625">
                  <a:moveTo>
                    <a:pt x="0" y="312"/>
                  </a:moveTo>
                  <a:cubicBezTo>
                    <a:pt x="0" y="140"/>
                    <a:pt x="140" y="0"/>
                    <a:pt x="312" y="0"/>
                  </a:cubicBezTo>
                  <a:cubicBezTo>
                    <a:pt x="312" y="120"/>
                    <a:pt x="312" y="120"/>
                    <a:pt x="312" y="120"/>
                  </a:cubicBezTo>
                  <a:cubicBezTo>
                    <a:pt x="206" y="120"/>
                    <a:pt x="120" y="207"/>
                    <a:pt x="120" y="312"/>
                  </a:cubicBezTo>
                  <a:cubicBezTo>
                    <a:pt x="120" y="418"/>
                    <a:pt x="206" y="505"/>
                    <a:pt x="312" y="505"/>
                  </a:cubicBezTo>
                  <a:cubicBezTo>
                    <a:pt x="312" y="625"/>
                    <a:pt x="312" y="625"/>
                    <a:pt x="312" y="625"/>
                  </a:cubicBezTo>
                  <a:cubicBezTo>
                    <a:pt x="140" y="625"/>
                    <a:pt x="0" y="485"/>
                    <a:pt x="0" y="312"/>
                  </a:cubicBezTo>
                  <a:close/>
                </a:path>
              </a:pathLst>
            </a:custGeom>
            <a:solidFill>
              <a:srgbClr val="777777"/>
            </a:solidFill>
            <a:ln w="9525" cap="flat" cmpd="sng" algn="ctr">
              <a:noFill/>
              <a:prstDash val="solid"/>
              <a:round/>
              <a:headEnd type="none" w="med" len="med"/>
              <a:tailEnd type="none" w="med" len="med"/>
            </a:ln>
            <a:effectLst/>
          </p:spPr>
          <p:txBody>
            <a:bodyPr lIns="82124" tIns="41061" rIns="82124" bIns="41061" anchor="ctr"/>
            <a:lstStyle/>
            <a:p>
              <a:pPr algn="ctr" defTabSz="814388">
                <a:lnSpc>
                  <a:spcPct val="90000"/>
                </a:lnSpc>
                <a:defRPr/>
              </a:pPr>
              <a:endParaRPr lang="en-US" sz="1600" dirty="0">
                <a:latin typeface="Arial" panose="020B0604020202020204" pitchFamily="34" charset="0"/>
                <a:cs typeface="+mn-cs"/>
              </a:endParaRPr>
            </a:p>
          </p:txBody>
        </p:sp>
      </p:grpSp>
      <p:sp>
        <p:nvSpPr>
          <p:cNvPr id="6" name="Oval 12"/>
          <p:cNvSpPr>
            <a:spLocks noChangeArrowheads="1"/>
          </p:cNvSpPr>
          <p:nvPr/>
        </p:nvSpPr>
        <p:spPr bwMode="auto">
          <a:xfrm>
            <a:off x="5834779" y="3897073"/>
            <a:ext cx="545721" cy="613928"/>
          </a:xfrm>
          <a:prstGeom prst="ellipse">
            <a:avLst/>
          </a:prstGeom>
          <a:solidFill>
            <a:srgbClr val="777777"/>
          </a:solidFill>
          <a:ln w="9525" cap="flat" cmpd="sng" algn="ctr">
            <a:noFill/>
            <a:prstDash val="solid"/>
            <a:round/>
            <a:headEnd type="none" w="med" len="med"/>
            <a:tailEnd type="none" w="med" len="med"/>
          </a:ln>
          <a:effectLst/>
        </p:spPr>
        <p:txBody>
          <a:bodyPr lIns="82124" tIns="41061" rIns="82124" bIns="41061" anchor="ctr"/>
          <a:lstStyle/>
          <a:p>
            <a:pPr algn="ctr" defTabSz="814388">
              <a:lnSpc>
                <a:spcPct val="90000"/>
              </a:lnSpc>
              <a:defRPr/>
            </a:pPr>
            <a:endParaRPr lang="en-US" sz="1600" dirty="0">
              <a:latin typeface="Arial" panose="020B0604020202020204" pitchFamily="34" charset="0"/>
              <a:cs typeface="+mn-cs"/>
            </a:endParaRPr>
          </a:p>
        </p:txBody>
      </p:sp>
      <p:sp>
        <p:nvSpPr>
          <p:cNvPr id="7" name="Freeform 17"/>
          <p:cNvSpPr>
            <a:spLocks/>
          </p:cNvSpPr>
          <p:nvPr/>
        </p:nvSpPr>
        <p:spPr bwMode="auto">
          <a:xfrm>
            <a:off x="6899116" y="2945005"/>
            <a:ext cx="1005207" cy="1110054"/>
          </a:xfrm>
          <a:custGeom>
            <a:avLst/>
            <a:gdLst/>
            <a:ahLst/>
            <a:cxnLst>
              <a:cxn ang="0">
                <a:pos x="419" y="164"/>
              </a:cxn>
              <a:cxn ang="0">
                <a:pos x="289" y="419"/>
              </a:cxn>
              <a:cxn ang="0">
                <a:pos x="34" y="289"/>
              </a:cxn>
              <a:cxn ang="0">
                <a:pos x="164" y="34"/>
              </a:cxn>
              <a:cxn ang="0">
                <a:pos x="419" y="164"/>
              </a:cxn>
            </a:cxnLst>
            <a:rect l="0" t="0" r="r" b="b"/>
            <a:pathLst>
              <a:path w="453" h="453">
                <a:moveTo>
                  <a:pt x="419" y="164"/>
                </a:moveTo>
                <a:cubicBezTo>
                  <a:pt x="453" y="270"/>
                  <a:pt x="395" y="384"/>
                  <a:pt x="289" y="419"/>
                </a:cubicBezTo>
                <a:cubicBezTo>
                  <a:pt x="183" y="453"/>
                  <a:pt x="69" y="395"/>
                  <a:pt x="34" y="289"/>
                </a:cubicBezTo>
                <a:cubicBezTo>
                  <a:pt x="0" y="183"/>
                  <a:pt x="58" y="69"/>
                  <a:pt x="164" y="34"/>
                </a:cubicBezTo>
                <a:cubicBezTo>
                  <a:pt x="270" y="0"/>
                  <a:pt x="384" y="58"/>
                  <a:pt x="419" y="164"/>
                </a:cubicBezTo>
                <a:close/>
              </a:path>
            </a:pathLst>
          </a:custGeom>
          <a:solidFill>
            <a:srgbClr val="005EB8"/>
          </a:solidFill>
          <a:ln w="9525" cap="flat" cmpd="sng" algn="ctr">
            <a:noFill/>
            <a:prstDash val="solid"/>
            <a:round/>
            <a:headEnd type="none" w="med" len="med"/>
            <a:tailEnd type="none" w="med" len="med"/>
          </a:ln>
          <a:effectLst/>
        </p:spPr>
        <p:txBody>
          <a:bodyPr lIns="82124" tIns="41061" rIns="82124" bIns="41061" anchor="ctr"/>
          <a:lstStyle/>
          <a:p>
            <a:pPr algn="ctr" defTabSz="814388">
              <a:lnSpc>
                <a:spcPct val="90000"/>
              </a:lnSpc>
              <a:defRPr/>
            </a:pPr>
            <a:endParaRPr lang="en-US" sz="2000">
              <a:latin typeface="Arial" charset="0"/>
              <a:cs typeface="+mn-cs"/>
            </a:endParaRPr>
          </a:p>
        </p:txBody>
      </p:sp>
      <p:sp>
        <p:nvSpPr>
          <p:cNvPr id="8" name="Freeform 16"/>
          <p:cNvSpPr>
            <a:spLocks/>
          </p:cNvSpPr>
          <p:nvPr/>
        </p:nvSpPr>
        <p:spPr bwMode="auto">
          <a:xfrm>
            <a:off x="6465502" y="4931370"/>
            <a:ext cx="1035673" cy="1106822"/>
          </a:xfrm>
          <a:custGeom>
            <a:avLst/>
            <a:gdLst/>
            <a:ahLst/>
            <a:cxnLst>
              <a:cxn ang="0">
                <a:pos x="348" y="393"/>
              </a:cxn>
              <a:cxn ang="0">
                <a:pos x="66" y="348"/>
              </a:cxn>
              <a:cxn ang="0">
                <a:pos x="111" y="66"/>
              </a:cxn>
              <a:cxn ang="0">
                <a:pos x="393" y="110"/>
              </a:cxn>
              <a:cxn ang="0">
                <a:pos x="348" y="393"/>
              </a:cxn>
            </a:cxnLst>
            <a:rect l="0" t="0" r="r" b="b"/>
            <a:pathLst>
              <a:path w="459" h="458">
                <a:moveTo>
                  <a:pt x="348" y="393"/>
                </a:moveTo>
                <a:cubicBezTo>
                  <a:pt x="258" y="458"/>
                  <a:pt x="132" y="438"/>
                  <a:pt x="66" y="348"/>
                </a:cubicBezTo>
                <a:cubicBezTo>
                  <a:pt x="0" y="258"/>
                  <a:pt x="20" y="131"/>
                  <a:pt x="111" y="66"/>
                </a:cubicBezTo>
                <a:cubicBezTo>
                  <a:pt x="201" y="0"/>
                  <a:pt x="327" y="20"/>
                  <a:pt x="393" y="110"/>
                </a:cubicBezTo>
                <a:cubicBezTo>
                  <a:pt x="459" y="201"/>
                  <a:pt x="439" y="327"/>
                  <a:pt x="348" y="393"/>
                </a:cubicBezTo>
                <a:close/>
              </a:path>
            </a:pathLst>
          </a:custGeom>
          <a:solidFill>
            <a:srgbClr val="0091DA"/>
          </a:solidFill>
          <a:ln w="9525" cap="flat" cmpd="sng" algn="ctr">
            <a:noFill/>
            <a:prstDash val="solid"/>
            <a:round/>
            <a:headEnd type="none" w="med" len="med"/>
            <a:tailEnd type="none" w="med" len="med"/>
          </a:ln>
          <a:effectLst/>
        </p:spPr>
        <p:txBody>
          <a:bodyPr lIns="82124" tIns="41061" rIns="82124" bIns="41061" anchor="ctr"/>
          <a:lstStyle/>
          <a:p>
            <a:pPr algn="ctr" defTabSz="814388">
              <a:lnSpc>
                <a:spcPct val="90000"/>
              </a:lnSpc>
              <a:defRPr/>
            </a:pPr>
            <a:endParaRPr lang="en-US" sz="2000">
              <a:latin typeface="Arial" charset="0"/>
              <a:cs typeface="+mn-cs"/>
            </a:endParaRPr>
          </a:p>
        </p:txBody>
      </p:sp>
      <p:sp>
        <p:nvSpPr>
          <p:cNvPr id="9" name="Oval 10"/>
          <p:cNvSpPr>
            <a:spLocks noChangeArrowheads="1"/>
          </p:cNvSpPr>
          <p:nvPr/>
        </p:nvSpPr>
        <p:spPr bwMode="auto">
          <a:xfrm>
            <a:off x="5758019" y="2102680"/>
            <a:ext cx="855432" cy="924357"/>
          </a:xfrm>
          <a:prstGeom prst="ellipse">
            <a:avLst/>
          </a:prstGeom>
          <a:solidFill>
            <a:srgbClr val="00338D"/>
          </a:solidFill>
          <a:ln w="9525" cap="flat" cmpd="sng" algn="ctr">
            <a:noFill/>
            <a:prstDash val="solid"/>
            <a:round/>
            <a:headEnd type="none" w="med" len="med"/>
            <a:tailEnd type="none" w="med" len="med"/>
          </a:ln>
          <a:effectLst/>
        </p:spPr>
        <p:txBody>
          <a:bodyPr lIns="82124" tIns="41061" rIns="82124" bIns="41061" anchor="ctr"/>
          <a:lstStyle/>
          <a:p>
            <a:pPr algn="ctr" defTabSz="814388">
              <a:lnSpc>
                <a:spcPct val="90000"/>
              </a:lnSpc>
              <a:defRPr/>
            </a:pPr>
            <a:endParaRPr lang="en-US" sz="2000">
              <a:latin typeface="Arial" charset="0"/>
              <a:cs typeface="+mn-cs"/>
            </a:endParaRPr>
          </a:p>
        </p:txBody>
      </p:sp>
      <p:sp>
        <p:nvSpPr>
          <p:cNvPr id="10" name="Freeform 15"/>
          <p:cNvSpPr>
            <a:spLocks/>
          </p:cNvSpPr>
          <p:nvPr/>
        </p:nvSpPr>
        <p:spPr bwMode="auto">
          <a:xfrm>
            <a:off x="4824032" y="4981919"/>
            <a:ext cx="1071109" cy="1139422"/>
          </a:xfrm>
          <a:custGeom>
            <a:avLst/>
            <a:gdLst/>
            <a:ahLst/>
            <a:cxnLst>
              <a:cxn ang="0">
                <a:pos x="110" y="393"/>
              </a:cxn>
              <a:cxn ang="0">
                <a:pos x="65" y="110"/>
              </a:cxn>
              <a:cxn ang="0">
                <a:pos x="348" y="66"/>
              </a:cxn>
              <a:cxn ang="0">
                <a:pos x="392" y="348"/>
              </a:cxn>
              <a:cxn ang="0">
                <a:pos x="110" y="393"/>
              </a:cxn>
            </a:cxnLst>
            <a:rect l="0" t="0" r="r" b="b"/>
            <a:pathLst>
              <a:path w="458" h="458">
                <a:moveTo>
                  <a:pt x="110" y="393"/>
                </a:moveTo>
                <a:cubicBezTo>
                  <a:pt x="20" y="327"/>
                  <a:pt x="0" y="201"/>
                  <a:pt x="65" y="110"/>
                </a:cubicBezTo>
                <a:cubicBezTo>
                  <a:pt x="131" y="20"/>
                  <a:pt x="257" y="0"/>
                  <a:pt x="348" y="66"/>
                </a:cubicBezTo>
                <a:cubicBezTo>
                  <a:pt x="438" y="131"/>
                  <a:pt x="458" y="258"/>
                  <a:pt x="392" y="348"/>
                </a:cubicBezTo>
                <a:cubicBezTo>
                  <a:pt x="327" y="438"/>
                  <a:pt x="201" y="458"/>
                  <a:pt x="110" y="393"/>
                </a:cubicBezTo>
                <a:close/>
              </a:path>
            </a:pathLst>
          </a:custGeom>
          <a:solidFill>
            <a:srgbClr val="483698"/>
          </a:solidFill>
          <a:ln w="9525" cap="flat" cmpd="sng" algn="ctr">
            <a:noFill/>
            <a:prstDash val="solid"/>
            <a:round/>
            <a:headEnd type="none" w="med" len="med"/>
            <a:tailEnd type="none" w="med" len="med"/>
          </a:ln>
          <a:effectLst/>
        </p:spPr>
        <p:txBody>
          <a:bodyPr lIns="82124" tIns="41061" rIns="82124" bIns="41061" anchor="ctr"/>
          <a:lstStyle/>
          <a:p>
            <a:pPr algn="ctr" defTabSz="814388">
              <a:lnSpc>
                <a:spcPct val="90000"/>
              </a:lnSpc>
              <a:defRPr/>
            </a:pPr>
            <a:endParaRPr lang="en-US" sz="2000">
              <a:latin typeface="Arial" charset="0"/>
              <a:cs typeface="+mn-cs"/>
            </a:endParaRPr>
          </a:p>
        </p:txBody>
      </p:sp>
      <p:sp>
        <p:nvSpPr>
          <p:cNvPr id="11" name="Freeform 10"/>
          <p:cNvSpPr>
            <a:spLocks/>
          </p:cNvSpPr>
          <p:nvPr/>
        </p:nvSpPr>
        <p:spPr bwMode="auto">
          <a:xfrm>
            <a:off x="4150016" y="2945005"/>
            <a:ext cx="1071293" cy="1026905"/>
          </a:xfrm>
          <a:custGeom>
            <a:avLst/>
            <a:gdLst/>
            <a:ahLst/>
            <a:cxnLst>
              <a:cxn ang="0">
                <a:pos x="35" y="164"/>
              </a:cxn>
              <a:cxn ang="0">
                <a:pos x="289" y="34"/>
              </a:cxn>
              <a:cxn ang="0">
                <a:pos x="419" y="289"/>
              </a:cxn>
              <a:cxn ang="0">
                <a:pos x="165" y="419"/>
              </a:cxn>
              <a:cxn ang="0">
                <a:pos x="35" y="164"/>
              </a:cxn>
            </a:cxnLst>
            <a:rect l="0" t="0" r="r" b="b"/>
            <a:pathLst>
              <a:path w="454" h="453">
                <a:moveTo>
                  <a:pt x="35" y="164"/>
                </a:moveTo>
                <a:cubicBezTo>
                  <a:pt x="69" y="58"/>
                  <a:pt x="183" y="0"/>
                  <a:pt x="289" y="34"/>
                </a:cubicBezTo>
                <a:cubicBezTo>
                  <a:pt x="396" y="69"/>
                  <a:pt x="454" y="183"/>
                  <a:pt x="419" y="289"/>
                </a:cubicBezTo>
                <a:cubicBezTo>
                  <a:pt x="385" y="395"/>
                  <a:pt x="271" y="453"/>
                  <a:pt x="165" y="419"/>
                </a:cubicBezTo>
                <a:cubicBezTo>
                  <a:pt x="58" y="384"/>
                  <a:pt x="0" y="270"/>
                  <a:pt x="35" y="164"/>
                </a:cubicBezTo>
                <a:close/>
              </a:path>
            </a:pathLst>
          </a:custGeom>
          <a:solidFill>
            <a:srgbClr val="6D2077"/>
          </a:solidFill>
          <a:ln w="9525" cap="flat" cmpd="sng" algn="ctr">
            <a:noFill/>
            <a:prstDash val="solid"/>
            <a:round/>
            <a:headEnd type="none" w="med" len="med"/>
            <a:tailEnd type="none" w="med" len="med"/>
          </a:ln>
          <a:effectLst/>
        </p:spPr>
        <p:txBody>
          <a:bodyPr lIns="82124" tIns="41061" rIns="82124" bIns="41061" anchor="ctr"/>
          <a:lstStyle/>
          <a:p>
            <a:pPr algn="ctr" defTabSz="814388">
              <a:lnSpc>
                <a:spcPct val="90000"/>
              </a:lnSpc>
              <a:defRPr/>
            </a:pPr>
            <a:endParaRPr lang="en-US" sz="2000">
              <a:latin typeface="Arial" charset="0"/>
              <a:cs typeface="+mn-cs"/>
            </a:endParaRPr>
          </a:p>
        </p:txBody>
      </p:sp>
      <p:cxnSp>
        <p:nvCxnSpPr>
          <p:cNvPr id="12" name="Straight Arrow Connector 11"/>
          <p:cNvCxnSpPr/>
          <p:nvPr/>
        </p:nvCxnSpPr>
        <p:spPr bwMode="auto">
          <a:xfrm flipH="1">
            <a:off x="6613451" y="2468363"/>
            <a:ext cx="5578547" cy="23194"/>
          </a:xfrm>
          <a:prstGeom prst="straightConnector1">
            <a:avLst/>
          </a:prstGeom>
          <a:solidFill>
            <a:schemeClr val="accent1"/>
          </a:solidFill>
          <a:ln w="19050" cap="flat" cmpd="sng" algn="ctr">
            <a:solidFill>
              <a:srgbClr val="00338D"/>
            </a:solidFill>
            <a:prstDash val="solid"/>
            <a:round/>
            <a:headEnd type="none" w="med" len="med"/>
            <a:tailEnd type="oval"/>
          </a:ln>
          <a:effectLst>
            <a:outerShdw blurRad="12700" dist="12700" dir="5400000" algn="t" rotWithShape="0">
              <a:schemeClr val="tx1">
                <a:alpha val="50000"/>
              </a:schemeClr>
            </a:outerShdw>
          </a:effectLst>
        </p:spPr>
      </p:cxnSp>
      <p:sp>
        <p:nvSpPr>
          <p:cNvPr id="13" name="Rectangle 12"/>
          <p:cNvSpPr/>
          <p:nvPr/>
        </p:nvSpPr>
        <p:spPr>
          <a:xfrm>
            <a:off x="-47011" y="2071689"/>
            <a:ext cx="4437264" cy="1008423"/>
          </a:xfrm>
          <a:prstGeom prst="rect">
            <a:avLst/>
          </a:prstGeom>
        </p:spPr>
        <p:txBody>
          <a:bodyPr wrap="square" lIns="0" tIns="0" rIns="0" bIns="0">
            <a:spAutoFit/>
          </a:bodyPr>
          <a:lstStyle/>
          <a:p>
            <a:pPr marL="174625"/>
            <a:r>
              <a:rPr lang="en-US" sz="1600" b="1" dirty="0">
                <a:latin typeface="Arial" panose="020B0604020202020204" pitchFamily="34" charset="0"/>
              </a:rPr>
              <a:t>A</a:t>
            </a:r>
            <a:r>
              <a:rPr lang="en-US" sz="1600" b="1" dirty="0" smtClean="0">
                <a:latin typeface="Arial" panose="020B0604020202020204" pitchFamily="34" charset="0"/>
              </a:rPr>
              <a:t>ccess to new knowledge, and information </a:t>
            </a:r>
            <a:r>
              <a:rPr lang="en-US" sz="1600" dirty="0" smtClean="0">
                <a:latin typeface="Arial" panose="020B0604020202020204" pitchFamily="34" charset="0"/>
              </a:rPr>
              <a:t>about emerging technologies, business models, utility management and water policy and governance  </a:t>
            </a:r>
            <a:endParaRPr lang="en-US" sz="1600" dirty="0">
              <a:latin typeface="Arial" panose="020B0604020202020204" pitchFamily="34" charset="0"/>
            </a:endParaRPr>
          </a:p>
        </p:txBody>
      </p:sp>
      <p:cxnSp>
        <p:nvCxnSpPr>
          <p:cNvPr id="16" name="Straight Arrow Connector 15"/>
          <p:cNvCxnSpPr/>
          <p:nvPr/>
        </p:nvCxnSpPr>
        <p:spPr bwMode="auto">
          <a:xfrm>
            <a:off x="0" y="3135233"/>
            <a:ext cx="4343243" cy="6291"/>
          </a:xfrm>
          <a:prstGeom prst="straightConnector1">
            <a:avLst/>
          </a:prstGeom>
          <a:solidFill>
            <a:schemeClr val="accent1"/>
          </a:solidFill>
          <a:ln w="19050" cap="flat" cmpd="sng" algn="ctr">
            <a:solidFill>
              <a:srgbClr val="6D2077"/>
            </a:solidFill>
            <a:prstDash val="solid"/>
            <a:round/>
            <a:headEnd type="none" w="med" len="med"/>
            <a:tailEnd type="oval"/>
          </a:ln>
          <a:effectLst>
            <a:outerShdw blurRad="12700" dist="12700" dir="5400000" algn="t" rotWithShape="0">
              <a:schemeClr val="tx1">
                <a:alpha val="50000"/>
              </a:schemeClr>
            </a:outerShdw>
          </a:effectLst>
        </p:spPr>
      </p:cxnSp>
      <p:cxnSp>
        <p:nvCxnSpPr>
          <p:cNvPr id="18" name="Straight Arrow Connector 17"/>
          <p:cNvCxnSpPr/>
          <p:nvPr/>
        </p:nvCxnSpPr>
        <p:spPr bwMode="auto">
          <a:xfrm flipV="1">
            <a:off x="495656" y="5330001"/>
            <a:ext cx="4407092" cy="7668"/>
          </a:xfrm>
          <a:prstGeom prst="straightConnector1">
            <a:avLst/>
          </a:prstGeom>
          <a:solidFill>
            <a:schemeClr val="accent1"/>
          </a:solidFill>
          <a:ln w="19050" cap="flat" cmpd="sng" algn="ctr">
            <a:solidFill>
              <a:srgbClr val="483698"/>
            </a:solidFill>
            <a:prstDash val="solid"/>
            <a:round/>
            <a:headEnd type="none" w="med" len="med"/>
            <a:tailEnd type="oval"/>
          </a:ln>
          <a:effectLst>
            <a:outerShdw blurRad="12700" dist="12700" dir="5400000" algn="t" rotWithShape="0">
              <a:schemeClr val="tx1">
                <a:alpha val="50000"/>
              </a:schemeClr>
            </a:outerShdw>
          </a:effectLst>
        </p:spPr>
      </p:cxnSp>
      <p:cxnSp>
        <p:nvCxnSpPr>
          <p:cNvPr id="20" name="Straight Arrow Connector 19"/>
          <p:cNvCxnSpPr/>
          <p:nvPr/>
        </p:nvCxnSpPr>
        <p:spPr bwMode="auto">
          <a:xfrm flipH="1">
            <a:off x="7678894" y="3897073"/>
            <a:ext cx="4513106" cy="10698"/>
          </a:xfrm>
          <a:prstGeom prst="straightConnector1">
            <a:avLst/>
          </a:prstGeom>
          <a:solidFill>
            <a:schemeClr val="accent1"/>
          </a:solidFill>
          <a:ln w="19050" cap="flat" cmpd="sng" algn="ctr">
            <a:solidFill>
              <a:srgbClr val="005EB8"/>
            </a:solidFill>
            <a:prstDash val="solid"/>
            <a:round/>
            <a:headEnd type="none" w="med" len="med"/>
            <a:tailEnd type="oval"/>
          </a:ln>
          <a:effectLst>
            <a:outerShdw blurRad="12700" dist="12700" dir="5400000" algn="t" rotWithShape="0">
              <a:schemeClr val="tx1">
                <a:alpha val="50000"/>
              </a:schemeClr>
            </a:outerShdw>
          </a:effectLst>
        </p:spPr>
      </p:cxnSp>
      <p:cxnSp>
        <p:nvCxnSpPr>
          <p:cNvPr id="21" name="Straight Arrow Connector 20"/>
          <p:cNvCxnSpPr/>
          <p:nvPr/>
        </p:nvCxnSpPr>
        <p:spPr bwMode="auto">
          <a:xfrm flipH="1">
            <a:off x="7104561" y="5931346"/>
            <a:ext cx="4724990" cy="0"/>
          </a:xfrm>
          <a:prstGeom prst="straightConnector1">
            <a:avLst/>
          </a:prstGeom>
          <a:solidFill>
            <a:schemeClr val="accent1"/>
          </a:solidFill>
          <a:ln w="19050" cap="flat" cmpd="sng" algn="ctr">
            <a:solidFill>
              <a:srgbClr val="0091DA"/>
            </a:solidFill>
            <a:prstDash val="solid"/>
            <a:round/>
            <a:headEnd type="none" w="med" len="med"/>
            <a:tailEnd type="oval"/>
          </a:ln>
          <a:effectLst>
            <a:outerShdw blurRad="12700" dist="12700" dir="5400000" algn="t" rotWithShape="0">
              <a:schemeClr val="tx1">
                <a:alpha val="50000"/>
              </a:schemeClr>
            </a:outerShdw>
          </a:effectLst>
        </p:spPr>
      </p:cxnSp>
      <p:sp>
        <p:nvSpPr>
          <p:cNvPr id="29" name="Rectangle 28"/>
          <p:cNvSpPr/>
          <p:nvPr/>
        </p:nvSpPr>
        <p:spPr>
          <a:xfrm>
            <a:off x="6613451" y="1727109"/>
            <a:ext cx="5171751" cy="738664"/>
          </a:xfrm>
          <a:prstGeom prst="rect">
            <a:avLst/>
          </a:prstGeom>
        </p:spPr>
        <p:txBody>
          <a:bodyPr wrap="square" lIns="0" tIns="0" rIns="0" bIns="0">
            <a:spAutoFit/>
          </a:bodyPr>
          <a:lstStyle/>
          <a:p>
            <a:pPr marL="174625"/>
            <a:r>
              <a:rPr lang="en-US" sz="1600" b="1" dirty="0">
                <a:latin typeface="Arial" panose="020B0604020202020204" pitchFamily="34" charset="0"/>
              </a:rPr>
              <a:t>A</a:t>
            </a:r>
            <a:r>
              <a:rPr lang="en-US" sz="1600" b="1" dirty="0" smtClean="0">
                <a:latin typeface="Arial" panose="020B0604020202020204" pitchFamily="34" charset="0"/>
              </a:rPr>
              <a:t>ccess to credible </a:t>
            </a:r>
            <a:r>
              <a:rPr lang="en-US" sz="1600" b="1" dirty="0">
                <a:latin typeface="Arial" panose="020B0604020202020204" pitchFamily="34" charset="0"/>
              </a:rPr>
              <a:t>advice </a:t>
            </a:r>
            <a:r>
              <a:rPr lang="en-US" sz="1600" dirty="0">
                <a:latin typeface="Arial" panose="020B0604020202020204" pitchFamily="34" charset="0"/>
              </a:rPr>
              <a:t>on appropriate and validated </a:t>
            </a:r>
            <a:r>
              <a:rPr lang="en-US" sz="1600" dirty="0" smtClean="0">
                <a:latin typeface="Arial" panose="020B0604020202020204" pitchFamily="34" charset="0"/>
              </a:rPr>
              <a:t>water and wastewater treatment and other technologies</a:t>
            </a:r>
            <a:r>
              <a:rPr lang="en-US" sz="1200" dirty="0" smtClean="0">
                <a:latin typeface="Arial" panose="020B0604020202020204" pitchFamily="34" charset="0"/>
              </a:rPr>
              <a:t> </a:t>
            </a:r>
            <a:endParaRPr lang="en-US" sz="1200" dirty="0">
              <a:latin typeface="Arial" panose="020B0604020202020204" pitchFamily="34" charset="0"/>
            </a:endParaRPr>
          </a:p>
        </p:txBody>
      </p:sp>
      <p:sp>
        <p:nvSpPr>
          <p:cNvPr id="30" name="Rectangle 29"/>
          <p:cNvSpPr/>
          <p:nvPr/>
        </p:nvSpPr>
        <p:spPr>
          <a:xfrm>
            <a:off x="7363481" y="4685371"/>
            <a:ext cx="4782326" cy="1231106"/>
          </a:xfrm>
          <a:prstGeom prst="rect">
            <a:avLst/>
          </a:prstGeom>
        </p:spPr>
        <p:txBody>
          <a:bodyPr wrap="square" lIns="0" tIns="0" rIns="0" bIns="0">
            <a:spAutoFit/>
          </a:bodyPr>
          <a:lstStyle/>
          <a:p>
            <a:pPr marL="174625"/>
            <a:r>
              <a:rPr lang="en-US" sz="1600" b="1" dirty="0" smtClean="0">
                <a:latin typeface="Arial" panose="020B0604020202020204" pitchFamily="34" charset="0"/>
              </a:rPr>
              <a:t>Lack of a collective platform</a:t>
            </a:r>
            <a:r>
              <a:rPr lang="en-US" sz="1600" dirty="0" smtClean="0">
                <a:latin typeface="Arial" panose="020B0604020202020204" pitchFamily="34" charset="0"/>
              </a:rPr>
              <a:t> to liaise, advocate, and represent the interest and concerns of utilities, and raise pertinent issues of urban water management, policy, legislation and governance at various forums</a:t>
            </a:r>
            <a:endParaRPr lang="en-US" sz="1600" dirty="0">
              <a:latin typeface="Arial" panose="020B0604020202020204" pitchFamily="34" charset="0"/>
            </a:endParaRPr>
          </a:p>
        </p:txBody>
      </p:sp>
      <p:sp>
        <p:nvSpPr>
          <p:cNvPr id="31" name="Rectangle 30"/>
          <p:cNvSpPr/>
          <p:nvPr/>
        </p:nvSpPr>
        <p:spPr>
          <a:xfrm>
            <a:off x="330894" y="4800404"/>
            <a:ext cx="4328376" cy="492443"/>
          </a:xfrm>
          <a:prstGeom prst="rect">
            <a:avLst/>
          </a:prstGeom>
        </p:spPr>
        <p:txBody>
          <a:bodyPr wrap="square" lIns="0" tIns="0" rIns="0" bIns="0">
            <a:spAutoFit/>
          </a:bodyPr>
          <a:lstStyle/>
          <a:p>
            <a:pPr marL="174625"/>
            <a:r>
              <a:rPr lang="en-US" sz="1600" b="1" dirty="0" smtClean="0">
                <a:latin typeface="Arial" panose="020B0604020202020204" pitchFamily="34" charset="0"/>
              </a:rPr>
              <a:t>Limited exposure </a:t>
            </a:r>
            <a:r>
              <a:rPr lang="en-US" sz="1600" dirty="0" smtClean="0">
                <a:latin typeface="Arial" panose="020B0604020202020204" pitchFamily="34" charset="0"/>
              </a:rPr>
              <a:t>to national and global innovations, experience, and best practices</a:t>
            </a:r>
            <a:endParaRPr lang="en-US" sz="1600" dirty="0">
              <a:latin typeface="Arial" panose="020B0604020202020204" pitchFamily="34" charset="0"/>
            </a:endParaRPr>
          </a:p>
        </p:txBody>
      </p:sp>
      <p:sp>
        <p:nvSpPr>
          <p:cNvPr id="34" name="Rectangle 33"/>
          <p:cNvSpPr/>
          <p:nvPr/>
        </p:nvSpPr>
        <p:spPr>
          <a:xfrm>
            <a:off x="7866007" y="3166352"/>
            <a:ext cx="4168804" cy="738664"/>
          </a:xfrm>
          <a:prstGeom prst="rect">
            <a:avLst/>
          </a:prstGeom>
        </p:spPr>
        <p:txBody>
          <a:bodyPr wrap="square" lIns="0" tIns="0" rIns="0" bIns="0">
            <a:spAutoFit/>
          </a:bodyPr>
          <a:lstStyle/>
          <a:p>
            <a:pPr marL="174625"/>
            <a:r>
              <a:rPr lang="en-US" sz="1600" b="1" dirty="0">
                <a:latin typeface="Arial" panose="020B0604020202020204" pitchFamily="34" charset="0"/>
              </a:rPr>
              <a:t>A</a:t>
            </a:r>
            <a:r>
              <a:rPr lang="en-US" sz="1600" b="1" dirty="0" smtClean="0">
                <a:latin typeface="Arial" panose="020B0604020202020204" pitchFamily="34" charset="0"/>
              </a:rPr>
              <a:t>ccess to institutionalized training </a:t>
            </a:r>
            <a:r>
              <a:rPr lang="en-US" sz="1600" dirty="0" smtClean="0">
                <a:latin typeface="Arial" panose="020B0604020202020204" pitchFamily="34" charset="0"/>
              </a:rPr>
              <a:t>and capacity building, and knowledge resources, platforms, and experts </a:t>
            </a:r>
            <a:endParaRPr lang="en-US" sz="1600" dirty="0">
              <a:latin typeface="Arial" panose="020B0604020202020204" pitchFamily="34" charset="0"/>
            </a:endParaRPr>
          </a:p>
        </p:txBody>
      </p:sp>
    </p:spTree>
    <p:extLst>
      <p:ext uri="{BB962C8B-B14F-4D97-AF65-F5344CB8AC3E}">
        <p14:creationId xmlns:p14="http://schemas.microsoft.com/office/powerpoint/2010/main" val="2879170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952" y="4571"/>
            <a:ext cx="12053048" cy="655742"/>
          </a:xfrm>
        </p:spPr>
        <p:txBody>
          <a:bodyPr vert="horz" lIns="91440" tIns="45720" rIns="91440" bIns="45720" rtlCol="0" anchor="ctr">
            <a:noAutofit/>
          </a:bodyPr>
          <a:lstStyle/>
          <a:p>
            <a:r>
              <a:rPr lang="en-US" sz="3200" b="1" dirty="0">
                <a:solidFill>
                  <a:schemeClr val="accent1">
                    <a:lumMod val="50000"/>
                  </a:schemeClr>
                </a:solidFill>
              </a:rPr>
              <a:t>Thus there is a need </a:t>
            </a:r>
            <a:r>
              <a:rPr lang="en-US" sz="3200" b="1" dirty="0" smtClean="0">
                <a:solidFill>
                  <a:schemeClr val="accent1">
                    <a:lumMod val="50000"/>
                  </a:schemeClr>
                </a:solidFill>
              </a:rPr>
              <a:t>to have an </a:t>
            </a:r>
            <a:r>
              <a:rPr lang="en-US" sz="3200" b="1" dirty="0">
                <a:solidFill>
                  <a:schemeClr val="accent1">
                    <a:lumMod val="50000"/>
                  </a:schemeClr>
                </a:solidFill>
              </a:rPr>
              <a:t>organization </a:t>
            </a:r>
            <a:r>
              <a:rPr lang="en-US" sz="3200" b="1" dirty="0" smtClean="0">
                <a:solidFill>
                  <a:schemeClr val="accent1">
                    <a:lumMod val="50000"/>
                  </a:schemeClr>
                </a:solidFill>
              </a:rPr>
              <a:t>to…</a:t>
            </a:r>
            <a:endParaRPr lang="en-US" sz="3200" b="1" dirty="0">
              <a:solidFill>
                <a:schemeClr val="accent1">
                  <a:lumMod val="50000"/>
                </a:schemeClr>
              </a:solidFill>
            </a:endParaRPr>
          </a:p>
        </p:txBody>
      </p:sp>
      <p:sp>
        <p:nvSpPr>
          <p:cNvPr id="8" name="Rectangle 111"/>
          <p:cNvSpPr>
            <a:spLocks noChangeArrowheads="1"/>
          </p:cNvSpPr>
          <p:nvPr>
            <p:custDataLst>
              <p:tags r:id="rId1"/>
            </p:custDataLst>
          </p:nvPr>
        </p:nvSpPr>
        <p:spPr bwMode="auto">
          <a:xfrm>
            <a:off x="441880" y="4066871"/>
            <a:ext cx="11172763" cy="492474"/>
          </a:xfrm>
          <a:prstGeom prst="parallelogram">
            <a:avLst>
              <a:gd name="adj" fmla="val 28893"/>
            </a:avLst>
          </a:prstGeom>
          <a:solidFill>
            <a:schemeClr val="bg1"/>
          </a:solidFill>
          <a:ln w="12700">
            <a:solidFill>
              <a:srgbClr val="C84E00"/>
            </a:solidFill>
            <a:miter lim="800000"/>
            <a:headEnd type="none" w="sm" len="sm"/>
            <a:tailEnd type="none" w="sm" len="sm"/>
          </a:ln>
          <a:effectLst/>
        </p:spPr>
        <p:txBody>
          <a:bodyPr lIns="54000" tIns="54000" rIns="54000" bIns="54000" anchor="ctr"/>
          <a:lstStyle/>
          <a:p>
            <a:r>
              <a:rPr lang="en-US" sz="1600" dirty="0" smtClean="0"/>
              <a:t>Provide technical assistance and guidance to water supply and sanitation agencies on a need basis in different areas such as technology, utility management, PPPs, service improvements, institutional development</a:t>
            </a:r>
          </a:p>
        </p:txBody>
      </p:sp>
      <p:sp>
        <p:nvSpPr>
          <p:cNvPr id="9" name="Rectangle 111"/>
          <p:cNvSpPr>
            <a:spLocks noChangeArrowheads="1"/>
          </p:cNvSpPr>
          <p:nvPr>
            <p:custDataLst>
              <p:tags r:id="rId2"/>
            </p:custDataLst>
          </p:nvPr>
        </p:nvSpPr>
        <p:spPr bwMode="auto">
          <a:xfrm>
            <a:off x="569411" y="1756527"/>
            <a:ext cx="11158693" cy="579581"/>
          </a:xfrm>
          <a:prstGeom prst="parallelogram">
            <a:avLst>
              <a:gd name="adj" fmla="val 28893"/>
            </a:avLst>
          </a:prstGeom>
          <a:solidFill>
            <a:schemeClr val="bg1"/>
          </a:solidFill>
          <a:ln w="12700">
            <a:solidFill>
              <a:srgbClr val="A79E70"/>
            </a:solidFill>
            <a:miter lim="800000"/>
            <a:headEnd type="none" w="sm" len="sm"/>
            <a:tailEnd type="none" w="sm" len="sm"/>
          </a:ln>
          <a:effectLst/>
        </p:spPr>
        <p:txBody>
          <a:bodyPr lIns="54000" tIns="54000" rIns="54000" bIns="54000" anchor="ctr"/>
          <a:lstStyle/>
          <a:p>
            <a:r>
              <a:rPr lang="en-US" sz="1600" dirty="0" smtClean="0"/>
              <a:t>Provide reliable and scientific information on various aspects of water supply, sewerage, and septage – laws, policies, emerging technologies, and provide a forum for exchange of ideas, best practices, and innovations</a:t>
            </a:r>
          </a:p>
        </p:txBody>
      </p:sp>
      <p:sp>
        <p:nvSpPr>
          <p:cNvPr id="10" name="Rectangle 111"/>
          <p:cNvSpPr>
            <a:spLocks noChangeArrowheads="1"/>
          </p:cNvSpPr>
          <p:nvPr>
            <p:custDataLst>
              <p:tags r:id="rId3"/>
            </p:custDataLst>
          </p:nvPr>
        </p:nvSpPr>
        <p:spPr bwMode="auto">
          <a:xfrm>
            <a:off x="498104" y="3319447"/>
            <a:ext cx="11044232" cy="488758"/>
          </a:xfrm>
          <a:prstGeom prst="parallelogram">
            <a:avLst>
              <a:gd name="adj" fmla="val 28893"/>
            </a:avLst>
          </a:prstGeom>
          <a:solidFill>
            <a:schemeClr val="bg1"/>
          </a:solidFill>
          <a:ln w="12700">
            <a:solidFill>
              <a:srgbClr val="7AB800"/>
            </a:solidFill>
            <a:miter lim="800000"/>
            <a:headEnd type="none" w="sm" len="sm"/>
            <a:tailEnd type="none" w="sm" len="sm"/>
          </a:ln>
          <a:effectLst/>
        </p:spPr>
        <p:txBody>
          <a:bodyPr lIns="54000" tIns="54000" rIns="54000" bIns="54000" anchor="ctr"/>
          <a:lstStyle/>
          <a:p>
            <a:r>
              <a:rPr lang="en-US" sz="1600" dirty="0"/>
              <a:t>Act as a knowledge hub, center for information, data </a:t>
            </a:r>
            <a:r>
              <a:rPr lang="en-US" sz="1600" dirty="0" smtClean="0"/>
              <a:t>repository and  undertake research and training related to water supply, sewerage and septage</a:t>
            </a:r>
            <a:r>
              <a:rPr lang="en-US" sz="1400" dirty="0" smtClean="0"/>
              <a:t> </a:t>
            </a:r>
          </a:p>
        </p:txBody>
      </p:sp>
      <p:sp>
        <p:nvSpPr>
          <p:cNvPr id="11" name="Rectangle 111"/>
          <p:cNvSpPr>
            <a:spLocks noChangeArrowheads="1"/>
          </p:cNvSpPr>
          <p:nvPr>
            <p:custDataLst>
              <p:tags r:id="rId4"/>
            </p:custDataLst>
          </p:nvPr>
        </p:nvSpPr>
        <p:spPr bwMode="auto">
          <a:xfrm>
            <a:off x="419696" y="4773368"/>
            <a:ext cx="11172769" cy="600779"/>
          </a:xfrm>
          <a:prstGeom prst="parallelogram">
            <a:avLst>
              <a:gd name="adj" fmla="val 28893"/>
            </a:avLst>
          </a:prstGeom>
          <a:solidFill>
            <a:schemeClr val="bg1"/>
          </a:solidFill>
          <a:ln w="12700">
            <a:solidFill>
              <a:srgbClr val="EBB700"/>
            </a:solidFill>
            <a:miter lim="800000"/>
            <a:headEnd type="none" w="sm" len="sm"/>
            <a:tailEnd type="none" w="sm" len="sm"/>
          </a:ln>
          <a:effectLst/>
        </p:spPr>
        <p:txBody>
          <a:bodyPr lIns="54000" tIns="54000" rIns="54000" bIns="54000" anchor="ctr"/>
          <a:lstStyle/>
          <a:p>
            <a:pPr defTabSz="762000">
              <a:spcBef>
                <a:spcPct val="20000"/>
              </a:spcBef>
            </a:pPr>
            <a:r>
              <a:rPr lang="en-US" sz="1600" dirty="0" smtClean="0"/>
              <a:t>Build partnerships with water industry, national and international associations, multilateral and bilateral institutions, universities and institutions of excellence in water sector for advancement of objectives </a:t>
            </a:r>
            <a:endParaRPr lang="en-GB" sz="1600" dirty="0" smtClean="0">
              <a:solidFill>
                <a:schemeClr val="accent4"/>
              </a:solidFill>
              <a:latin typeface="Arial" pitchFamily="34" charset="0"/>
              <a:cs typeface="Arial" pitchFamily="34" charset="0"/>
            </a:endParaRPr>
          </a:p>
        </p:txBody>
      </p:sp>
      <p:sp>
        <p:nvSpPr>
          <p:cNvPr id="12" name="Rectangle 111"/>
          <p:cNvSpPr>
            <a:spLocks noChangeArrowheads="1"/>
          </p:cNvSpPr>
          <p:nvPr>
            <p:custDataLst>
              <p:tags r:id="rId5"/>
            </p:custDataLst>
          </p:nvPr>
        </p:nvSpPr>
        <p:spPr bwMode="auto">
          <a:xfrm>
            <a:off x="626642" y="1001624"/>
            <a:ext cx="11044232" cy="588477"/>
          </a:xfrm>
          <a:prstGeom prst="parallelogram">
            <a:avLst>
              <a:gd name="adj" fmla="val 28893"/>
            </a:avLst>
          </a:prstGeom>
          <a:solidFill>
            <a:schemeClr val="bg1"/>
          </a:solidFill>
          <a:ln w="12700">
            <a:solidFill>
              <a:srgbClr val="8E258D"/>
            </a:solidFill>
            <a:miter lim="800000"/>
            <a:headEnd type="none" w="sm" len="sm"/>
            <a:tailEnd type="none" w="sm" len="sm"/>
          </a:ln>
          <a:effectLst/>
        </p:spPr>
        <p:txBody>
          <a:bodyPr lIns="54000" tIns="54000" rIns="54000" bIns="54000" anchor="ctr"/>
          <a:lstStyle/>
          <a:p>
            <a:r>
              <a:rPr lang="en-US" sz="1600" dirty="0" smtClean="0"/>
              <a:t>Coordinate, promote, represent and advocate the collective interests of its members in water supply and sanitation sector and provides opportunity for collaboration</a:t>
            </a:r>
          </a:p>
        </p:txBody>
      </p:sp>
      <p:sp>
        <p:nvSpPr>
          <p:cNvPr id="14" name="Rectangle 111"/>
          <p:cNvSpPr>
            <a:spLocks noChangeArrowheads="1"/>
          </p:cNvSpPr>
          <p:nvPr>
            <p:custDataLst>
              <p:tags r:id="rId6"/>
            </p:custDataLst>
          </p:nvPr>
        </p:nvSpPr>
        <p:spPr bwMode="auto">
          <a:xfrm>
            <a:off x="632657" y="1001624"/>
            <a:ext cx="724727" cy="575208"/>
          </a:xfrm>
          <a:prstGeom prst="parallelogram">
            <a:avLst>
              <a:gd name="adj" fmla="val 28893"/>
            </a:avLst>
          </a:prstGeom>
          <a:solidFill>
            <a:srgbClr val="8E258D"/>
          </a:solidFill>
          <a:ln w="12700">
            <a:solidFill>
              <a:srgbClr val="8E258D"/>
            </a:solidFill>
            <a:miter lim="800000"/>
            <a:headEnd type="none" w="sm" len="sm"/>
            <a:tailEnd type="none" w="sm" len="sm"/>
          </a:ln>
          <a:effectLst/>
        </p:spPr>
        <p:txBody>
          <a:bodyPr lIns="54000" tIns="54000" rIns="54000" bIns="54000" anchor="ctr"/>
          <a:lstStyle/>
          <a:p>
            <a:pPr algn="ctr" defTabSz="762000">
              <a:spcBef>
                <a:spcPct val="20000"/>
              </a:spcBef>
            </a:pPr>
            <a:r>
              <a:rPr lang="en-GB" dirty="0" smtClean="0">
                <a:solidFill>
                  <a:schemeClr val="accent4"/>
                </a:solidFill>
                <a:latin typeface="Arial" pitchFamily="34" charset="0"/>
                <a:cs typeface="Arial" pitchFamily="34" charset="0"/>
              </a:rPr>
              <a:t> </a:t>
            </a:r>
          </a:p>
        </p:txBody>
      </p:sp>
      <p:sp>
        <p:nvSpPr>
          <p:cNvPr id="15" name="Rectangle 111"/>
          <p:cNvSpPr>
            <a:spLocks noChangeArrowheads="1"/>
          </p:cNvSpPr>
          <p:nvPr>
            <p:custDataLst>
              <p:tags r:id="rId7"/>
            </p:custDataLst>
          </p:nvPr>
        </p:nvSpPr>
        <p:spPr bwMode="auto">
          <a:xfrm>
            <a:off x="549361" y="1770653"/>
            <a:ext cx="799479" cy="565455"/>
          </a:xfrm>
          <a:prstGeom prst="parallelogram">
            <a:avLst>
              <a:gd name="adj" fmla="val 28893"/>
            </a:avLst>
          </a:prstGeom>
          <a:solidFill>
            <a:srgbClr val="A79E70"/>
          </a:solidFill>
          <a:ln w="12700">
            <a:solidFill>
              <a:srgbClr val="A79E70"/>
            </a:solidFill>
            <a:miter lim="800000"/>
            <a:headEnd type="none" w="sm" len="sm"/>
            <a:tailEnd type="none" w="sm" len="sm"/>
          </a:ln>
          <a:effectLst/>
        </p:spPr>
        <p:txBody>
          <a:bodyPr lIns="54000" tIns="54000" rIns="54000" bIns="54000" anchor="ctr"/>
          <a:lstStyle/>
          <a:p>
            <a:pPr algn="ctr" defTabSz="762000">
              <a:spcBef>
                <a:spcPct val="20000"/>
              </a:spcBef>
            </a:pPr>
            <a:r>
              <a:rPr lang="en-GB" dirty="0" smtClean="0">
                <a:solidFill>
                  <a:schemeClr val="accent4"/>
                </a:solidFill>
                <a:latin typeface="Arial" pitchFamily="34" charset="0"/>
                <a:cs typeface="Arial" pitchFamily="34" charset="0"/>
              </a:rPr>
              <a:t> </a:t>
            </a:r>
          </a:p>
        </p:txBody>
      </p:sp>
      <p:sp>
        <p:nvSpPr>
          <p:cNvPr id="16" name="Rectangle 111"/>
          <p:cNvSpPr>
            <a:spLocks noChangeArrowheads="1"/>
          </p:cNvSpPr>
          <p:nvPr>
            <p:custDataLst>
              <p:tags r:id="rId8"/>
            </p:custDataLst>
          </p:nvPr>
        </p:nvSpPr>
        <p:spPr bwMode="auto">
          <a:xfrm>
            <a:off x="489562" y="3319448"/>
            <a:ext cx="859278" cy="502884"/>
          </a:xfrm>
          <a:prstGeom prst="parallelogram">
            <a:avLst>
              <a:gd name="adj" fmla="val 28893"/>
            </a:avLst>
          </a:prstGeom>
          <a:solidFill>
            <a:srgbClr val="7AB800"/>
          </a:solidFill>
          <a:ln w="12700">
            <a:solidFill>
              <a:srgbClr val="7AB800"/>
            </a:solidFill>
            <a:miter lim="800000"/>
            <a:headEnd type="none" w="sm" len="sm"/>
            <a:tailEnd type="none" w="sm" len="sm"/>
          </a:ln>
          <a:effectLst/>
        </p:spPr>
        <p:txBody>
          <a:bodyPr lIns="54000" tIns="54000" rIns="54000" bIns="54000" anchor="ctr"/>
          <a:lstStyle/>
          <a:p>
            <a:pPr algn="ctr" defTabSz="762000">
              <a:spcBef>
                <a:spcPct val="20000"/>
              </a:spcBef>
            </a:pPr>
            <a:r>
              <a:rPr lang="en-GB" dirty="0" smtClean="0">
                <a:solidFill>
                  <a:schemeClr val="accent4"/>
                </a:solidFill>
                <a:latin typeface="Arial" pitchFamily="34" charset="0"/>
                <a:cs typeface="Arial" pitchFamily="34" charset="0"/>
              </a:rPr>
              <a:t> </a:t>
            </a:r>
          </a:p>
        </p:txBody>
      </p:sp>
      <p:sp>
        <p:nvSpPr>
          <p:cNvPr id="18" name="Rectangle 111"/>
          <p:cNvSpPr>
            <a:spLocks noChangeArrowheads="1"/>
          </p:cNvSpPr>
          <p:nvPr>
            <p:custDataLst>
              <p:tags r:id="rId9"/>
            </p:custDataLst>
          </p:nvPr>
        </p:nvSpPr>
        <p:spPr bwMode="auto">
          <a:xfrm>
            <a:off x="441880" y="4052744"/>
            <a:ext cx="906960" cy="506601"/>
          </a:xfrm>
          <a:prstGeom prst="parallelogram">
            <a:avLst>
              <a:gd name="adj" fmla="val 28893"/>
            </a:avLst>
          </a:prstGeom>
          <a:solidFill>
            <a:srgbClr val="C84E00"/>
          </a:solidFill>
          <a:ln w="12700">
            <a:solidFill>
              <a:srgbClr val="C84E00"/>
            </a:solidFill>
            <a:miter lim="800000"/>
            <a:headEnd type="none" w="sm" len="sm"/>
            <a:tailEnd type="none" w="sm" len="sm"/>
          </a:ln>
          <a:effectLst/>
        </p:spPr>
        <p:txBody>
          <a:bodyPr lIns="54000" tIns="54000" rIns="54000" bIns="54000" anchor="ctr"/>
          <a:lstStyle/>
          <a:p>
            <a:pPr algn="ctr" defTabSz="762000">
              <a:spcBef>
                <a:spcPct val="20000"/>
              </a:spcBef>
            </a:pPr>
            <a:r>
              <a:rPr lang="en-GB" dirty="0" smtClean="0">
                <a:solidFill>
                  <a:schemeClr val="accent4"/>
                </a:solidFill>
                <a:latin typeface="Arial" pitchFamily="34" charset="0"/>
                <a:cs typeface="Arial" pitchFamily="34" charset="0"/>
              </a:rPr>
              <a:t> </a:t>
            </a:r>
          </a:p>
        </p:txBody>
      </p:sp>
      <p:sp>
        <p:nvSpPr>
          <p:cNvPr id="19" name="Rectangle 111"/>
          <p:cNvSpPr>
            <a:spLocks noChangeArrowheads="1"/>
          </p:cNvSpPr>
          <p:nvPr>
            <p:custDataLst>
              <p:tags r:id="rId10"/>
            </p:custDataLst>
          </p:nvPr>
        </p:nvSpPr>
        <p:spPr bwMode="auto">
          <a:xfrm>
            <a:off x="419696" y="4776963"/>
            <a:ext cx="929144" cy="593588"/>
          </a:xfrm>
          <a:prstGeom prst="parallelogram">
            <a:avLst>
              <a:gd name="adj" fmla="val 28893"/>
            </a:avLst>
          </a:prstGeom>
          <a:solidFill>
            <a:srgbClr val="EBB700"/>
          </a:solidFill>
          <a:ln w="12700">
            <a:solidFill>
              <a:srgbClr val="EBB700"/>
            </a:solidFill>
            <a:miter lim="800000"/>
            <a:headEnd type="none" w="sm" len="sm"/>
            <a:tailEnd type="none" w="sm" len="sm"/>
          </a:ln>
          <a:effectLst/>
        </p:spPr>
        <p:txBody>
          <a:bodyPr lIns="54000" tIns="54000" rIns="54000" bIns="54000" anchor="ctr"/>
          <a:lstStyle/>
          <a:p>
            <a:pPr algn="ctr" defTabSz="762000">
              <a:spcBef>
                <a:spcPct val="20000"/>
              </a:spcBef>
            </a:pPr>
            <a:r>
              <a:rPr lang="en-GB" dirty="0" smtClean="0">
                <a:solidFill>
                  <a:schemeClr val="accent4"/>
                </a:solidFill>
                <a:latin typeface="Arial" pitchFamily="34" charset="0"/>
                <a:cs typeface="Arial" pitchFamily="34" charset="0"/>
              </a:rPr>
              <a:t> </a:t>
            </a:r>
          </a:p>
        </p:txBody>
      </p:sp>
      <p:sp>
        <p:nvSpPr>
          <p:cNvPr id="17" name="Rectangle 111"/>
          <p:cNvSpPr>
            <a:spLocks noChangeArrowheads="1"/>
          </p:cNvSpPr>
          <p:nvPr>
            <p:custDataLst>
              <p:tags r:id="rId11"/>
            </p:custDataLst>
          </p:nvPr>
        </p:nvSpPr>
        <p:spPr bwMode="auto">
          <a:xfrm>
            <a:off x="521860" y="2550130"/>
            <a:ext cx="11075336" cy="551577"/>
          </a:xfrm>
          <a:prstGeom prst="parallelogram">
            <a:avLst>
              <a:gd name="adj" fmla="val 28893"/>
            </a:avLst>
          </a:prstGeom>
          <a:solidFill>
            <a:schemeClr val="bg1"/>
          </a:solidFill>
          <a:ln w="12700">
            <a:solidFill>
              <a:srgbClr val="A79E70"/>
            </a:solidFill>
            <a:miter lim="800000"/>
            <a:headEnd type="none" w="sm" len="sm"/>
            <a:tailEnd type="none" w="sm" len="sm"/>
          </a:ln>
          <a:effectLst/>
        </p:spPr>
        <p:txBody>
          <a:bodyPr lIns="54000" tIns="54000" rIns="54000" bIns="54000" anchor="ctr"/>
          <a:lstStyle/>
          <a:p>
            <a:r>
              <a:rPr lang="en-US" sz="1600" dirty="0" smtClean="0"/>
              <a:t>Carry out analysis and new thinking on urban water scarcity and recommend policy and implementation measures for urban water management, water resources management, inter-sectoral water transfers, </a:t>
            </a:r>
            <a:r>
              <a:rPr lang="en-US" sz="1600" dirty="0" err="1" smtClean="0"/>
              <a:t>etc</a:t>
            </a:r>
            <a:endParaRPr lang="en-US" sz="1600" dirty="0" smtClean="0"/>
          </a:p>
        </p:txBody>
      </p:sp>
      <p:sp>
        <p:nvSpPr>
          <p:cNvPr id="21" name="Rectangle 111"/>
          <p:cNvSpPr>
            <a:spLocks noChangeArrowheads="1"/>
          </p:cNvSpPr>
          <p:nvPr>
            <p:custDataLst>
              <p:tags r:id="rId12"/>
            </p:custDataLst>
          </p:nvPr>
        </p:nvSpPr>
        <p:spPr bwMode="auto">
          <a:xfrm>
            <a:off x="521861" y="2536084"/>
            <a:ext cx="826980" cy="550239"/>
          </a:xfrm>
          <a:prstGeom prst="parallelogram">
            <a:avLst>
              <a:gd name="adj" fmla="val 28893"/>
            </a:avLst>
          </a:prstGeom>
          <a:solidFill>
            <a:srgbClr val="FFC000"/>
          </a:solidFill>
          <a:ln w="12700">
            <a:solidFill>
              <a:srgbClr val="7AB800"/>
            </a:solidFill>
            <a:miter lim="800000"/>
            <a:headEnd type="none" w="sm" len="sm"/>
            <a:tailEnd type="none" w="sm" len="sm"/>
          </a:ln>
          <a:effectLst/>
        </p:spPr>
        <p:txBody>
          <a:bodyPr lIns="54000" tIns="54000" rIns="54000" bIns="54000" anchor="ctr"/>
          <a:lstStyle/>
          <a:p>
            <a:pPr algn="ctr" defTabSz="762000">
              <a:spcBef>
                <a:spcPct val="20000"/>
              </a:spcBef>
            </a:pPr>
            <a:r>
              <a:rPr lang="en-GB" dirty="0" smtClean="0">
                <a:solidFill>
                  <a:schemeClr val="accent4"/>
                </a:solidFill>
                <a:latin typeface="Arial" pitchFamily="34" charset="0"/>
                <a:cs typeface="Arial" pitchFamily="34" charset="0"/>
              </a:rPr>
              <a:t> </a:t>
            </a:r>
          </a:p>
        </p:txBody>
      </p:sp>
      <p:sp>
        <p:nvSpPr>
          <p:cNvPr id="22" name="Rectangle 111"/>
          <p:cNvSpPr>
            <a:spLocks noChangeArrowheads="1"/>
          </p:cNvSpPr>
          <p:nvPr>
            <p:custDataLst>
              <p:tags r:id="rId13"/>
            </p:custDataLst>
          </p:nvPr>
        </p:nvSpPr>
        <p:spPr bwMode="auto">
          <a:xfrm>
            <a:off x="407895" y="6227929"/>
            <a:ext cx="10945905" cy="501650"/>
          </a:xfrm>
          <a:prstGeom prst="parallelogram">
            <a:avLst>
              <a:gd name="adj" fmla="val 28893"/>
            </a:avLst>
          </a:prstGeom>
          <a:solidFill>
            <a:schemeClr val="bg1"/>
          </a:solidFill>
          <a:ln w="12700">
            <a:solidFill>
              <a:srgbClr val="8E258D"/>
            </a:solidFill>
            <a:miter lim="800000"/>
            <a:headEnd type="none" w="sm" len="sm"/>
            <a:tailEnd type="none" w="sm" len="sm"/>
          </a:ln>
          <a:effectLst/>
        </p:spPr>
        <p:txBody>
          <a:bodyPr lIns="54000" tIns="54000" rIns="54000" bIns="54000" anchor="ctr"/>
          <a:lstStyle/>
          <a:p>
            <a:r>
              <a:rPr lang="en-US" sz="1600" dirty="0" smtClean="0"/>
              <a:t>Institute awards for best performing utilities based on certain benchmarks</a:t>
            </a:r>
            <a:r>
              <a:rPr lang="en-US" sz="1400" dirty="0" smtClean="0"/>
              <a:t> </a:t>
            </a:r>
          </a:p>
        </p:txBody>
      </p:sp>
      <p:sp>
        <p:nvSpPr>
          <p:cNvPr id="23" name="Rectangle 111"/>
          <p:cNvSpPr>
            <a:spLocks noChangeArrowheads="1"/>
          </p:cNvSpPr>
          <p:nvPr>
            <p:custDataLst>
              <p:tags r:id="rId14"/>
            </p:custDataLst>
          </p:nvPr>
        </p:nvSpPr>
        <p:spPr bwMode="auto">
          <a:xfrm>
            <a:off x="419696" y="6224333"/>
            <a:ext cx="851629" cy="501650"/>
          </a:xfrm>
          <a:prstGeom prst="parallelogram">
            <a:avLst>
              <a:gd name="adj" fmla="val 28893"/>
            </a:avLst>
          </a:prstGeom>
          <a:solidFill>
            <a:srgbClr val="8E258D"/>
          </a:solidFill>
          <a:ln w="12700">
            <a:solidFill>
              <a:srgbClr val="8E258D"/>
            </a:solidFill>
            <a:miter lim="800000"/>
            <a:headEnd type="none" w="sm" len="sm"/>
            <a:tailEnd type="none" w="sm" len="sm"/>
          </a:ln>
          <a:effectLst/>
        </p:spPr>
        <p:txBody>
          <a:bodyPr lIns="54000" tIns="54000" rIns="54000" bIns="54000" anchor="ctr"/>
          <a:lstStyle/>
          <a:p>
            <a:pPr algn="ctr" defTabSz="762000">
              <a:spcBef>
                <a:spcPct val="20000"/>
              </a:spcBef>
            </a:pPr>
            <a:r>
              <a:rPr lang="en-GB" dirty="0" smtClean="0">
                <a:solidFill>
                  <a:schemeClr val="accent4"/>
                </a:solidFill>
                <a:latin typeface="Arial" pitchFamily="34" charset="0"/>
                <a:cs typeface="Arial" pitchFamily="34" charset="0"/>
              </a:rPr>
              <a:t> </a:t>
            </a:r>
          </a:p>
        </p:txBody>
      </p:sp>
      <p:sp>
        <p:nvSpPr>
          <p:cNvPr id="3" name="Slide Number Placeholder 2"/>
          <p:cNvSpPr>
            <a:spLocks noGrp="1"/>
          </p:cNvSpPr>
          <p:nvPr>
            <p:ph type="sldNum" sz="quarter" idx="12"/>
          </p:nvPr>
        </p:nvSpPr>
        <p:spPr/>
        <p:txBody>
          <a:bodyPr/>
          <a:lstStyle/>
          <a:p>
            <a:fld id="{4C946790-6BD5-4113-806B-B0D4820C505C}" type="slidenum">
              <a:rPr lang="en-US" smtClean="0"/>
              <a:pPr/>
              <a:t>4</a:t>
            </a:fld>
            <a:endParaRPr lang="en-US"/>
          </a:p>
        </p:txBody>
      </p:sp>
      <p:sp>
        <p:nvSpPr>
          <p:cNvPr id="24" name="Rectangle 111"/>
          <p:cNvSpPr>
            <a:spLocks noChangeArrowheads="1"/>
          </p:cNvSpPr>
          <p:nvPr>
            <p:custDataLst>
              <p:tags r:id="rId15"/>
            </p:custDataLst>
          </p:nvPr>
        </p:nvSpPr>
        <p:spPr bwMode="auto">
          <a:xfrm>
            <a:off x="441880" y="5495255"/>
            <a:ext cx="10911919" cy="600779"/>
          </a:xfrm>
          <a:prstGeom prst="parallelogram">
            <a:avLst>
              <a:gd name="adj" fmla="val 28893"/>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lIns="54000" tIns="54000" rIns="54000" bIns="54000" anchor="ctr"/>
          <a:lstStyle/>
          <a:p>
            <a:pPr defTabSz="762000">
              <a:spcBef>
                <a:spcPct val="20000"/>
              </a:spcBef>
            </a:pPr>
            <a:r>
              <a:rPr lang="en-US" sz="1600" dirty="0" smtClean="0"/>
              <a:t>Establish standards, benchmarks, frameworks for different components of water supply and sanitation such as infrastructure, technologies, services, pricing, PPPs, </a:t>
            </a:r>
            <a:r>
              <a:rPr lang="en-US" sz="1600" dirty="0" err="1" smtClean="0"/>
              <a:t>etc</a:t>
            </a:r>
            <a:endParaRPr lang="en-GB" sz="1600" dirty="0" smtClean="0">
              <a:solidFill>
                <a:schemeClr val="accent4"/>
              </a:solidFill>
              <a:latin typeface="Arial" pitchFamily="34" charset="0"/>
              <a:cs typeface="Arial" pitchFamily="34" charset="0"/>
            </a:endParaRPr>
          </a:p>
        </p:txBody>
      </p:sp>
      <p:sp>
        <p:nvSpPr>
          <p:cNvPr id="25" name="Rectangle 111"/>
          <p:cNvSpPr>
            <a:spLocks noChangeArrowheads="1"/>
          </p:cNvSpPr>
          <p:nvPr>
            <p:custDataLst>
              <p:tags r:id="rId16"/>
            </p:custDataLst>
          </p:nvPr>
        </p:nvSpPr>
        <p:spPr bwMode="auto">
          <a:xfrm>
            <a:off x="441879" y="5498850"/>
            <a:ext cx="907451" cy="593588"/>
          </a:xfrm>
          <a:prstGeom prst="parallelogram">
            <a:avLst>
              <a:gd name="adj" fmla="val 28893"/>
            </a:avLst>
          </a:prstGeom>
          <a:ln>
            <a:headEnd type="none" w="sm" len="sm"/>
            <a:tailEnd type="none" w="sm" len="sm"/>
          </a:ln>
        </p:spPr>
        <p:style>
          <a:lnRef idx="1">
            <a:schemeClr val="accent1"/>
          </a:lnRef>
          <a:fillRef idx="3">
            <a:schemeClr val="accent1"/>
          </a:fillRef>
          <a:effectRef idx="2">
            <a:schemeClr val="accent1"/>
          </a:effectRef>
          <a:fontRef idx="minor">
            <a:schemeClr val="lt1"/>
          </a:fontRef>
        </p:style>
        <p:txBody>
          <a:bodyPr lIns="54000" tIns="54000" rIns="54000" bIns="54000" anchor="ctr"/>
          <a:lstStyle/>
          <a:p>
            <a:pPr algn="ctr" defTabSz="762000">
              <a:spcBef>
                <a:spcPct val="20000"/>
              </a:spcBef>
            </a:pPr>
            <a:r>
              <a:rPr lang="en-GB" dirty="0" smtClean="0">
                <a:solidFill>
                  <a:schemeClr val="accent4"/>
                </a:solidFill>
                <a:latin typeface="Arial" pitchFamily="34" charset="0"/>
                <a:cs typeface="Arial" pitchFamily="34" charset="0"/>
              </a:rPr>
              <a:t> </a:t>
            </a:r>
          </a:p>
        </p:txBody>
      </p:sp>
    </p:spTree>
    <p:extLst>
      <p:ext uri="{BB962C8B-B14F-4D97-AF65-F5344CB8AC3E}">
        <p14:creationId xmlns:p14="http://schemas.microsoft.com/office/powerpoint/2010/main" val="2140307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20"/>
          <p:cNvSpPr>
            <a:spLocks/>
          </p:cNvSpPr>
          <p:nvPr/>
        </p:nvSpPr>
        <p:spPr bwMode="auto">
          <a:xfrm>
            <a:off x="1316046" y="3522662"/>
            <a:ext cx="4640263" cy="2860773"/>
          </a:xfrm>
          <a:custGeom>
            <a:avLst/>
            <a:gdLst/>
            <a:ahLst/>
            <a:cxnLst>
              <a:cxn ang="0">
                <a:pos x="4947" y="1122"/>
              </a:cxn>
              <a:cxn ang="0">
                <a:pos x="5230" y="0"/>
              </a:cxn>
              <a:cxn ang="0">
                <a:pos x="0" y="422"/>
              </a:cxn>
              <a:cxn ang="0">
                <a:pos x="0" y="4242"/>
              </a:cxn>
              <a:cxn ang="0">
                <a:pos x="6865" y="4242"/>
              </a:cxn>
              <a:cxn ang="0">
                <a:pos x="7245" y="3482"/>
              </a:cxn>
              <a:cxn ang="0">
                <a:pos x="4947" y="1122"/>
              </a:cxn>
            </a:cxnLst>
            <a:rect l="0" t="0" r="r" b="b"/>
            <a:pathLst>
              <a:path w="7245" h="4242">
                <a:moveTo>
                  <a:pt x="4947" y="1122"/>
                </a:moveTo>
                <a:cubicBezTo>
                  <a:pt x="4947" y="716"/>
                  <a:pt x="5049" y="334"/>
                  <a:pt x="5230" y="0"/>
                </a:cubicBezTo>
                <a:cubicBezTo>
                  <a:pt x="0" y="422"/>
                  <a:pt x="0" y="422"/>
                  <a:pt x="0" y="422"/>
                </a:cubicBezTo>
                <a:cubicBezTo>
                  <a:pt x="0" y="4242"/>
                  <a:pt x="0" y="4242"/>
                  <a:pt x="0" y="4242"/>
                </a:cubicBezTo>
                <a:cubicBezTo>
                  <a:pt x="6865" y="4242"/>
                  <a:pt x="6865" y="4242"/>
                  <a:pt x="6865" y="4242"/>
                </a:cubicBezTo>
                <a:cubicBezTo>
                  <a:pt x="7245" y="3482"/>
                  <a:pt x="7245" y="3482"/>
                  <a:pt x="7245" y="3482"/>
                </a:cubicBezTo>
                <a:cubicBezTo>
                  <a:pt x="5970" y="3449"/>
                  <a:pt x="4947" y="2405"/>
                  <a:pt x="4947" y="1122"/>
                </a:cubicBezTo>
                <a:close/>
              </a:path>
            </a:pathLst>
          </a:custGeom>
          <a:gradFill flip="none" rotWithShape="1">
            <a:gsLst>
              <a:gs pos="0">
                <a:srgbClr val="E9E7DB"/>
              </a:gs>
              <a:gs pos="100000">
                <a:schemeClr val="bg1"/>
              </a:gs>
            </a:gsLst>
            <a:lin ang="8100000" scaled="1"/>
            <a:tileRect/>
          </a:gradFill>
          <a:ln w="6350" cap="sq">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Freeform 21"/>
          <p:cNvSpPr>
            <a:spLocks/>
          </p:cNvSpPr>
          <p:nvPr/>
        </p:nvSpPr>
        <p:spPr bwMode="auto">
          <a:xfrm>
            <a:off x="3713625" y="1211626"/>
            <a:ext cx="4861272" cy="2249487"/>
          </a:xfrm>
          <a:custGeom>
            <a:avLst/>
            <a:gdLst/>
            <a:ahLst/>
            <a:cxnLst>
              <a:cxn ang="0">
                <a:pos x="3770" y="2390"/>
              </a:cxn>
              <a:cxn ang="0">
                <a:pos x="5781" y="3513"/>
              </a:cxn>
              <a:cxn ang="0">
                <a:pos x="7540" y="1"/>
              </a:cxn>
              <a:cxn ang="0">
                <a:pos x="7540" y="0"/>
              </a:cxn>
              <a:cxn ang="0">
                <a:pos x="0" y="0"/>
              </a:cxn>
              <a:cxn ang="0">
                <a:pos x="1759" y="3513"/>
              </a:cxn>
              <a:cxn ang="0">
                <a:pos x="3770" y="2390"/>
              </a:cxn>
            </a:cxnLst>
            <a:rect l="0" t="0" r="r" b="b"/>
            <a:pathLst>
              <a:path w="7540" h="3513">
                <a:moveTo>
                  <a:pt x="3770" y="2390"/>
                </a:moveTo>
                <a:cubicBezTo>
                  <a:pt x="4620" y="2390"/>
                  <a:pt x="5365" y="2839"/>
                  <a:pt x="5781" y="3513"/>
                </a:cubicBezTo>
                <a:cubicBezTo>
                  <a:pt x="7540" y="1"/>
                  <a:pt x="7540" y="1"/>
                  <a:pt x="7540" y="1"/>
                </a:cubicBezTo>
                <a:cubicBezTo>
                  <a:pt x="7540" y="0"/>
                  <a:pt x="7540" y="0"/>
                  <a:pt x="7540" y="0"/>
                </a:cubicBezTo>
                <a:cubicBezTo>
                  <a:pt x="0" y="0"/>
                  <a:pt x="0" y="0"/>
                  <a:pt x="0" y="0"/>
                </a:cubicBezTo>
                <a:cubicBezTo>
                  <a:pt x="1759" y="3513"/>
                  <a:pt x="1759" y="3513"/>
                  <a:pt x="1759" y="3513"/>
                </a:cubicBezTo>
                <a:cubicBezTo>
                  <a:pt x="2175" y="2839"/>
                  <a:pt x="2920" y="2390"/>
                  <a:pt x="3770" y="2390"/>
                </a:cubicBezTo>
                <a:close/>
              </a:path>
            </a:pathLst>
          </a:custGeom>
          <a:gradFill flip="none" rotWithShape="1">
            <a:gsLst>
              <a:gs pos="0">
                <a:srgbClr val="BFDEE4"/>
              </a:gs>
              <a:gs pos="100000">
                <a:schemeClr val="bg1"/>
              </a:gs>
            </a:gsLst>
            <a:lin ang="16200000" scaled="1"/>
            <a:tileRect/>
          </a:gradFill>
          <a:ln w="6350" cap="sq">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6" name="Freeform 22"/>
          <p:cNvSpPr>
            <a:spLocks/>
          </p:cNvSpPr>
          <p:nvPr/>
        </p:nvSpPr>
        <p:spPr bwMode="auto">
          <a:xfrm>
            <a:off x="6035684" y="3522663"/>
            <a:ext cx="4640263" cy="2716212"/>
          </a:xfrm>
          <a:custGeom>
            <a:avLst/>
            <a:gdLst/>
            <a:ahLst/>
            <a:cxnLst>
              <a:cxn ang="0">
                <a:pos x="2016" y="0"/>
              </a:cxn>
              <a:cxn ang="0">
                <a:pos x="2299" y="1122"/>
              </a:cxn>
              <a:cxn ang="0">
                <a:pos x="0" y="3482"/>
              </a:cxn>
              <a:cxn ang="0">
                <a:pos x="381" y="4242"/>
              </a:cxn>
              <a:cxn ang="0">
                <a:pos x="7246" y="4242"/>
              </a:cxn>
              <a:cxn ang="0">
                <a:pos x="7246" y="422"/>
              </a:cxn>
              <a:cxn ang="0">
                <a:pos x="2016" y="0"/>
              </a:cxn>
            </a:cxnLst>
            <a:rect l="0" t="0" r="r" b="b"/>
            <a:pathLst>
              <a:path w="7246" h="4242">
                <a:moveTo>
                  <a:pt x="2016" y="0"/>
                </a:moveTo>
                <a:cubicBezTo>
                  <a:pt x="2196" y="334"/>
                  <a:pt x="2299" y="716"/>
                  <a:pt x="2299" y="1122"/>
                </a:cubicBezTo>
                <a:cubicBezTo>
                  <a:pt x="2299" y="2405"/>
                  <a:pt x="1275" y="3449"/>
                  <a:pt x="0" y="3482"/>
                </a:cubicBezTo>
                <a:cubicBezTo>
                  <a:pt x="381" y="4242"/>
                  <a:pt x="381" y="4242"/>
                  <a:pt x="381" y="4242"/>
                </a:cubicBezTo>
                <a:cubicBezTo>
                  <a:pt x="7246" y="4242"/>
                  <a:pt x="7246" y="4242"/>
                  <a:pt x="7246" y="4242"/>
                </a:cubicBezTo>
                <a:cubicBezTo>
                  <a:pt x="7246" y="422"/>
                  <a:pt x="7246" y="422"/>
                  <a:pt x="7246" y="422"/>
                </a:cubicBezTo>
                <a:lnTo>
                  <a:pt x="2016" y="0"/>
                </a:lnTo>
                <a:close/>
              </a:path>
            </a:pathLst>
          </a:custGeom>
          <a:gradFill flip="none" rotWithShape="1">
            <a:gsLst>
              <a:gs pos="0">
                <a:srgbClr val="E3C9E3"/>
              </a:gs>
              <a:gs pos="100000">
                <a:schemeClr val="bg1"/>
              </a:gs>
            </a:gsLst>
            <a:lin ang="2700000" scaled="1"/>
            <a:tileRect/>
          </a:gradFill>
          <a:ln w="6350" cap="sq">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7" name="Freeform 23"/>
          <p:cNvSpPr>
            <a:spLocks/>
          </p:cNvSpPr>
          <p:nvPr/>
        </p:nvSpPr>
        <p:spPr bwMode="auto">
          <a:xfrm>
            <a:off x="6032509" y="3521075"/>
            <a:ext cx="1476375" cy="2230437"/>
          </a:xfrm>
          <a:custGeom>
            <a:avLst/>
            <a:gdLst/>
            <a:ahLst/>
            <a:cxnLst>
              <a:cxn ang="0">
                <a:pos x="0" y="1156"/>
              </a:cxn>
              <a:cxn ang="0">
                <a:pos x="0" y="3471"/>
              </a:cxn>
              <a:cxn ang="0">
                <a:pos x="6" y="3484"/>
              </a:cxn>
              <a:cxn ang="0">
                <a:pos x="2305" y="1123"/>
              </a:cxn>
              <a:cxn ang="0">
                <a:pos x="2022" y="1"/>
              </a:cxn>
              <a:cxn ang="0">
                <a:pos x="2002" y="0"/>
              </a:cxn>
              <a:cxn ang="0">
                <a:pos x="0" y="1156"/>
              </a:cxn>
            </a:cxnLst>
            <a:rect l="0" t="0" r="r" b="b"/>
            <a:pathLst>
              <a:path w="2305" h="3484">
                <a:moveTo>
                  <a:pt x="0" y="1156"/>
                </a:moveTo>
                <a:cubicBezTo>
                  <a:pt x="0" y="3471"/>
                  <a:pt x="0" y="3471"/>
                  <a:pt x="0" y="3471"/>
                </a:cubicBezTo>
                <a:cubicBezTo>
                  <a:pt x="6" y="3484"/>
                  <a:pt x="6" y="3484"/>
                  <a:pt x="6" y="3484"/>
                </a:cubicBezTo>
                <a:cubicBezTo>
                  <a:pt x="1281" y="3451"/>
                  <a:pt x="2305" y="2406"/>
                  <a:pt x="2305" y="1123"/>
                </a:cubicBezTo>
                <a:cubicBezTo>
                  <a:pt x="2305" y="717"/>
                  <a:pt x="2202" y="335"/>
                  <a:pt x="2022" y="1"/>
                </a:cubicBezTo>
                <a:cubicBezTo>
                  <a:pt x="2002" y="0"/>
                  <a:pt x="2002" y="0"/>
                  <a:pt x="2002" y="0"/>
                </a:cubicBezTo>
                <a:lnTo>
                  <a:pt x="0" y="1156"/>
                </a:lnTo>
                <a:close/>
              </a:path>
            </a:pathLst>
          </a:custGeom>
          <a:solidFill>
            <a:srgbClr val="C792C6"/>
          </a:solidFill>
          <a:ln w="6350" cap="sq">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8" name="Freeform 24"/>
          <p:cNvSpPr>
            <a:spLocks/>
          </p:cNvSpPr>
          <p:nvPr/>
        </p:nvSpPr>
        <p:spPr bwMode="auto">
          <a:xfrm>
            <a:off x="4708534" y="2728913"/>
            <a:ext cx="2576513" cy="1470025"/>
          </a:xfrm>
          <a:custGeom>
            <a:avLst/>
            <a:gdLst/>
            <a:ahLst/>
            <a:cxnLst>
              <a:cxn ang="0">
                <a:pos x="2011" y="2296"/>
              </a:cxn>
              <a:cxn ang="0">
                <a:pos x="4013" y="1140"/>
              </a:cxn>
              <a:cxn ang="0">
                <a:pos x="4022" y="1123"/>
              </a:cxn>
              <a:cxn ang="0">
                <a:pos x="2011" y="0"/>
              </a:cxn>
              <a:cxn ang="0">
                <a:pos x="0" y="1123"/>
              </a:cxn>
              <a:cxn ang="0">
                <a:pos x="8" y="1140"/>
              </a:cxn>
              <a:cxn ang="0">
                <a:pos x="2011" y="2296"/>
              </a:cxn>
            </a:cxnLst>
            <a:rect l="0" t="0" r="r" b="b"/>
            <a:pathLst>
              <a:path w="4022" h="2296">
                <a:moveTo>
                  <a:pt x="2011" y="2296"/>
                </a:moveTo>
                <a:cubicBezTo>
                  <a:pt x="4013" y="1140"/>
                  <a:pt x="4013" y="1140"/>
                  <a:pt x="4013" y="1140"/>
                </a:cubicBezTo>
                <a:cubicBezTo>
                  <a:pt x="4022" y="1123"/>
                  <a:pt x="4022" y="1123"/>
                  <a:pt x="4022" y="1123"/>
                </a:cubicBezTo>
                <a:cubicBezTo>
                  <a:pt x="3606" y="449"/>
                  <a:pt x="2861" y="0"/>
                  <a:pt x="2011" y="0"/>
                </a:cubicBezTo>
                <a:cubicBezTo>
                  <a:pt x="1161" y="0"/>
                  <a:pt x="416" y="449"/>
                  <a:pt x="0" y="1123"/>
                </a:cubicBezTo>
                <a:cubicBezTo>
                  <a:pt x="8" y="1140"/>
                  <a:pt x="8" y="1140"/>
                  <a:pt x="8" y="1140"/>
                </a:cubicBezTo>
                <a:lnTo>
                  <a:pt x="2011" y="2296"/>
                </a:lnTo>
                <a:close/>
              </a:path>
            </a:pathLst>
          </a:custGeom>
          <a:solidFill>
            <a:srgbClr val="80BEC9"/>
          </a:solidFill>
          <a:ln w="6350" cap="sq">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9" name="Freeform 25"/>
          <p:cNvSpPr>
            <a:spLocks/>
          </p:cNvSpPr>
          <p:nvPr/>
        </p:nvSpPr>
        <p:spPr bwMode="auto">
          <a:xfrm>
            <a:off x="4484696" y="3521075"/>
            <a:ext cx="1476375" cy="2230437"/>
          </a:xfrm>
          <a:custGeom>
            <a:avLst/>
            <a:gdLst/>
            <a:ahLst/>
            <a:cxnLst>
              <a:cxn ang="0">
                <a:pos x="2305" y="1156"/>
              </a:cxn>
              <a:cxn ang="0">
                <a:pos x="303" y="0"/>
              </a:cxn>
              <a:cxn ang="0">
                <a:pos x="283" y="1"/>
              </a:cxn>
              <a:cxn ang="0">
                <a:pos x="0" y="1123"/>
              </a:cxn>
              <a:cxn ang="0">
                <a:pos x="2298" y="3484"/>
              </a:cxn>
              <a:cxn ang="0">
                <a:pos x="2305" y="3471"/>
              </a:cxn>
              <a:cxn ang="0">
                <a:pos x="2305" y="1156"/>
              </a:cxn>
            </a:cxnLst>
            <a:rect l="0" t="0" r="r" b="b"/>
            <a:pathLst>
              <a:path w="2305" h="3484">
                <a:moveTo>
                  <a:pt x="2305" y="1156"/>
                </a:moveTo>
                <a:cubicBezTo>
                  <a:pt x="303" y="0"/>
                  <a:pt x="303" y="0"/>
                  <a:pt x="303" y="0"/>
                </a:cubicBezTo>
                <a:cubicBezTo>
                  <a:pt x="283" y="1"/>
                  <a:pt x="283" y="1"/>
                  <a:pt x="283" y="1"/>
                </a:cubicBezTo>
                <a:cubicBezTo>
                  <a:pt x="102" y="335"/>
                  <a:pt x="0" y="717"/>
                  <a:pt x="0" y="1123"/>
                </a:cubicBezTo>
                <a:cubicBezTo>
                  <a:pt x="0" y="2406"/>
                  <a:pt x="1023" y="3451"/>
                  <a:pt x="2298" y="3484"/>
                </a:cubicBezTo>
                <a:cubicBezTo>
                  <a:pt x="2305" y="3471"/>
                  <a:pt x="2305" y="3471"/>
                  <a:pt x="2305" y="3471"/>
                </a:cubicBezTo>
                <a:lnTo>
                  <a:pt x="2305" y="1156"/>
                </a:lnTo>
                <a:close/>
              </a:path>
            </a:pathLst>
          </a:custGeom>
          <a:solidFill>
            <a:srgbClr val="D3CFB8"/>
          </a:solidFill>
          <a:ln w="6350" cap="sq">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0" name="Freeform 26"/>
          <p:cNvSpPr>
            <a:spLocks/>
          </p:cNvSpPr>
          <p:nvPr/>
        </p:nvSpPr>
        <p:spPr bwMode="auto">
          <a:xfrm>
            <a:off x="4845059" y="3695700"/>
            <a:ext cx="1116013" cy="1695450"/>
          </a:xfrm>
          <a:custGeom>
            <a:avLst/>
            <a:gdLst/>
            <a:ahLst/>
            <a:cxnLst>
              <a:cxn ang="0">
                <a:pos x="213" y="0"/>
              </a:cxn>
              <a:cxn ang="0">
                <a:pos x="0" y="851"/>
              </a:cxn>
              <a:cxn ang="0">
                <a:pos x="0" y="851"/>
              </a:cxn>
              <a:cxn ang="0">
                <a:pos x="1743" y="2649"/>
              </a:cxn>
              <a:cxn ang="0">
                <a:pos x="1743" y="884"/>
              </a:cxn>
              <a:cxn ang="0">
                <a:pos x="213" y="0"/>
              </a:cxn>
            </a:cxnLst>
            <a:rect l="0" t="0" r="r" b="b"/>
            <a:pathLst>
              <a:path w="1743" h="2649">
                <a:moveTo>
                  <a:pt x="213" y="0"/>
                </a:moveTo>
                <a:cubicBezTo>
                  <a:pt x="77" y="254"/>
                  <a:pt x="0" y="543"/>
                  <a:pt x="0" y="851"/>
                </a:cubicBezTo>
                <a:cubicBezTo>
                  <a:pt x="0" y="851"/>
                  <a:pt x="0" y="851"/>
                  <a:pt x="0" y="851"/>
                </a:cubicBezTo>
                <a:cubicBezTo>
                  <a:pt x="0" y="1826"/>
                  <a:pt x="775" y="2620"/>
                  <a:pt x="1743" y="2649"/>
                </a:cubicBezTo>
                <a:cubicBezTo>
                  <a:pt x="1743" y="884"/>
                  <a:pt x="1743" y="884"/>
                  <a:pt x="1743" y="884"/>
                </a:cubicBezTo>
                <a:lnTo>
                  <a:pt x="213" y="0"/>
                </a:lnTo>
                <a:close/>
              </a:path>
            </a:pathLst>
          </a:custGeom>
          <a:solidFill>
            <a:srgbClr val="BDB694"/>
          </a:solidFill>
          <a:ln w="6350">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11" name="Freeform 27"/>
          <p:cNvSpPr>
            <a:spLocks/>
          </p:cNvSpPr>
          <p:nvPr/>
        </p:nvSpPr>
        <p:spPr bwMode="auto">
          <a:xfrm>
            <a:off x="6032509" y="3695700"/>
            <a:ext cx="1116013" cy="1695450"/>
          </a:xfrm>
          <a:custGeom>
            <a:avLst/>
            <a:gdLst/>
            <a:ahLst/>
            <a:cxnLst>
              <a:cxn ang="0">
                <a:pos x="0" y="2649"/>
              </a:cxn>
              <a:cxn ang="0">
                <a:pos x="1743" y="851"/>
              </a:cxn>
              <a:cxn ang="0">
                <a:pos x="1529" y="0"/>
              </a:cxn>
              <a:cxn ang="0">
                <a:pos x="0" y="884"/>
              </a:cxn>
              <a:cxn ang="0">
                <a:pos x="0" y="2649"/>
              </a:cxn>
            </a:cxnLst>
            <a:rect l="0" t="0" r="r" b="b"/>
            <a:pathLst>
              <a:path w="1743" h="2649">
                <a:moveTo>
                  <a:pt x="0" y="2649"/>
                </a:moveTo>
                <a:cubicBezTo>
                  <a:pt x="968" y="2620"/>
                  <a:pt x="1743" y="1826"/>
                  <a:pt x="1743" y="851"/>
                </a:cubicBezTo>
                <a:cubicBezTo>
                  <a:pt x="1743" y="543"/>
                  <a:pt x="1665" y="254"/>
                  <a:pt x="1529" y="0"/>
                </a:cubicBezTo>
                <a:cubicBezTo>
                  <a:pt x="0" y="884"/>
                  <a:pt x="0" y="884"/>
                  <a:pt x="0" y="884"/>
                </a:cubicBezTo>
                <a:lnTo>
                  <a:pt x="0" y="2649"/>
                </a:lnTo>
                <a:close/>
              </a:path>
            </a:pathLst>
          </a:custGeom>
          <a:solidFill>
            <a:srgbClr val="AA5CAA"/>
          </a:solidFill>
          <a:ln w="6350">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2" name="Freeform 28"/>
          <p:cNvSpPr>
            <a:spLocks/>
          </p:cNvSpPr>
          <p:nvPr/>
        </p:nvSpPr>
        <p:spPr bwMode="auto">
          <a:xfrm>
            <a:off x="5018096" y="3089275"/>
            <a:ext cx="1957388" cy="1109662"/>
          </a:xfrm>
          <a:custGeom>
            <a:avLst/>
            <a:gdLst/>
            <a:ahLst/>
            <a:cxnLst>
              <a:cxn ang="0">
                <a:pos x="3058" y="851"/>
              </a:cxn>
              <a:cxn ang="0">
                <a:pos x="1529" y="0"/>
              </a:cxn>
              <a:cxn ang="0">
                <a:pos x="0" y="851"/>
              </a:cxn>
              <a:cxn ang="0">
                <a:pos x="1529" y="1734"/>
              </a:cxn>
              <a:cxn ang="0">
                <a:pos x="3058" y="851"/>
              </a:cxn>
            </a:cxnLst>
            <a:rect l="0" t="0" r="r" b="b"/>
            <a:pathLst>
              <a:path w="3058" h="1734">
                <a:moveTo>
                  <a:pt x="3058" y="851"/>
                </a:moveTo>
                <a:cubicBezTo>
                  <a:pt x="2741" y="340"/>
                  <a:pt x="2174" y="0"/>
                  <a:pt x="1529" y="0"/>
                </a:cubicBezTo>
                <a:cubicBezTo>
                  <a:pt x="883" y="0"/>
                  <a:pt x="317" y="340"/>
                  <a:pt x="0" y="851"/>
                </a:cubicBezTo>
                <a:cubicBezTo>
                  <a:pt x="1529" y="1734"/>
                  <a:pt x="1529" y="1734"/>
                  <a:pt x="1529" y="1734"/>
                </a:cubicBezTo>
                <a:lnTo>
                  <a:pt x="3058" y="851"/>
                </a:lnTo>
                <a:close/>
              </a:path>
            </a:pathLst>
          </a:custGeom>
          <a:solidFill>
            <a:srgbClr val="409DAD"/>
          </a:solidFill>
          <a:ln w="6350">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3" name="Rectangle 29"/>
          <p:cNvSpPr>
            <a:spLocks noChangeArrowheads="1"/>
          </p:cNvSpPr>
          <p:nvPr/>
        </p:nvSpPr>
        <p:spPr bwMode="auto">
          <a:xfrm>
            <a:off x="5995996" y="4240213"/>
            <a:ext cx="1588" cy="1587"/>
          </a:xfrm>
          <a:prstGeom prst="rect">
            <a:avLst/>
          </a:prstGeom>
          <a:solidFill>
            <a:srgbClr val="00A651"/>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14" name="Text Placeholder 2"/>
          <p:cNvSpPr>
            <a:spLocks noGrp="1"/>
          </p:cNvSpPr>
          <p:nvPr/>
        </p:nvSpPr>
        <p:spPr bwMode="gray">
          <a:xfrm>
            <a:off x="858645" y="1400033"/>
            <a:ext cx="11017404" cy="2033729"/>
          </a:xfrm>
          <a:prstGeom prst="rect">
            <a:avLst/>
          </a:prstGeom>
        </p:spPr>
        <p:txBody>
          <a:bodyPr vert="horz" lIns="1080000" tIns="0" rIns="1080000" bIns="1080000" rtlCol="0" anchor="ctr" anchorCtr="1">
            <a:noAutofit/>
          </a:bodyPr>
          <a:lstStyle>
            <a:lvl1pPr marL="0" indent="0" algn="l" defTabSz="914400" rtl="0" eaLnBrk="1" latinLnBrk="0" hangingPunct="1">
              <a:lnSpc>
                <a:spcPct val="100000"/>
              </a:lnSpc>
              <a:spcBef>
                <a:spcPts val="600"/>
              </a:spcBef>
              <a:buFont typeface="Arial" pitchFamily="34" charset="0"/>
              <a:buNone/>
              <a:defRPr lang="en-US" sz="900" b="1" kern="1200" noProof="0">
                <a:solidFill>
                  <a:srgbClr val="00338D"/>
                </a:solidFill>
                <a:latin typeface="Univers 45 Light" pitchFamily="2" charset="0"/>
                <a:ea typeface="+mn-ea"/>
                <a:cs typeface="Arial" pitchFamily="34" charset="0"/>
              </a:defRPr>
            </a:lvl1pPr>
            <a:lvl2pPr marL="0" indent="0" algn="l" defTabSz="914400" rtl="0" eaLnBrk="1" latinLnBrk="0" hangingPunct="1">
              <a:lnSpc>
                <a:spcPct val="100000"/>
              </a:lnSpc>
              <a:spcBef>
                <a:spcPts val="600"/>
              </a:spcBef>
              <a:buFont typeface="Arial" pitchFamily="34" charset="0"/>
              <a:buNone/>
              <a:defRPr lang="en-US" sz="900" b="0" kern="1200" noProof="0">
                <a:solidFill>
                  <a:schemeClr val="tx1"/>
                </a:solidFill>
                <a:latin typeface="Univers 45 Light" pitchFamily="2" charset="0"/>
                <a:ea typeface="+mn-ea"/>
                <a:cs typeface="Arial" pitchFamily="34" charset="0"/>
              </a:defRPr>
            </a:lvl2pPr>
            <a:lvl3pPr marL="177800" indent="-177800" algn="l" defTabSz="914400" rtl="0" eaLnBrk="1" latinLnBrk="0" hangingPunct="1">
              <a:lnSpc>
                <a:spcPct val="100000"/>
              </a:lnSpc>
              <a:spcBef>
                <a:spcPts val="600"/>
              </a:spcBef>
              <a:buClr>
                <a:srgbClr val="97989A"/>
              </a:buClr>
              <a:buFont typeface="Arial" pitchFamily="34" charset="0"/>
              <a:buChar char="■"/>
              <a:defRPr lang="en-US" sz="900" b="0" kern="1200" noProof="0">
                <a:solidFill>
                  <a:schemeClr val="tx1"/>
                </a:solidFill>
                <a:latin typeface="Univers 45 Light" pitchFamily="2" charset="0"/>
                <a:ea typeface="+mn-ea"/>
                <a:cs typeface="Arial" pitchFamily="34" charset="0"/>
              </a:defRPr>
            </a:lvl3pPr>
            <a:lvl4pPr marL="355600" indent="-177800" algn="l" defTabSz="914400" rtl="0" eaLnBrk="1" latinLnBrk="0" hangingPunct="1">
              <a:lnSpc>
                <a:spcPct val="100000"/>
              </a:lnSpc>
              <a:spcBef>
                <a:spcPts val="600"/>
              </a:spcBef>
              <a:buClr>
                <a:srgbClr val="97989A"/>
              </a:buClr>
              <a:buFont typeface="Arial" pitchFamily="34" charset="0"/>
              <a:buChar char="–"/>
              <a:defRPr lang="en-US" sz="900" b="0" kern="1200" noProof="0">
                <a:solidFill>
                  <a:schemeClr val="tx1"/>
                </a:solidFill>
                <a:latin typeface="Univers 45 Light" pitchFamily="2" charset="0"/>
                <a:ea typeface="+mn-ea"/>
                <a:cs typeface="Arial" pitchFamily="34" charset="0"/>
              </a:defRPr>
            </a:lvl4pPr>
            <a:lvl5pPr marL="534988" indent="-174625" algn="l" defTabSz="914400" rtl="0" eaLnBrk="1" latinLnBrk="0" hangingPunct="1">
              <a:lnSpc>
                <a:spcPct val="100000"/>
              </a:lnSpc>
              <a:spcBef>
                <a:spcPts val="600"/>
              </a:spcBef>
              <a:buClr>
                <a:srgbClr val="97989A"/>
              </a:buClr>
              <a:buFont typeface="Arial" pitchFamily="34" charset="0"/>
              <a:buChar char="■"/>
              <a:defRPr lang="en-GB" sz="900" b="0" kern="1200" baseline="0" noProof="0">
                <a:solidFill>
                  <a:schemeClr val="tx1"/>
                </a:solidFill>
                <a:latin typeface="Univers 45 Light" pitchFamily="2" charset="0"/>
                <a:ea typeface="+mn-ea"/>
                <a:cs typeface="Arial" pitchFamily="34" charset="0"/>
              </a:defRPr>
            </a:lvl5pPr>
            <a:lvl6pPr marL="720725" indent="-185738" algn="l" defTabSz="914400" rtl="0" eaLnBrk="1" latinLnBrk="0" hangingPunct="1">
              <a:lnSpc>
                <a:spcPct val="110000"/>
              </a:lnSpc>
              <a:spcBef>
                <a:spcPts val="600"/>
              </a:spcBef>
              <a:buClr>
                <a:srgbClr val="97989A"/>
              </a:buClr>
              <a:buFont typeface="Arial" pitchFamily="34" charset="0"/>
              <a:buChar char="–"/>
              <a:defRPr lang="en-GB" sz="900" kern="1200" dirty="0" smtClean="0">
                <a:solidFill>
                  <a:schemeClr val="tx1"/>
                </a:solidFill>
                <a:latin typeface="Arial" pitchFamily="34" charset="0"/>
                <a:ea typeface="+mn-ea"/>
                <a:cs typeface="Arial" pitchFamily="34" charset="0"/>
              </a:defRPr>
            </a:lvl6pPr>
            <a:lvl7pPr marL="895350" indent="-174625"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Arial" pitchFamily="34" charset="0"/>
              </a:defRPr>
            </a:lvl7pPr>
            <a:lvl8pPr marL="1081088" indent="-185738"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mn-cs"/>
              </a:defRPr>
            </a:lvl8pPr>
            <a:lvl9pPr marL="1255713" indent="-174625"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Arial" pitchFamily="34" charset="0"/>
              </a:defRPr>
            </a:lvl9pPr>
          </a:lstStyle>
          <a:p>
            <a:pPr algn="ctr" defTabSz="2406650" fontAlgn="t"/>
            <a:r>
              <a:rPr lang="en-US" sz="1600" dirty="0" smtClean="0">
                <a:solidFill>
                  <a:schemeClr val="tx1"/>
                </a:solidFill>
                <a:latin typeface="Aharoni" pitchFamily="2" charset="-79"/>
                <a:cs typeface="Aharoni" pitchFamily="2" charset="-79"/>
              </a:rPr>
              <a:t>South African Association of Water Utilities</a:t>
            </a:r>
          </a:p>
          <a:p>
            <a:pPr marL="285750" indent="-285750" defTabSz="2406650" fontAlgn="t">
              <a:buFont typeface="Wingdings" charset="2"/>
              <a:buChar char="Ø"/>
            </a:pPr>
            <a:r>
              <a:rPr lang="en-US" sz="1600" dirty="0" smtClean="0">
                <a:solidFill>
                  <a:schemeClr val="tx1"/>
                </a:solidFill>
                <a:latin typeface="+mn-lt"/>
                <a:cs typeface="Times New Roman" pitchFamily="18" charset="0"/>
              </a:rPr>
              <a:t>To co-ordinate, mobilize and use its collective capacity to optimize the ability of municipal authorities to provide sustainable, efficient and affordable water services to all the people of South Africa.</a:t>
            </a:r>
          </a:p>
          <a:p>
            <a:pPr marL="285750" indent="-285750" defTabSz="2406650" fontAlgn="t">
              <a:buFont typeface="Wingdings" charset="2"/>
              <a:buChar char="Ø"/>
            </a:pPr>
            <a:r>
              <a:rPr lang="en-US" sz="1600" dirty="0" smtClean="0">
                <a:solidFill>
                  <a:schemeClr val="tx1"/>
                </a:solidFill>
                <a:latin typeface="+mn-lt"/>
                <a:cs typeface="Times New Roman" pitchFamily="18" charset="0"/>
              </a:rPr>
              <a:t>To </a:t>
            </a:r>
            <a:r>
              <a:rPr lang="en-US" sz="1600" dirty="0">
                <a:solidFill>
                  <a:schemeClr val="tx1"/>
                </a:solidFill>
                <a:latin typeface="+mn-lt"/>
                <a:cs typeface="Times New Roman" pitchFamily="18" charset="0"/>
              </a:rPr>
              <a:t>proactively promote and represent the individual and collective (mandated) interests of SAAWU members in all matters that impact on the water </a:t>
            </a:r>
            <a:r>
              <a:rPr lang="en-US" sz="1600" dirty="0" smtClean="0">
                <a:solidFill>
                  <a:schemeClr val="tx1"/>
                </a:solidFill>
                <a:latin typeface="+mn-lt"/>
                <a:cs typeface="Times New Roman" pitchFamily="18" charset="0"/>
              </a:rPr>
              <a:t>sector.</a:t>
            </a:r>
          </a:p>
          <a:p>
            <a:pPr marL="285750" indent="-285750" defTabSz="2406650" fontAlgn="t">
              <a:buFont typeface="Wingdings" charset="2"/>
              <a:buChar char="Ø"/>
            </a:pPr>
            <a:r>
              <a:rPr lang="en-US" sz="1600" dirty="0" smtClean="0">
                <a:solidFill>
                  <a:schemeClr val="tx1"/>
                </a:solidFill>
                <a:latin typeface="+mn-lt"/>
                <a:cs typeface="Times New Roman" pitchFamily="18" charset="0"/>
              </a:rPr>
              <a:t>To </a:t>
            </a:r>
            <a:r>
              <a:rPr lang="en-US" sz="1600" dirty="0">
                <a:solidFill>
                  <a:schemeClr val="tx1"/>
                </a:solidFill>
                <a:latin typeface="+mn-lt"/>
                <a:cs typeface="Times New Roman" pitchFamily="18" charset="0"/>
              </a:rPr>
              <a:t>provide a centre of information and communication on water and sanitation matters.</a:t>
            </a:r>
          </a:p>
        </p:txBody>
      </p:sp>
      <p:sp>
        <p:nvSpPr>
          <p:cNvPr id="15" name="Text Placeholder 2"/>
          <p:cNvSpPr>
            <a:spLocks noGrp="1"/>
          </p:cNvSpPr>
          <p:nvPr/>
        </p:nvSpPr>
        <p:spPr bwMode="gray">
          <a:xfrm>
            <a:off x="5777909" y="3433762"/>
            <a:ext cx="6902605" cy="3311716"/>
          </a:xfrm>
          <a:prstGeom prst="rect">
            <a:avLst/>
          </a:prstGeom>
        </p:spPr>
        <p:txBody>
          <a:bodyPr vert="horz" lIns="1584000" tIns="432000" rIns="360000" bIns="180000" rtlCol="0" anchor="ctr" anchorCtr="1">
            <a:noAutofit/>
          </a:bodyPr>
          <a:lstStyle>
            <a:lvl1pPr marL="0" indent="0" algn="l" defTabSz="914400" rtl="0" eaLnBrk="1" latinLnBrk="0" hangingPunct="1">
              <a:lnSpc>
                <a:spcPct val="100000"/>
              </a:lnSpc>
              <a:spcBef>
                <a:spcPts val="600"/>
              </a:spcBef>
              <a:buFont typeface="Arial" pitchFamily="34" charset="0"/>
              <a:buNone/>
              <a:defRPr lang="en-US" sz="900" b="1" kern="1200" noProof="0">
                <a:solidFill>
                  <a:srgbClr val="00338D"/>
                </a:solidFill>
                <a:latin typeface="Univers 45 Light" pitchFamily="2" charset="0"/>
                <a:ea typeface="+mn-ea"/>
                <a:cs typeface="Arial" pitchFamily="34" charset="0"/>
              </a:defRPr>
            </a:lvl1pPr>
            <a:lvl2pPr marL="0" indent="0" algn="l" defTabSz="914400" rtl="0" eaLnBrk="1" latinLnBrk="0" hangingPunct="1">
              <a:lnSpc>
                <a:spcPct val="100000"/>
              </a:lnSpc>
              <a:spcBef>
                <a:spcPts val="600"/>
              </a:spcBef>
              <a:buFont typeface="Arial" pitchFamily="34" charset="0"/>
              <a:buNone/>
              <a:defRPr lang="en-US" sz="900" b="0" kern="1200" noProof="0">
                <a:solidFill>
                  <a:schemeClr val="tx1"/>
                </a:solidFill>
                <a:latin typeface="Univers 45 Light" pitchFamily="2" charset="0"/>
                <a:ea typeface="+mn-ea"/>
                <a:cs typeface="Arial" pitchFamily="34" charset="0"/>
              </a:defRPr>
            </a:lvl2pPr>
            <a:lvl3pPr marL="177800" indent="-177800" algn="l" defTabSz="914400" rtl="0" eaLnBrk="1" latinLnBrk="0" hangingPunct="1">
              <a:lnSpc>
                <a:spcPct val="100000"/>
              </a:lnSpc>
              <a:spcBef>
                <a:spcPts val="600"/>
              </a:spcBef>
              <a:buClr>
                <a:srgbClr val="97989A"/>
              </a:buClr>
              <a:buFont typeface="Arial" pitchFamily="34" charset="0"/>
              <a:buChar char="■"/>
              <a:defRPr lang="en-US" sz="900" b="0" kern="1200" noProof="0">
                <a:solidFill>
                  <a:schemeClr val="tx1"/>
                </a:solidFill>
                <a:latin typeface="Univers 45 Light" pitchFamily="2" charset="0"/>
                <a:ea typeface="+mn-ea"/>
                <a:cs typeface="Arial" pitchFamily="34" charset="0"/>
              </a:defRPr>
            </a:lvl3pPr>
            <a:lvl4pPr marL="355600" indent="-177800" algn="l" defTabSz="914400" rtl="0" eaLnBrk="1" latinLnBrk="0" hangingPunct="1">
              <a:lnSpc>
                <a:spcPct val="100000"/>
              </a:lnSpc>
              <a:spcBef>
                <a:spcPts val="600"/>
              </a:spcBef>
              <a:buClr>
                <a:srgbClr val="97989A"/>
              </a:buClr>
              <a:buFont typeface="Arial" pitchFamily="34" charset="0"/>
              <a:buChar char="–"/>
              <a:defRPr lang="en-US" sz="900" b="0" kern="1200" noProof="0">
                <a:solidFill>
                  <a:schemeClr val="tx1"/>
                </a:solidFill>
                <a:latin typeface="Univers 45 Light" pitchFamily="2" charset="0"/>
                <a:ea typeface="+mn-ea"/>
                <a:cs typeface="Arial" pitchFamily="34" charset="0"/>
              </a:defRPr>
            </a:lvl4pPr>
            <a:lvl5pPr marL="534988" indent="-174625" algn="l" defTabSz="914400" rtl="0" eaLnBrk="1" latinLnBrk="0" hangingPunct="1">
              <a:lnSpc>
                <a:spcPct val="100000"/>
              </a:lnSpc>
              <a:spcBef>
                <a:spcPts val="600"/>
              </a:spcBef>
              <a:buClr>
                <a:srgbClr val="97989A"/>
              </a:buClr>
              <a:buFont typeface="Arial" pitchFamily="34" charset="0"/>
              <a:buChar char="■"/>
              <a:defRPr lang="en-GB" sz="900" b="0" kern="1200" baseline="0" noProof="0">
                <a:solidFill>
                  <a:schemeClr val="tx1"/>
                </a:solidFill>
                <a:latin typeface="Univers 45 Light" pitchFamily="2" charset="0"/>
                <a:ea typeface="+mn-ea"/>
                <a:cs typeface="Arial" pitchFamily="34" charset="0"/>
              </a:defRPr>
            </a:lvl5pPr>
            <a:lvl6pPr marL="720725" indent="-185738" algn="l" defTabSz="914400" rtl="0" eaLnBrk="1" latinLnBrk="0" hangingPunct="1">
              <a:lnSpc>
                <a:spcPct val="110000"/>
              </a:lnSpc>
              <a:spcBef>
                <a:spcPts val="600"/>
              </a:spcBef>
              <a:buClr>
                <a:srgbClr val="97989A"/>
              </a:buClr>
              <a:buFont typeface="Arial" pitchFamily="34" charset="0"/>
              <a:buChar char="–"/>
              <a:defRPr lang="en-GB" sz="900" kern="1200" dirty="0" smtClean="0">
                <a:solidFill>
                  <a:schemeClr val="tx1"/>
                </a:solidFill>
                <a:latin typeface="Arial" pitchFamily="34" charset="0"/>
                <a:ea typeface="+mn-ea"/>
                <a:cs typeface="Arial" pitchFamily="34" charset="0"/>
              </a:defRPr>
            </a:lvl6pPr>
            <a:lvl7pPr marL="895350" indent="-174625"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Arial" pitchFamily="34" charset="0"/>
              </a:defRPr>
            </a:lvl7pPr>
            <a:lvl8pPr marL="1081088" indent="-185738"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mn-cs"/>
              </a:defRPr>
            </a:lvl8pPr>
            <a:lvl9pPr marL="1255713" indent="-174625"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Arial" pitchFamily="34" charset="0"/>
              </a:defRPr>
            </a:lvl9pPr>
          </a:lstStyle>
          <a:p>
            <a:pPr algn="ctr" fontAlgn="t"/>
            <a:r>
              <a:rPr lang="en-US" sz="1600" dirty="0">
                <a:solidFill>
                  <a:schemeClr val="tx1"/>
                </a:solidFill>
                <a:latin typeface="Aharoni" pitchFamily="2" charset="-79"/>
                <a:cs typeface="Aharoni" pitchFamily="2" charset="-79"/>
              </a:rPr>
              <a:t>Japan Sewerage Works Association (</a:t>
            </a:r>
            <a:r>
              <a:rPr lang="en-US" sz="1600" dirty="0" smtClean="0">
                <a:solidFill>
                  <a:schemeClr val="tx1"/>
                </a:solidFill>
                <a:latin typeface="Aharoni" pitchFamily="2" charset="-79"/>
                <a:cs typeface="Aharoni" pitchFamily="2" charset="-79"/>
              </a:rPr>
              <a:t>JSWA)</a:t>
            </a:r>
            <a:endParaRPr lang="en-US" sz="1600" b="0" dirty="0" smtClean="0">
              <a:solidFill>
                <a:schemeClr val="tx1"/>
              </a:solidFill>
              <a:latin typeface="Aharoni" pitchFamily="2" charset="-79"/>
              <a:cs typeface="Aharoni" pitchFamily="2" charset="-79"/>
            </a:endParaRPr>
          </a:p>
          <a:p>
            <a:pPr marL="171450" indent="-171450" fontAlgn="t">
              <a:buFont typeface="Wingdings" charset="2"/>
              <a:buChar char="Ø"/>
            </a:pPr>
            <a:r>
              <a:rPr lang="en-US" sz="1600" dirty="0" smtClean="0">
                <a:solidFill>
                  <a:schemeClr val="tx1"/>
                </a:solidFill>
                <a:latin typeface="+mn-lt"/>
              </a:rPr>
              <a:t>Lobbying </a:t>
            </a:r>
            <a:r>
              <a:rPr lang="en-US" sz="1600" dirty="0">
                <a:solidFill>
                  <a:schemeClr val="tx1"/>
                </a:solidFill>
                <a:latin typeface="+mn-lt"/>
              </a:rPr>
              <a:t>and advocacy of the interests of Local Governments (LGs) in wastewater </a:t>
            </a:r>
            <a:r>
              <a:rPr lang="en-US" sz="1600" dirty="0" smtClean="0">
                <a:solidFill>
                  <a:schemeClr val="tx1"/>
                </a:solidFill>
                <a:latin typeface="+mn-lt"/>
              </a:rPr>
              <a:t>management</a:t>
            </a:r>
          </a:p>
          <a:p>
            <a:pPr marL="171450" indent="-171450" fontAlgn="t">
              <a:buFont typeface="Wingdings" charset="2"/>
              <a:buChar char="Ø"/>
            </a:pPr>
            <a:r>
              <a:rPr lang="en-US" sz="1600" dirty="0" smtClean="0">
                <a:solidFill>
                  <a:schemeClr val="tx1"/>
                </a:solidFill>
                <a:latin typeface="+mn-lt"/>
              </a:rPr>
              <a:t>Build </a:t>
            </a:r>
            <a:r>
              <a:rPr lang="en-US" sz="1600" dirty="0">
                <a:solidFill>
                  <a:schemeClr val="tx1"/>
                </a:solidFill>
                <a:latin typeface="+mn-lt"/>
              </a:rPr>
              <a:t>Partnerships with global institutions of similar </a:t>
            </a:r>
            <a:r>
              <a:rPr lang="en-US" sz="1600" dirty="0" smtClean="0">
                <a:solidFill>
                  <a:schemeClr val="tx1"/>
                </a:solidFill>
                <a:latin typeface="+mn-lt"/>
              </a:rPr>
              <a:t>stature</a:t>
            </a:r>
          </a:p>
          <a:p>
            <a:pPr marL="171450" indent="-171450" fontAlgn="t">
              <a:buFont typeface="Wingdings" charset="2"/>
              <a:buChar char="Ø"/>
            </a:pPr>
            <a:r>
              <a:rPr lang="en-US" sz="1600" dirty="0" smtClean="0">
                <a:solidFill>
                  <a:schemeClr val="tx1"/>
                </a:solidFill>
                <a:latin typeface="+mn-lt"/>
              </a:rPr>
              <a:t>Knowledge </a:t>
            </a:r>
            <a:r>
              <a:rPr lang="en-US" sz="1600" dirty="0">
                <a:solidFill>
                  <a:schemeClr val="tx1"/>
                </a:solidFill>
                <a:latin typeface="+mn-lt"/>
              </a:rPr>
              <a:t>sharing and networking </a:t>
            </a:r>
            <a:endParaRPr lang="en-US" sz="1600" dirty="0" smtClean="0">
              <a:solidFill>
                <a:schemeClr val="tx1"/>
              </a:solidFill>
              <a:latin typeface="+mn-lt"/>
            </a:endParaRPr>
          </a:p>
          <a:p>
            <a:pPr marL="171450" indent="-171450" fontAlgn="t">
              <a:buFont typeface="Wingdings" charset="2"/>
              <a:buChar char="Ø"/>
            </a:pPr>
            <a:r>
              <a:rPr lang="en-US" sz="1600" dirty="0" smtClean="0">
                <a:solidFill>
                  <a:schemeClr val="tx1"/>
                </a:solidFill>
                <a:latin typeface="+mn-lt"/>
              </a:rPr>
              <a:t>Undertake </a:t>
            </a:r>
            <a:r>
              <a:rPr lang="en-US" sz="1600" dirty="0">
                <a:solidFill>
                  <a:schemeClr val="tx1"/>
                </a:solidFill>
                <a:latin typeface="+mn-lt"/>
              </a:rPr>
              <a:t>Research and Studies on Technology and Management with a purpose to enhance knowledge, improve technologies, </a:t>
            </a:r>
            <a:r>
              <a:rPr lang="en-US" sz="1600" dirty="0" smtClean="0">
                <a:solidFill>
                  <a:schemeClr val="tx1"/>
                </a:solidFill>
                <a:latin typeface="+mn-lt"/>
              </a:rPr>
              <a:t>practice.</a:t>
            </a:r>
          </a:p>
          <a:p>
            <a:pPr marL="171450" indent="-171450" fontAlgn="t">
              <a:buFont typeface="Wingdings" charset="2"/>
              <a:buChar char="Ø"/>
            </a:pPr>
            <a:r>
              <a:rPr lang="en-US" sz="1600" dirty="0" smtClean="0">
                <a:solidFill>
                  <a:schemeClr val="tx1"/>
                </a:solidFill>
                <a:latin typeface="+mn-lt"/>
              </a:rPr>
              <a:t>Assurance </a:t>
            </a:r>
            <a:r>
              <a:rPr lang="en-US" sz="1600" dirty="0">
                <a:solidFill>
                  <a:schemeClr val="tx1"/>
                </a:solidFill>
                <a:latin typeface="+mn-lt"/>
              </a:rPr>
              <a:t>and standardization of Sewer Products and Product Quality including certification of manufacturers of such products</a:t>
            </a:r>
          </a:p>
        </p:txBody>
      </p:sp>
      <p:sp>
        <p:nvSpPr>
          <p:cNvPr id="16" name="Text Placeholder 2"/>
          <p:cNvSpPr>
            <a:spLocks noGrp="1"/>
          </p:cNvSpPr>
          <p:nvPr/>
        </p:nvSpPr>
        <p:spPr bwMode="gray">
          <a:xfrm>
            <a:off x="-256479" y="3789363"/>
            <a:ext cx="6579219" cy="3043428"/>
          </a:xfrm>
          <a:prstGeom prst="rect">
            <a:avLst/>
          </a:prstGeom>
        </p:spPr>
        <p:txBody>
          <a:bodyPr vert="horz" lIns="360000" tIns="432000" rIns="1584000" bIns="180000" rtlCol="0" anchor="ctr" anchorCtr="1">
            <a:noAutofit/>
          </a:bodyPr>
          <a:lstStyle>
            <a:lvl1pPr marL="0" indent="0" algn="l" defTabSz="914400" rtl="0" eaLnBrk="1" latinLnBrk="0" hangingPunct="1">
              <a:lnSpc>
                <a:spcPct val="100000"/>
              </a:lnSpc>
              <a:spcBef>
                <a:spcPts val="600"/>
              </a:spcBef>
              <a:buFont typeface="Arial" pitchFamily="34" charset="0"/>
              <a:buNone/>
              <a:defRPr lang="en-US" sz="900" b="1" kern="1200" noProof="0">
                <a:solidFill>
                  <a:srgbClr val="00338D"/>
                </a:solidFill>
                <a:latin typeface="Univers 45 Light" pitchFamily="2" charset="0"/>
                <a:ea typeface="+mn-ea"/>
                <a:cs typeface="Arial" pitchFamily="34" charset="0"/>
              </a:defRPr>
            </a:lvl1pPr>
            <a:lvl2pPr marL="0" indent="0" algn="l" defTabSz="914400" rtl="0" eaLnBrk="1" latinLnBrk="0" hangingPunct="1">
              <a:lnSpc>
                <a:spcPct val="100000"/>
              </a:lnSpc>
              <a:spcBef>
                <a:spcPts val="600"/>
              </a:spcBef>
              <a:buFont typeface="Arial" pitchFamily="34" charset="0"/>
              <a:buNone/>
              <a:defRPr lang="en-US" sz="900" b="0" kern="1200" noProof="0">
                <a:solidFill>
                  <a:schemeClr val="tx1"/>
                </a:solidFill>
                <a:latin typeface="Univers 45 Light" pitchFamily="2" charset="0"/>
                <a:ea typeface="+mn-ea"/>
                <a:cs typeface="Arial" pitchFamily="34" charset="0"/>
              </a:defRPr>
            </a:lvl2pPr>
            <a:lvl3pPr marL="177800" indent="-177800" algn="l" defTabSz="914400" rtl="0" eaLnBrk="1" latinLnBrk="0" hangingPunct="1">
              <a:lnSpc>
                <a:spcPct val="100000"/>
              </a:lnSpc>
              <a:spcBef>
                <a:spcPts val="600"/>
              </a:spcBef>
              <a:buClr>
                <a:srgbClr val="97989A"/>
              </a:buClr>
              <a:buFont typeface="Arial" pitchFamily="34" charset="0"/>
              <a:buChar char="■"/>
              <a:defRPr lang="en-US" sz="900" b="0" kern="1200" noProof="0">
                <a:solidFill>
                  <a:schemeClr val="tx1"/>
                </a:solidFill>
                <a:latin typeface="Univers 45 Light" pitchFamily="2" charset="0"/>
                <a:ea typeface="+mn-ea"/>
                <a:cs typeface="Arial" pitchFamily="34" charset="0"/>
              </a:defRPr>
            </a:lvl3pPr>
            <a:lvl4pPr marL="355600" indent="-177800" algn="l" defTabSz="914400" rtl="0" eaLnBrk="1" latinLnBrk="0" hangingPunct="1">
              <a:lnSpc>
                <a:spcPct val="100000"/>
              </a:lnSpc>
              <a:spcBef>
                <a:spcPts val="600"/>
              </a:spcBef>
              <a:buClr>
                <a:srgbClr val="97989A"/>
              </a:buClr>
              <a:buFont typeface="Arial" pitchFamily="34" charset="0"/>
              <a:buChar char="–"/>
              <a:defRPr lang="en-US" sz="900" b="0" kern="1200" noProof="0">
                <a:solidFill>
                  <a:schemeClr val="tx1"/>
                </a:solidFill>
                <a:latin typeface="Univers 45 Light" pitchFamily="2" charset="0"/>
                <a:ea typeface="+mn-ea"/>
                <a:cs typeface="Arial" pitchFamily="34" charset="0"/>
              </a:defRPr>
            </a:lvl4pPr>
            <a:lvl5pPr marL="534988" indent="-174625" algn="l" defTabSz="914400" rtl="0" eaLnBrk="1" latinLnBrk="0" hangingPunct="1">
              <a:lnSpc>
                <a:spcPct val="100000"/>
              </a:lnSpc>
              <a:spcBef>
                <a:spcPts val="600"/>
              </a:spcBef>
              <a:buClr>
                <a:srgbClr val="97989A"/>
              </a:buClr>
              <a:buFont typeface="Arial" pitchFamily="34" charset="0"/>
              <a:buChar char="■"/>
              <a:defRPr lang="en-GB" sz="900" b="0" kern="1200" baseline="0" noProof="0">
                <a:solidFill>
                  <a:schemeClr val="tx1"/>
                </a:solidFill>
                <a:latin typeface="Univers 45 Light" pitchFamily="2" charset="0"/>
                <a:ea typeface="+mn-ea"/>
                <a:cs typeface="Arial" pitchFamily="34" charset="0"/>
              </a:defRPr>
            </a:lvl5pPr>
            <a:lvl6pPr marL="720725" indent="-185738" algn="l" defTabSz="914400" rtl="0" eaLnBrk="1" latinLnBrk="0" hangingPunct="1">
              <a:lnSpc>
                <a:spcPct val="110000"/>
              </a:lnSpc>
              <a:spcBef>
                <a:spcPts val="600"/>
              </a:spcBef>
              <a:buClr>
                <a:srgbClr val="97989A"/>
              </a:buClr>
              <a:buFont typeface="Arial" pitchFamily="34" charset="0"/>
              <a:buChar char="–"/>
              <a:defRPr lang="en-GB" sz="900" kern="1200" dirty="0" smtClean="0">
                <a:solidFill>
                  <a:schemeClr val="tx1"/>
                </a:solidFill>
                <a:latin typeface="Arial" pitchFamily="34" charset="0"/>
                <a:ea typeface="+mn-ea"/>
                <a:cs typeface="Arial" pitchFamily="34" charset="0"/>
              </a:defRPr>
            </a:lvl6pPr>
            <a:lvl7pPr marL="895350" indent="-174625"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Arial" pitchFamily="34" charset="0"/>
              </a:defRPr>
            </a:lvl7pPr>
            <a:lvl8pPr marL="1081088" indent="-185738"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mn-cs"/>
              </a:defRPr>
            </a:lvl8pPr>
            <a:lvl9pPr marL="1255713" indent="-174625"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Arial" pitchFamily="34" charset="0"/>
              </a:defRPr>
            </a:lvl9pPr>
          </a:lstStyle>
          <a:p>
            <a:pPr algn="ctr" fontAlgn="t"/>
            <a:r>
              <a:rPr lang="en-US" sz="1600" dirty="0" smtClean="0">
                <a:solidFill>
                  <a:schemeClr val="tx1"/>
                </a:solidFill>
                <a:latin typeface="Aharoni" pitchFamily="2" charset="-79"/>
                <a:cs typeface="Aharoni" pitchFamily="2" charset="-79"/>
              </a:rPr>
              <a:t>Association of California Water Agencies</a:t>
            </a:r>
          </a:p>
          <a:p>
            <a:pPr marL="171450" indent="-171450" fontAlgn="t">
              <a:buFont typeface="Wingdings" charset="2"/>
              <a:buChar char="Ø"/>
            </a:pPr>
            <a:r>
              <a:rPr lang="en-US" sz="1600" dirty="0" smtClean="0">
                <a:solidFill>
                  <a:schemeClr val="tx1"/>
                </a:solidFill>
                <a:latin typeface="+mn-lt"/>
              </a:rPr>
              <a:t>ACWA </a:t>
            </a:r>
            <a:r>
              <a:rPr lang="en-US" sz="1600" dirty="0">
                <a:solidFill>
                  <a:schemeClr val="tx1"/>
                </a:solidFill>
                <a:latin typeface="+mn-lt"/>
              </a:rPr>
              <a:t>serves the water industry and the public by promoting local agencies as the most efficient means of providing water </a:t>
            </a:r>
            <a:r>
              <a:rPr lang="en-US" sz="1600" dirty="0" smtClean="0">
                <a:solidFill>
                  <a:schemeClr val="tx1"/>
                </a:solidFill>
                <a:latin typeface="+mn-lt"/>
              </a:rPr>
              <a:t>service;</a:t>
            </a:r>
          </a:p>
          <a:p>
            <a:pPr marL="171450" indent="-171450" fontAlgn="t">
              <a:buFont typeface="Wingdings" charset="2"/>
              <a:buChar char="Ø"/>
            </a:pPr>
            <a:r>
              <a:rPr lang="en-US" sz="1600" dirty="0" smtClean="0">
                <a:solidFill>
                  <a:schemeClr val="tx1"/>
                </a:solidFill>
                <a:latin typeface="+mn-lt"/>
              </a:rPr>
              <a:t>Sharing </a:t>
            </a:r>
            <a:r>
              <a:rPr lang="en-US" sz="1600" dirty="0">
                <a:solidFill>
                  <a:schemeClr val="tx1"/>
                </a:solidFill>
                <a:latin typeface="+mn-lt"/>
              </a:rPr>
              <a:t>reliable scientific and technical </a:t>
            </a:r>
            <a:r>
              <a:rPr lang="en-US" sz="1600" dirty="0" smtClean="0">
                <a:solidFill>
                  <a:schemeClr val="tx1"/>
                </a:solidFill>
                <a:latin typeface="+mn-lt"/>
              </a:rPr>
              <a:t>information;</a:t>
            </a:r>
          </a:p>
          <a:p>
            <a:pPr marL="171450" indent="-171450" fontAlgn="t">
              <a:buFont typeface="Wingdings" charset="2"/>
              <a:buChar char="Ø"/>
            </a:pPr>
            <a:r>
              <a:rPr lang="en-US" sz="1600" dirty="0" smtClean="0">
                <a:solidFill>
                  <a:schemeClr val="tx1"/>
                </a:solidFill>
                <a:latin typeface="+mn-lt"/>
              </a:rPr>
              <a:t>Tracking </a:t>
            </a:r>
            <a:r>
              <a:rPr lang="en-US" sz="1600" dirty="0">
                <a:solidFill>
                  <a:schemeClr val="tx1"/>
                </a:solidFill>
                <a:latin typeface="+mn-lt"/>
              </a:rPr>
              <a:t>and shaping state and federal water </a:t>
            </a:r>
            <a:r>
              <a:rPr lang="en-US" sz="1600" dirty="0" smtClean="0">
                <a:solidFill>
                  <a:schemeClr val="tx1"/>
                </a:solidFill>
                <a:latin typeface="+mn-lt"/>
              </a:rPr>
              <a:t>policy;</a:t>
            </a:r>
          </a:p>
          <a:p>
            <a:pPr marL="171450" indent="-171450" fontAlgn="t">
              <a:buFont typeface="Wingdings" charset="2"/>
              <a:buChar char="Ø"/>
            </a:pPr>
            <a:r>
              <a:rPr lang="en-US" sz="1600" dirty="0" smtClean="0">
                <a:solidFill>
                  <a:schemeClr val="tx1"/>
                </a:solidFill>
                <a:latin typeface="+mn-lt"/>
              </a:rPr>
              <a:t>Advocating </a:t>
            </a:r>
            <a:r>
              <a:rPr lang="en-US" sz="1600" dirty="0">
                <a:solidFill>
                  <a:schemeClr val="tx1"/>
                </a:solidFill>
                <a:latin typeface="+mn-lt"/>
              </a:rPr>
              <a:t>for sound legislation and regulation; and </a:t>
            </a:r>
            <a:endParaRPr lang="en-US" sz="1600" dirty="0" smtClean="0">
              <a:solidFill>
                <a:schemeClr val="tx1"/>
              </a:solidFill>
              <a:latin typeface="+mn-lt"/>
            </a:endParaRPr>
          </a:p>
          <a:p>
            <a:pPr marL="171450" indent="-171450" fontAlgn="t">
              <a:buFont typeface="Wingdings" charset="2"/>
              <a:buChar char="Ø"/>
            </a:pPr>
            <a:r>
              <a:rPr lang="en-US" sz="1600" dirty="0" smtClean="0">
                <a:solidFill>
                  <a:schemeClr val="tx1"/>
                </a:solidFill>
                <a:latin typeface="+mn-lt"/>
              </a:rPr>
              <a:t>Facilitating </a:t>
            </a:r>
            <a:r>
              <a:rPr lang="en-US" sz="1600" dirty="0">
                <a:solidFill>
                  <a:schemeClr val="tx1"/>
                </a:solidFill>
                <a:latin typeface="+mn-lt"/>
              </a:rPr>
              <a:t>cooperation and consensus among all interest groups</a:t>
            </a:r>
            <a:r>
              <a:rPr lang="en-US" sz="1600" dirty="0" smtClean="0">
                <a:solidFill>
                  <a:schemeClr val="tx1"/>
                </a:solidFill>
                <a:latin typeface="+mn-lt"/>
              </a:rPr>
              <a:t>.</a:t>
            </a:r>
            <a:endParaRPr lang="en-US" sz="1600" dirty="0">
              <a:solidFill>
                <a:schemeClr val="tx1"/>
              </a:solidFill>
              <a:latin typeface="+mn-lt"/>
            </a:endParaRPr>
          </a:p>
        </p:txBody>
      </p:sp>
      <p:sp>
        <p:nvSpPr>
          <p:cNvPr id="17" name="Oval 16"/>
          <p:cNvSpPr>
            <a:spLocks noChangeAspect="1"/>
          </p:cNvSpPr>
          <p:nvPr/>
        </p:nvSpPr>
        <p:spPr>
          <a:xfrm>
            <a:off x="4194109" y="2420888"/>
            <a:ext cx="3602186" cy="360218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prstTxWarp prst="textArchUp">
              <a:avLst/>
            </a:prstTxWarp>
          </a:bodyPr>
          <a:lstStyle/>
          <a:p>
            <a:pPr algn="ctr"/>
            <a:r>
              <a:rPr lang="en-GB" sz="1200" b="1" dirty="0"/>
              <a:t>S</a:t>
            </a:r>
            <a:r>
              <a:rPr lang="en-GB" sz="1200" b="1" dirty="0" smtClean="0"/>
              <a:t>outh Africa Association of Water Utilities</a:t>
            </a:r>
            <a:endParaRPr lang="en-GB" sz="1400" b="1" dirty="0"/>
          </a:p>
        </p:txBody>
      </p:sp>
      <p:sp>
        <p:nvSpPr>
          <p:cNvPr id="18" name="Oval 17"/>
          <p:cNvSpPr>
            <a:spLocks noChangeAspect="1"/>
          </p:cNvSpPr>
          <p:nvPr/>
        </p:nvSpPr>
        <p:spPr>
          <a:xfrm rot="3600000">
            <a:off x="4083957" y="2310736"/>
            <a:ext cx="3822490" cy="382249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prstTxWarp prst="textArchDown">
              <a:avLst/>
            </a:prstTxWarp>
          </a:bodyPr>
          <a:lstStyle/>
          <a:p>
            <a:pPr algn="ctr"/>
            <a:r>
              <a:rPr lang="en-GB" sz="1400" b="1" dirty="0" smtClean="0">
                <a:solidFill>
                  <a:srgbClr val="C00000"/>
                </a:solidFill>
              </a:rPr>
              <a:t>Association </a:t>
            </a:r>
            <a:r>
              <a:rPr lang="en-GB" sz="1400" b="1" dirty="0">
                <a:solidFill>
                  <a:srgbClr val="C00000"/>
                </a:solidFill>
              </a:rPr>
              <a:t>of California Water Agencies</a:t>
            </a:r>
          </a:p>
          <a:p>
            <a:pPr algn="ctr"/>
            <a:endParaRPr lang="en-GB" sz="1400" b="1" dirty="0"/>
          </a:p>
        </p:txBody>
      </p:sp>
      <p:sp>
        <p:nvSpPr>
          <p:cNvPr id="19" name="Oval 18"/>
          <p:cNvSpPr>
            <a:spLocks noChangeAspect="1"/>
          </p:cNvSpPr>
          <p:nvPr/>
        </p:nvSpPr>
        <p:spPr>
          <a:xfrm rot="-3600000">
            <a:off x="4089209" y="2310736"/>
            <a:ext cx="3822490" cy="382249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prstTxWarp prst="textArchDown">
              <a:avLst/>
            </a:prstTxWarp>
          </a:bodyPr>
          <a:lstStyle/>
          <a:p>
            <a:pPr algn="ctr"/>
            <a:r>
              <a:rPr lang="en-US" sz="1200" b="1" dirty="0" smtClean="0">
                <a:solidFill>
                  <a:schemeClr val="bg1"/>
                </a:solidFill>
              </a:rPr>
              <a:t>Japan </a:t>
            </a:r>
            <a:r>
              <a:rPr lang="en-US" sz="1200" b="1" dirty="0">
                <a:solidFill>
                  <a:schemeClr val="bg1"/>
                </a:solidFill>
              </a:rPr>
              <a:t>Sewerage Works Association (JSWA</a:t>
            </a:r>
            <a:r>
              <a:rPr lang="en-US" sz="1100" dirty="0" smtClean="0">
                <a:solidFill>
                  <a:schemeClr val="accent4"/>
                </a:solidFill>
              </a:rPr>
              <a:t>)</a:t>
            </a:r>
            <a:endParaRPr lang="en-US" sz="1400" dirty="0">
              <a:solidFill>
                <a:schemeClr val="accent4"/>
              </a:solidFill>
            </a:endParaRPr>
          </a:p>
        </p:txBody>
      </p:sp>
      <p:sp>
        <p:nvSpPr>
          <p:cNvPr id="20" name="Title 1"/>
          <p:cNvSpPr>
            <a:spLocks noGrp="1"/>
          </p:cNvSpPr>
          <p:nvPr>
            <p:ph type="title"/>
          </p:nvPr>
        </p:nvSpPr>
        <p:spPr>
          <a:xfrm>
            <a:off x="163530" y="220655"/>
            <a:ext cx="10515600" cy="418959"/>
          </a:xfrm>
        </p:spPr>
        <p:txBody>
          <a:bodyPr vert="horz" lIns="91440" tIns="45720" rIns="91440" bIns="45720" rtlCol="0" anchor="ctr">
            <a:noAutofit/>
          </a:bodyPr>
          <a:lstStyle/>
          <a:p>
            <a:r>
              <a:rPr lang="en-US" sz="3600" b="1" dirty="0">
                <a:solidFill>
                  <a:schemeClr val="accent1">
                    <a:lumMod val="50000"/>
                  </a:schemeClr>
                </a:solidFill>
              </a:rPr>
              <a:t>International experience in this </a:t>
            </a:r>
            <a:r>
              <a:rPr lang="en-US" sz="3600" b="1" dirty="0" smtClean="0">
                <a:solidFill>
                  <a:schemeClr val="accent1">
                    <a:lumMod val="50000"/>
                  </a:schemeClr>
                </a:solidFill>
              </a:rPr>
              <a:t>regard…</a:t>
            </a:r>
            <a:endParaRPr lang="en-US" sz="3600" b="1" dirty="0">
              <a:solidFill>
                <a:schemeClr val="accent1">
                  <a:lumMod val="50000"/>
                </a:schemeClr>
              </a:solidFill>
            </a:endParaRPr>
          </a:p>
        </p:txBody>
      </p:sp>
      <p:sp>
        <p:nvSpPr>
          <p:cNvPr id="2" name="Slide Number Placeholder 1"/>
          <p:cNvSpPr>
            <a:spLocks noGrp="1"/>
          </p:cNvSpPr>
          <p:nvPr>
            <p:ph type="sldNum" sz="quarter" idx="12"/>
          </p:nvPr>
        </p:nvSpPr>
        <p:spPr/>
        <p:txBody>
          <a:bodyPr/>
          <a:lstStyle/>
          <a:p>
            <a:fld id="{4C946790-6BD5-4113-806B-B0D4820C505C}" type="slidenum">
              <a:rPr lang="en-US" smtClean="0"/>
              <a:pPr/>
              <a:t>5</a:t>
            </a:fld>
            <a:endParaRPr lang="en-US"/>
          </a:p>
        </p:txBody>
      </p:sp>
      <p:sp>
        <p:nvSpPr>
          <p:cNvPr id="21" name="Rectangle 20"/>
          <p:cNvSpPr/>
          <p:nvPr/>
        </p:nvSpPr>
        <p:spPr>
          <a:xfrm>
            <a:off x="10131047" y="220655"/>
            <a:ext cx="1886686" cy="738664"/>
          </a:xfrm>
          <a:prstGeom prst="rect">
            <a:avLst/>
          </a:prstGeom>
        </p:spPr>
        <p:txBody>
          <a:bodyPr wrap="square">
            <a:spAutoFit/>
          </a:bodyPr>
          <a:lstStyle/>
          <a:p>
            <a:pPr lvl="0"/>
            <a:r>
              <a:rPr lang="en-US" sz="1400" dirty="0">
                <a:hlinkClick r:id="rId3" action="ppaction://hlinksldjump"/>
              </a:rPr>
              <a:t>Membership of Similar International Organizations</a:t>
            </a:r>
            <a:endParaRPr lang="en-US" sz="1400" dirty="0"/>
          </a:p>
        </p:txBody>
      </p:sp>
    </p:spTree>
    <p:extLst>
      <p:ext uri="{BB962C8B-B14F-4D97-AF65-F5344CB8AC3E}">
        <p14:creationId xmlns:p14="http://schemas.microsoft.com/office/powerpoint/2010/main" val="1095015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918" y="123078"/>
            <a:ext cx="11739282" cy="763613"/>
          </a:xfrm>
        </p:spPr>
        <p:txBody>
          <a:bodyPr vert="horz" lIns="91440" tIns="45720" rIns="91440" bIns="45720" rtlCol="0" anchor="ctr">
            <a:noAutofit/>
          </a:bodyPr>
          <a:lstStyle/>
          <a:p>
            <a:r>
              <a:rPr lang="en-US" sz="3600" b="1" dirty="0">
                <a:solidFill>
                  <a:schemeClr val="accent1">
                    <a:lumMod val="50000"/>
                  </a:schemeClr>
                </a:solidFill>
              </a:rPr>
              <a:t>National </a:t>
            </a:r>
            <a:r>
              <a:rPr lang="en-US" sz="3600" b="1" dirty="0" smtClean="0">
                <a:solidFill>
                  <a:schemeClr val="accent1">
                    <a:lumMod val="50000"/>
                  </a:schemeClr>
                </a:solidFill>
              </a:rPr>
              <a:t>Experience</a:t>
            </a:r>
            <a:endParaRPr lang="en-US" sz="3600" b="1" dirty="0">
              <a:solidFill>
                <a:schemeClr val="accent1">
                  <a:lumMod val="50000"/>
                </a:schemeClr>
              </a:solidFill>
            </a:endParaRPr>
          </a:p>
        </p:txBody>
      </p:sp>
      <p:sp>
        <p:nvSpPr>
          <p:cNvPr id="5" name="Rectangle 4"/>
          <p:cNvSpPr/>
          <p:nvPr/>
        </p:nvSpPr>
        <p:spPr>
          <a:xfrm>
            <a:off x="369782" y="1425973"/>
            <a:ext cx="6342936" cy="5563780"/>
          </a:xfrm>
          <a:prstGeom prst="rect">
            <a:avLst/>
          </a:prstGeom>
        </p:spPr>
        <p:txBody>
          <a:bodyPr wrap="square">
            <a:spAutoFit/>
          </a:bodyPr>
          <a:lstStyle/>
          <a:p>
            <a:pPr marR="0" lvl="0">
              <a:lnSpc>
                <a:spcPct val="107000"/>
              </a:lnSpc>
              <a:spcBef>
                <a:spcPts val="0"/>
              </a:spcBef>
              <a:spcAft>
                <a:spcPts val="0"/>
              </a:spcAft>
            </a:pP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Knowledge Sharing </a:t>
            </a:r>
          </a:p>
          <a:p>
            <a:pPr marL="342900" marR="0" lvl="0" indent="-342900">
              <a:lnSpc>
                <a:spcPct val="107000"/>
              </a:lnSpc>
              <a:spcBef>
                <a:spcPts val="0"/>
              </a:spcBef>
              <a:spcAft>
                <a:spcPts val="0"/>
              </a:spcAft>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To facilitate exposure to top management of SRTUs at National and International best practices through participation in Conferences/Study tours/workshops</a:t>
            </a:r>
          </a:p>
          <a:p>
            <a:pPr marL="342900" marR="0" lvl="0" indent="-342900">
              <a:lnSpc>
                <a:spcPct val="107000"/>
              </a:lnSpc>
              <a:spcBef>
                <a:spcPts val="0"/>
              </a:spcBef>
              <a:spcAft>
                <a:spcPts val="0"/>
              </a:spcAft>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To provide forum for exchange of ideas on best practices on various issues to facilitate operational excellence</a:t>
            </a:r>
          </a:p>
          <a:p>
            <a:pPr marL="342900" marR="0" lvl="0" indent="-342900">
              <a:lnSpc>
                <a:spcPct val="107000"/>
              </a:lnSpc>
              <a:spcBef>
                <a:spcPts val="0"/>
              </a:spcBef>
              <a:spcAft>
                <a:spcPts val="0"/>
              </a:spcAft>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Inspire excellence though innovation and sharing useful information and cutting edge knowledge &amp; expertise</a:t>
            </a:r>
          </a:p>
          <a:p>
            <a:pPr marL="342900" marR="0" lvl="0" indent="-342900">
              <a:lnSpc>
                <a:spcPct val="107000"/>
              </a:lnSpc>
              <a:spcBef>
                <a:spcPts val="0"/>
              </a:spcBef>
              <a:spcAft>
                <a:spcPts val="0"/>
              </a:spcAft>
              <a:buFont typeface="Symbol" panose="05050102010706020507" pitchFamily="18" charset="2"/>
              <a:buChar cha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Formulation of policies and facilitating their implementation, advocacy with Ministry and Government agencies, addressing issues of common interest in various interactive forums for the benefits of member undertakings</a:t>
            </a:r>
          </a:p>
          <a:p>
            <a:pPr marR="0" lvl="0">
              <a:lnSpc>
                <a:spcPct val="107000"/>
              </a:lnSpc>
              <a:spcBef>
                <a:spcPts val="0"/>
              </a:spcBef>
              <a:spcAft>
                <a:spcPts val="0"/>
              </a:spcAft>
            </a:pP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b="1" dirty="0" smtClean="0">
                <a:latin typeface="Calibri" panose="020F0502020204030204" pitchFamily="34" charset="0"/>
                <a:ea typeface="Calibri" panose="020F0502020204030204" pitchFamily="34" charset="0"/>
                <a:cs typeface="Times New Roman" panose="02020603050405020304" pitchFamily="18" charset="0"/>
              </a:rPr>
              <a:t>Advocacy </a:t>
            </a:r>
            <a:r>
              <a:rPr lang="en-US" sz="1600" b="1" dirty="0">
                <a:latin typeface="Calibri" panose="020F0502020204030204" pitchFamily="34" charset="0"/>
                <a:ea typeface="Calibri" panose="020F0502020204030204" pitchFamily="34" charset="0"/>
                <a:cs typeface="Times New Roman" panose="02020603050405020304" pitchFamily="18" charset="0"/>
              </a:rPr>
              <a:t>and </a:t>
            </a:r>
            <a:r>
              <a:rPr lang="en-US" sz="1600" b="1" dirty="0" smtClean="0">
                <a:latin typeface="Calibri" panose="020F0502020204030204" pitchFamily="34" charset="0"/>
                <a:ea typeface="Calibri" panose="020F0502020204030204" pitchFamily="34" charset="0"/>
                <a:cs typeface="Times New Roman" panose="02020603050405020304" pitchFamily="18" charset="0"/>
              </a:rPr>
              <a:t>Outreach</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To undertake advocacy to promote public transport &amp; sustainable mobility solutions though liaising with various Ministries at National Level.</a:t>
            </a:r>
          </a:p>
          <a:p>
            <a:pPr marL="342900" marR="0" lvl="0" indent="-342900">
              <a:lnSpc>
                <a:spcPct val="107000"/>
              </a:lnSpc>
              <a:spcBef>
                <a:spcPts val="0"/>
              </a:spcBef>
              <a:spcAft>
                <a:spcPts val="800"/>
              </a:spcAft>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To undertake and promote research studies in transport economics &amp; engineering and other matters affecting the transport industry</a:t>
            </a:r>
            <a:r>
              <a:rPr lang="en-US" sz="1600" dirty="0" smtClean="0">
                <a:latin typeface="Calibri" panose="020F0502020204030204" pitchFamily="34" charset="0"/>
                <a:ea typeface="Calibri" panose="020F0502020204030204" pitchFamily="34" charset="0"/>
                <a:cs typeface="Times New Roman" panose="02020603050405020304" pitchFamily="18" charset="0"/>
              </a:rPr>
              <a:t>.</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6695472" y="1918203"/>
            <a:ext cx="5405718" cy="3924767"/>
          </a:xfrm>
          <a:prstGeom prst="rect">
            <a:avLst/>
          </a:prstGeom>
        </p:spPr>
        <p:txBody>
          <a:bodyPr wrap="square">
            <a:spAutoFit/>
          </a:bodyPr>
          <a:lstStyle/>
          <a:p>
            <a:pPr>
              <a:lnSpc>
                <a:spcPct val="107000"/>
              </a:lnSpc>
              <a:spcAft>
                <a:spcPts val="800"/>
              </a:spcAft>
            </a:pPr>
            <a:r>
              <a:rPr lang="en-US" sz="1600" b="1" dirty="0">
                <a:latin typeface="Calibri" panose="020F0502020204030204" pitchFamily="34" charset="0"/>
                <a:ea typeface="Calibri" panose="020F0502020204030204" pitchFamily="34" charset="0"/>
                <a:cs typeface="Times New Roman" panose="02020603050405020304" pitchFamily="18" charset="0"/>
              </a:rPr>
              <a:t>Procurement and Testing of </a:t>
            </a:r>
            <a:r>
              <a:rPr lang="en-US" sz="1600" b="1" dirty="0" smtClean="0">
                <a:latin typeface="Calibri" panose="020F0502020204030204" pitchFamily="34" charset="0"/>
                <a:ea typeface="Calibri" panose="020F0502020204030204" pitchFamily="34" charset="0"/>
                <a:cs typeface="Times New Roman" panose="02020603050405020304" pitchFamily="18" charset="0"/>
              </a:rPr>
              <a:t>Components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Providing a common procurement service of quality automobile components at reasonable prices meeting the standard specifications to its member</a:t>
            </a:r>
          </a:p>
          <a:p>
            <a:pPr marL="342900" indent="-342900">
              <a:lnSpc>
                <a:spcPct val="107000"/>
              </a:lnSpc>
              <a:spcAft>
                <a:spcPts val="800"/>
              </a:spcAft>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To facilitate testing of components to ensure quality assurance and training personnel, formulate specifications of various bus spares, besides other general items used for maintenance of Bus fleet in SRTUs</a:t>
            </a:r>
            <a:r>
              <a:rPr lang="en-US" sz="1600" dirty="0" smtClean="0">
                <a:latin typeface="Calibri" panose="020F0502020204030204" pitchFamily="34" charset="0"/>
                <a:ea typeface="Calibri" panose="020F0502020204030204" pitchFamily="34" charset="0"/>
                <a:cs typeface="Times New Roman" panose="02020603050405020304" pitchFamily="18" charset="0"/>
              </a:rPr>
              <a:t>.</a:t>
            </a:r>
            <a:endParaRPr lang="en-US" sz="16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Networking &amp; Business</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Bring its members &amp; Industry OEM’s together to exchange ideas, and technical solution &amp; mutual beneficial business partnership at its Annual General Meeting and Annual Conference</a:t>
            </a:r>
          </a:p>
        </p:txBody>
      </p:sp>
      <p:sp>
        <p:nvSpPr>
          <p:cNvPr id="4" name="TextBox 3"/>
          <p:cNvSpPr txBox="1"/>
          <p:nvPr/>
        </p:nvSpPr>
        <p:spPr>
          <a:xfrm>
            <a:off x="1313329" y="886691"/>
            <a:ext cx="9753600" cy="461665"/>
          </a:xfrm>
          <a:prstGeom prst="rect">
            <a:avLst/>
          </a:prstGeom>
          <a:noFill/>
        </p:spPr>
        <p:txBody>
          <a:bodyPr wrap="square" rtlCol="0">
            <a:spAutoFit/>
          </a:bodyPr>
          <a:lstStyle/>
          <a:p>
            <a:pPr algn="ctr"/>
            <a:r>
              <a:rPr lang="en-US" sz="2400" b="1" dirty="0" smtClean="0"/>
              <a:t>Association of State Roadways Transport Undertakings (ASRTU)</a:t>
            </a:r>
            <a:endParaRPr lang="en-US" sz="2400" b="1" dirty="0"/>
          </a:p>
        </p:txBody>
      </p:sp>
      <p:sp>
        <p:nvSpPr>
          <p:cNvPr id="3" name="Slide Number Placeholder 2"/>
          <p:cNvSpPr>
            <a:spLocks noGrp="1"/>
          </p:cNvSpPr>
          <p:nvPr>
            <p:ph type="sldNum" sz="quarter" idx="12"/>
          </p:nvPr>
        </p:nvSpPr>
        <p:spPr/>
        <p:txBody>
          <a:bodyPr/>
          <a:lstStyle/>
          <a:p>
            <a:fld id="{4C946790-6BD5-4113-806B-B0D4820C505C}" type="slidenum">
              <a:rPr lang="en-US" smtClean="0"/>
              <a:pPr/>
              <a:t>6</a:t>
            </a:fld>
            <a:endParaRPr lang="en-US"/>
          </a:p>
        </p:txBody>
      </p:sp>
    </p:spTree>
    <p:extLst>
      <p:ext uri="{BB962C8B-B14F-4D97-AF65-F5344CB8AC3E}">
        <p14:creationId xmlns:p14="http://schemas.microsoft.com/office/powerpoint/2010/main" val="3885864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462396" y="1127438"/>
            <a:ext cx="10596996" cy="4934920"/>
            <a:chOff x="2697067" y="2000381"/>
            <a:chExt cx="5465850" cy="4934920"/>
          </a:xfrm>
        </p:grpSpPr>
        <p:sp>
          <p:nvSpPr>
            <p:cNvPr id="4" name="Rectangle 3"/>
            <p:cNvSpPr/>
            <p:nvPr/>
          </p:nvSpPr>
          <p:spPr>
            <a:xfrm>
              <a:off x="3239787" y="2691460"/>
              <a:ext cx="4923130" cy="629402"/>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en-US" dirty="0" smtClean="0">
                  <a:solidFill>
                    <a:schemeClr val="bg1"/>
                  </a:solidFill>
                </a:rPr>
                <a:t>Act as knowledge hub and share </a:t>
              </a:r>
              <a:r>
                <a:rPr lang="en-US" dirty="0">
                  <a:solidFill>
                    <a:schemeClr val="bg1"/>
                  </a:solidFill>
                </a:rPr>
                <a:t>reliable scientific and technical information and knowledge  in water supply and </a:t>
              </a:r>
              <a:r>
                <a:rPr lang="en-US" dirty="0" smtClean="0">
                  <a:solidFill>
                    <a:schemeClr val="bg1"/>
                  </a:solidFill>
                </a:rPr>
                <a:t>sanitation</a:t>
              </a:r>
              <a:endParaRPr lang="en-US" dirty="0">
                <a:solidFill>
                  <a:schemeClr val="bg1"/>
                </a:solidFill>
              </a:endParaRPr>
            </a:p>
          </p:txBody>
        </p:sp>
        <p:sp>
          <p:nvSpPr>
            <p:cNvPr id="5" name="Rectangle 4"/>
            <p:cNvSpPr/>
            <p:nvPr/>
          </p:nvSpPr>
          <p:spPr>
            <a:xfrm>
              <a:off x="2701835" y="2707083"/>
              <a:ext cx="443500" cy="6294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2800" b="1" dirty="0" smtClean="0">
                  <a:solidFill>
                    <a:schemeClr val="bg1"/>
                  </a:solidFill>
                  <a:latin typeface="Calibri" panose="020F0502020204030204" pitchFamily="34" charset="0"/>
                  <a:cs typeface="Calibri" panose="020F0502020204030204" pitchFamily="34" charset="0"/>
                </a:rPr>
                <a:t>2</a:t>
              </a:r>
            </a:p>
          </p:txBody>
        </p:sp>
        <p:sp>
          <p:nvSpPr>
            <p:cNvPr id="6" name="Rectangle 5"/>
            <p:cNvSpPr/>
            <p:nvPr/>
          </p:nvSpPr>
          <p:spPr>
            <a:xfrm>
              <a:off x="3239787" y="3364189"/>
              <a:ext cx="4923130" cy="752831"/>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en-US" dirty="0"/>
                <a:t>Provide technical assistance and guidance to water supply and sanitation agencies on a need basis in different areas such as technology, utility management, PPPs, service improvements, institutional development</a:t>
              </a:r>
            </a:p>
          </p:txBody>
        </p:sp>
        <p:sp>
          <p:nvSpPr>
            <p:cNvPr id="7" name="Rectangle 6"/>
            <p:cNvSpPr/>
            <p:nvPr/>
          </p:nvSpPr>
          <p:spPr>
            <a:xfrm>
              <a:off x="2701835" y="3432015"/>
              <a:ext cx="443500" cy="6294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2800" b="1" dirty="0" smtClean="0">
                  <a:solidFill>
                    <a:schemeClr val="bg1"/>
                  </a:solidFill>
                  <a:latin typeface="Calibri" panose="020F0502020204030204" pitchFamily="34" charset="0"/>
                  <a:cs typeface="Calibri" panose="020F0502020204030204" pitchFamily="34" charset="0"/>
                </a:rPr>
                <a:t>3</a:t>
              </a:r>
              <a:endParaRPr lang="en-US" sz="2800" b="1" dirty="0">
                <a:solidFill>
                  <a:schemeClr val="bg1"/>
                </a:solidFill>
                <a:latin typeface="Calibri" panose="020F0502020204030204" pitchFamily="34" charset="0"/>
                <a:cs typeface="Calibri" panose="020F0502020204030204" pitchFamily="34" charset="0"/>
              </a:endParaRPr>
            </a:p>
          </p:txBody>
        </p:sp>
        <p:sp>
          <p:nvSpPr>
            <p:cNvPr id="8" name="Rectangle 7"/>
            <p:cNvSpPr/>
            <p:nvPr/>
          </p:nvSpPr>
          <p:spPr>
            <a:xfrm>
              <a:off x="3235019" y="4145053"/>
              <a:ext cx="4913528" cy="629402"/>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en-US" dirty="0">
                  <a:solidFill>
                    <a:schemeClr val="bg1"/>
                  </a:solidFill>
                </a:rPr>
                <a:t>Collaborate with national and international associations and build industry partnerships </a:t>
              </a:r>
            </a:p>
          </p:txBody>
        </p:sp>
        <p:sp>
          <p:nvSpPr>
            <p:cNvPr id="9" name="Rectangle 8"/>
            <p:cNvSpPr/>
            <p:nvPr/>
          </p:nvSpPr>
          <p:spPr>
            <a:xfrm>
              <a:off x="2701835" y="4141643"/>
              <a:ext cx="443500" cy="6294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2800" b="1" dirty="0" smtClean="0">
                  <a:solidFill>
                    <a:schemeClr val="bg1"/>
                  </a:solidFill>
                  <a:latin typeface="Calibri" panose="020F0502020204030204" pitchFamily="34" charset="0"/>
                  <a:cs typeface="Calibri" panose="020F0502020204030204" pitchFamily="34" charset="0"/>
                </a:rPr>
                <a:t>4</a:t>
              </a:r>
              <a:endParaRPr lang="en-US" sz="2800" b="1" dirty="0">
                <a:solidFill>
                  <a:schemeClr val="bg1"/>
                </a:solidFill>
                <a:latin typeface="Calibri" panose="020F0502020204030204" pitchFamily="34" charset="0"/>
                <a:cs typeface="Calibri" panose="020F0502020204030204" pitchFamily="34" charset="0"/>
              </a:endParaRPr>
            </a:p>
          </p:txBody>
        </p:sp>
        <p:sp>
          <p:nvSpPr>
            <p:cNvPr id="10" name="Rectangle 9"/>
            <p:cNvSpPr/>
            <p:nvPr/>
          </p:nvSpPr>
          <p:spPr>
            <a:xfrm>
              <a:off x="3239787" y="4860986"/>
              <a:ext cx="4923130" cy="629402"/>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en-US" dirty="0">
                  <a:solidFill>
                    <a:schemeClr val="bg1"/>
                  </a:solidFill>
                </a:rPr>
                <a:t>Undertake research and </a:t>
              </a:r>
              <a:r>
                <a:rPr lang="en-US" dirty="0" smtClean="0">
                  <a:solidFill>
                    <a:schemeClr val="bg1"/>
                  </a:solidFill>
                </a:rPr>
                <a:t>capacity building/training </a:t>
              </a:r>
              <a:r>
                <a:rPr lang="en-US" dirty="0">
                  <a:solidFill>
                    <a:schemeClr val="bg1"/>
                  </a:solidFill>
                </a:rPr>
                <a:t>related to water supply and </a:t>
              </a:r>
              <a:r>
                <a:rPr lang="en-US" dirty="0" smtClean="0">
                  <a:solidFill>
                    <a:schemeClr val="bg1"/>
                  </a:solidFill>
                </a:rPr>
                <a:t>sanitation</a:t>
              </a:r>
              <a:endParaRPr lang="en-US" dirty="0">
                <a:solidFill>
                  <a:schemeClr val="bg1"/>
                </a:solidFill>
              </a:endParaRPr>
            </a:p>
          </p:txBody>
        </p:sp>
        <p:sp>
          <p:nvSpPr>
            <p:cNvPr id="11" name="Rectangle 10"/>
            <p:cNvSpPr/>
            <p:nvPr/>
          </p:nvSpPr>
          <p:spPr>
            <a:xfrm>
              <a:off x="2701835" y="4876609"/>
              <a:ext cx="443500" cy="6294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2800" b="1" dirty="0" smtClean="0">
                  <a:solidFill>
                    <a:schemeClr val="bg1"/>
                  </a:solidFill>
                  <a:latin typeface="Calibri" panose="020F0502020204030204" pitchFamily="34" charset="0"/>
                  <a:cs typeface="Calibri" panose="020F0502020204030204" pitchFamily="34" charset="0"/>
                </a:rPr>
                <a:t>5</a:t>
              </a:r>
              <a:endParaRPr lang="en-US" sz="2800" b="1" dirty="0">
                <a:solidFill>
                  <a:schemeClr val="bg1"/>
                </a:solidFill>
                <a:latin typeface="Calibri" panose="020F0502020204030204" pitchFamily="34" charset="0"/>
                <a:cs typeface="Calibri" panose="020F0502020204030204" pitchFamily="34" charset="0"/>
              </a:endParaRPr>
            </a:p>
          </p:txBody>
        </p:sp>
        <p:sp>
          <p:nvSpPr>
            <p:cNvPr id="13" name="Rectangle 12"/>
            <p:cNvSpPr/>
            <p:nvPr/>
          </p:nvSpPr>
          <p:spPr>
            <a:xfrm>
              <a:off x="3235019" y="5570614"/>
              <a:ext cx="4923130" cy="629402"/>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en-US" dirty="0"/>
                <a:t>Carry out analysis and new thinking on urban water scarcity and recommend policy and implementation measures</a:t>
              </a:r>
              <a:endParaRPr lang="en-US" dirty="0">
                <a:solidFill>
                  <a:schemeClr val="bg1"/>
                </a:solidFill>
              </a:endParaRPr>
            </a:p>
          </p:txBody>
        </p:sp>
        <p:sp>
          <p:nvSpPr>
            <p:cNvPr id="14" name="Rectangle 13"/>
            <p:cNvSpPr/>
            <p:nvPr/>
          </p:nvSpPr>
          <p:spPr>
            <a:xfrm>
              <a:off x="2697067" y="5586237"/>
              <a:ext cx="443500" cy="6294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2800" b="1" dirty="0" smtClean="0">
                  <a:solidFill>
                    <a:schemeClr val="bg1"/>
                  </a:solidFill>
                  <a:latin typeface="Calibri" panose="020F0502020204030204" pitchFamily="34" charset="0"/>
                  <a:cs typeface="Calibri" panose="020F0502020204030204" pitchFamily="34" charset="0"/>
                </a:rPr>
                <a:t>6</a:t>
              </a:r>
              <a:endParaRPr lang="en-US" sz="2800" b="1" dirty="0">
                <a:solidFill>
                  <a:schemeClr val="bg1"/>
                </a:solidFill>
                <a:latin typeface="Calibri" panose="020F0502020204030204" pitchFamily="34" charset="0"/>
                <a:cs typeface="Calibri" panose="020F0502020204030204" pitchFamily="34" charset="0"/>
              </a:endParaRPr>
            </a:p>
          </p:txBody>
        </p:sp>
        <p:sp>
          <p:nvSpPr>
            <p:cNvPr id="15" name="Rectangle 14"/>
            <p:cNvSpPr/>
            <p:nvPr/>
          </p:nvSpPr>
          <p:spPr>
            <a:xfrm>
              <a:off x="3235019" y="6305580"/>
              <a:ext cx="4923130" cy="629402"/>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defTabSz="762000">
                <a:spcBef>
                  <a:spcPct val="20000"/>
                </a:spcBef>
              </a:pPr>
              <a:r>
                <a:rPr lang="en-US" dirty="0"/>
                <a:t>Establish standards, benchmarks, frameworks for different components of water supply and sanitation such as infrastructure, technologies, services, pricing, PPPs, </a:t>
              </a:r>
              <a:r>
                <a:rPr lang="en-US" dirty="0" err="1"/>
                <a:t>etc</a:t>
              </a:r>
              <a:endParaRPr lang="en-GB" dirty="0">
                <a:solidFill>
                  <a:schemeClr val="accent4"/>
                </a:solidFill>
                <a:latin typeface="Arial" pitchFamily="34" charset="0"/>
                <a:cs typeface="Arial" pitchFamily="34" charset="0"/>
              </a:endParaRPr>
            </a:p>
          </p:txBody>
        </p:sp>
        <p:sp>
          <p:nvSpPr>
            <p:cNvPr id="16" name="Rectangle 15"/>
            <p:cNvSpPr/>
            <p:nvPr/>
          </p:nvSpPr>
          <p:spPr>
            <a:xfrm>
              <a:off x="2697067" y="6305899"/>
              <a:ext cx="443500" cy="6294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2800" b="1" dirty="0" smtClean="0">
                  <a:solidFill>
                    <a:schemeClr val="bg1"/>
                  </a:solidFill>
                  <a:latin typeface="Calibri" panose="020F0502020204030204" pitchFamily="34" charset="0"/>
                  <a:cs typeface="Calibri" panose="020F0502020204030204" pitchFamily="34" charset="0"/>
                </a:rPr>
                <a:t>7</a:t>
              </a:r>
              <a:endParaRPr lang="en-US" sz="2800" b="1" dirty="0">
                <a:solidFill>
                  <a:schemeClr val="bg1"/>
                </a:solidFill>
                <a:latin typeface="Calibri" panose="020F0502020204030204" pitchFamily="34" charset="0"/>
                <a:cs typeface="Calibri" panose="020F0502020204030204" pitchFamily="34" charset="0"/>
              </a:endParaRPr>
            </a:p>
          </p:txBody>
        </p:sp>
        <p:sp>
          <p:nvSpPr>
            <p:cNvPr id="17" name="Rectangle 16"/>
            <p:cNvSpPr/>
            <p:nvPr/>
          </p:nvSpPr>
          <p:spPr>
            <a:xfrm>
              <a:off x="3239787" y="2000381"/>
              <a:ext cx="4923130" cy="619852"/>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en-US" dirty="0">
                  <a:solidFill>
                    <a:schemeClr val="bg1"/>
                  </a:solidFill>
                </a:rPr>
                <a:t>Promote, represent and advocate the collective interests of members at different forums and </a:t>
              </a:r>
              <a:r>
                <a:rPr lang="en-US" dirty="0" smtClean="0">
                  <a:solidFill>
                    <a:schemeClr val="bg1"/>
                  </a:solidFill>
                </a:rPr>
                <a:t>advocate </a:t>
              </a:r>
              <a:r>
                <a:rPr lang="en-US" dirty="0">
                  <a:solidFill>
                    <a:schemeClr val="bg1"/>
                  </a:solidFill>
                </a:rPr>
                <a:t>for sound legislation and </a:t>
              </a:r>
              <a:r>
                <a:rPr lang="en-US" dirty="0" smtClean="0">
                  <a:solidFill>
                    <a:schemeClr val="bg1"/>
                  </a:solidFill>
                </a:rPr>
                <a:t>regulation related to water supply and sanitation</a:t>
              </a:r>
              <a:endParaRPr lang="en-US" dirty="0">
                <a:solidFill>
                  <a:schemeClr val="bg1"/>
                </a:solidFill>
              </a:endParaRPr>
            </a:p>
          </p:txBody>
        </p:sp>
        <p:sp>
          <p:nvSpPr>
            <p:cNvPr id="18" name="Rectangle 17"/>
            <p:cNvSpPr/>
            <p:nvPr/>
          </p:nvSpPr>
          <p:spPr>
            <a:xfrm>
              <a:off x="2697067" y="2000381"/>
              <a:ext cx="443500" cy="6294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2800" b="1" dirty="0" smtClean="0">
                  <a:solidFill>
                    <a:schemeClr val="bg1"/>
                  </a:solidFill>
                  <a:latin typeface="Calibri" panose="020F0502020204030204" pitchFamily="34" charset="0"/>
                  <a:cs typeface="Calibri" panose="020F0502020204030204" pitchFamily="34" charset="0"/>
                </a:rPr>
                <a:t>1</a:t>
              </a:r>
              <a:endParaRPr lang="en-US" sz="2800" b="1" dirty="0">
                <a:solidFill>
                  <a:schemeClr val="bg1"/>
                </a:solidFill>
                <a:latin typeface="Calibri" panose="020F0502020204030204" pitchFamily="34" charset="0"/>
                <a:cs typeface="Calibri" panose="020F0502020204030204" pitchFamily="34" charset="0"/>
              </a:endParaRPr>
            </a:p>
          </p:txBody>
        </p:sp>
      </p:grpSp>
      <p:sp>
        <p:nvSpPr>
          <p:cNvPr id="20" name="Title 1"/>
          <p:cNvSpPr>
            <a:spLocks noGrp="1"/>
          </p:cNvSpPr>
          <p:nvPr>
            <p:ph type="title"/>
          </p:nvPr>
        </p:nvSpPr>
        <p:spPr>
          <a:xfrm>
            <a:off x="377786" y="238769"/>
            <a:ext cx="10515600" cy="672717"/>
          </a:xfrm>
        </p:spPr>
        <p:txBody>
          <a:bodyPr vert="horz" lIns="91440" tIns="45720" rIns="91440" bIns="45720" rtlCol="0" anchor="ctr">
            <a:noAutofit/>
          </a:bodyPr>
          <a:lstStyle/>
          <a:p>
            <a:r>
              <a:rPr lang="en-US" sz="3600" b="1" dirty="0">
                <a:solidFill>
                  <a:schemeClr val="accent1">
                    <a:lumMod val="50000"/>
                  </a:schemeClr>
                </a:solidFill>
              </a:rPr>
              <a:t>Key objectives of the </a:t>
            </a:r>
            <a:r>
              <a:rPr lang="en-US" sz="3600" b="1" dirty="0" smtClean="0">
                <a:solidFill>
                  <a:schemeClr val="accent1">
                    <a:lumMod val="50000"/>
                  </a:schemeClr>
                </a:solidFill>
              </a:rPr>
              <a:t>Proposed Association</a:t>
            </a:r>
            <a:endParaRPr lang="en-US" sz="3600" b="1" dirty="0">
              <a:solidFill>
                <a:schemeClr val="accent1">
                  <a:lumMod val="50000"/>
                </a:schemeClr>
              </a:solidFill>
            </a:endParaRPr>
          </a:p>
        </p:txBody>
      </p:sp>
      <p:sp>
        <p:nvSpPr>
          <p:cNvPr id="21" name="Rectangle 20"/>
          <p:cNvSpPr/>
          <p:nvPr/>
        </p:nvSpPr>
        <p:spPr>
          <a:xfrm>
            <a:off x="1514602" y="6197205"/>
            <a:ext cx="9544790" cy="629402"/>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en-US" dirty="0" smtClean="0"/>
              <a:t> Institute </a:t>
            </a:r>
            <a:r>
              <a:rPr lang="en-US" dirty="0"/>
              <a:t>awards for best performing utilities based on certain benchmarks</a:t>
            </a:r>
            <a:endParaRPr lang="en-US" dirty="0">
              <a:solidFill>
                <a:schemeClr val="bg1"/>
              </a:solidFill>
            </a:endParaRPr>
          </a:p>
        </p:txBody>
      </p:sp>
      <p:sp>
        <p:nvSpPr>
          <p:cNvPr id="22" name="Rectangle 21"/>
          <p:cNvSpPr/>
          <p:nvPr/>
        </p:nvSpPr>
        <p:spPr>
          <a:xfrm>
            <a:off x="471640" y="6197524"/>
            <a:ext cx="859842" cy="62940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2800" b="1" dirty="0">
                <a:solidFill>
                  <a:schemeClr val="bg1"/>
                </a:solidFill>
                <a:latin typeface="Calibri" panose="020F0502020204030204" pitchFamily="34" charset="0"/>
                <a:cs typeface="Calibri" panose="020F0502020204030204" pitchFamily="34" charset="0"/>
              </a:rPr>
              <a:t>8</a:t>
            </a:r>
          </a:p>
        </p:txBody>
      </p:sp>
      <p:sp>
        <p:nvSpPr>
          <p:cNvPr id="2" name="Slide Number Placeholder 1"/>
          <p:cNvSpPr>
            <a:spLocks noGrp="1"/>
          </p:cNvSpPr>
          <p:nvPr>
            <p:ph type="sldNum" sz="quarter" idx="12"/>
          </p:nvPr>
        </p:nvSpPr>
        <p:spPr/>
        <p:txBody>
          <a:bodyPr/>
          <a:lstStyle/>
          <a:p>
            <a:fld id="{4C946790-6BD5-4113-806B-B0D4820C505C}" type="slidenum">
              <a:rPr lang="en-US" smtClean="0"/>
              <a:pPr/>
              <a:t>7</a:t>
            </a:fld>
            <a:endParaRPr lang="en-US"/>
          </a:p>
        </p:txBody>
      </p:sp>
    </p:spTree>
    <p:extLst>
      <p:ext uri="{BB962C8B-B14F-4D97-AF65-F5344CB8AC3E}">
        <p14:creationId xmlns:p14="http://schemas.microsoft.com/office/powerpoint/2010/main" val="1460248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915" y="102328"/>
            <a:ext cx="10515600" cy="798625"/>
          </a:xfrm>
        </p:spPr>
        <p:txBody>
          <a:bodyPr vert="horz" lIns="91440" tIns="45720" rIns="91440" bIns="45720" rtlCol="0" anchor="ctr">
            <a:noAutofit/>
          </a:bodyPr>
          <a:lstStyle/>
          <a:p>
            <a:r>
              <a:rPr lang="en-US" sz="3600" b="1" dirty="0">
                <a:solidFill>
                  <a:schemeClr val="accent1">
                    <a:lumMod val="50000"/>
                  </a:schemeClr>
                </a:solidFill>
              </a:rPr>
              <a:t>Institutional </a:t>
            </a:r>
            <a:r>
              <a:rPr lang="en-US" sz="3600" b="1" dirty="0" smtClean="0">
                <a:solidFill>
                  <a:schemeClr val="accent1">
                    <a:lumMod val="50000"/>
                  </a:schemeClr>
                </a:solidFill>
              </a:rPr>
              <a:t>and Governance Framework</a:t>
            </a:r>
            <a:endParaRPr lang="en-US" sz="3600" b="1" dirty="0">
              <a:solidFill>
                <a:schemeClr val="accent1">
                  <a:lumMod val="50000"/>
                </a:schemeClr>
              </a:solidFill>
            </a:endParaRPr>
          </a:p>
        </p:txBody>
      </p:sp>
      <p:grpSp>
        <p:nvGrpSpPr>
          <p:cNvPr id="4" name="Group 3"/>
          <p:cNvGrpSpPr/>
          <p:nvPr/>
        </p:nvGrpSpPr>
        <p:grpSpPr>
          <a:xfrm>
            <a:off x="1250576" y="1519517"/>
            <a:ext cx="9197789" cy="5065397"/>
            <a:chOff x="929820" y="753036"/>
            <a:chExt cx="10367682" cy="5634317"/>
          </a:xfrm>
        </p:grpSpPr>
        <p:grpSp>
          <p:nvGrpSpPr>
            <p:cNvPr id="5" name="Group 4"/>
            <p:cNvGrpSpPr/>
            <p:nvPr/>
          </p:nvGrpSpPr>
          <p:grpSpPr>
            <a:xfrm>
              <a:off x="929820" y="753036"/>
              <a:ext cx="10367682" cy="5634317"/>
              <a:chOff x="252945" y="1528482"/>
              <a:chExt cx="8376522" cy="5118630"/>
            </a:xfrm>
          </p:grpSpPr>
          <p:sp>
            <p:nvSpPr>
              <p:cNvPr id="11" name="Freeform 10"/>
              <p:cNvSpPr/>
              <p:nvPr/>
            </p:nvSpPr>
            <p:spPr>
              <a:xfrm>
                <a:off x="2790553" y="1528482"/>
                <a:ext cx="3301303" cy="2845949"/>
              </a:xfrm>
              <a:custGeom>
                <a:avLst/>
                <a:gdLst>
                  <a:gd name="connsiteX0" fmla="*/ 1365044 w 2980072"/>
                  <a:gd name="connsiteY0" fmla="*/ 2361517 h 2569026"/>
                  <a:gd name="connsiteX1" fmla="*/ 1650196 w 2980072"/>
                  <a:gd name="connsiteY1" fmla="*/ 2361517 h 2569026"/>
                  <a:gd name="connsiteX2" fmla="*/ 1546442 w 2980072"/>
                  <a:gd name="connsiteY2" fmla="*/ 2569025 h 2569026"/>
                  <a:gd name="connsiteX3" fmla="*/ 1468798 w 2980072"/>
                  <a:gd name="connsiteY3" fmla="*/ 2569025 h 2569026"/>
                  <a:gd name="connsiteX4" fmla="*/ 2252096 w 2980072"/>
                  <a:gd name="connsiteY4" fmla="*/ 2259047 h 2569026"/>
                  <a:gd name="connsiteX5" fmla="*/ 2492805 w 2980072"/>
                  <a:gd name="connsiteY5" fmla="*/ 2259047 h 2569026"/>
                  <a:gd name="connsiteX6" fmla="*/ 2337815 w 2980072"/>
                  <a:gd name="connsiteY6" fmla="*/ 2569026 h 2569026"/>
                  <a:gd name="connsiteX7" fmla="*/ 1787152 w 2980072"/>
                  <a:gd name="connsiteY7" fmla="*/ 2569026 h 2569026"/>
                  <a:gd name="connsiteX8" fmla="*/ 1890906 w 2980072"/>
                  <a:gd name="connsiteY8" fmla="*/ 2361518 h 2569026"/>
                  <a:gd name="connsiteX9" fmla="*/ 2200860 w 2980072"/>
                  <a:gd name="connsiteY9" fmla="*/ 2361518 h 2569026"/>
                  <a:gd name="connsiteX10" fmla="*/ 487267 w 2980072"/>
                  <a:gd name="connsiteY10" fmla="*/ 2259047 h 2569026"/>
                  <a:gd name="connsiteX11" fmla="*/ 727976 w 2980072"/>
                  <a:gd name="connsiteY11" fmla="*/ 2259047 h 2569026"/>
                  <a:gd name="connsiteX12" fmla="*/ 779212 w 2980072"/>
                  <a:gd name="connsiteY12" fmla="*/ 2361518 h 2569026"/>
                  <a:gd name="connsiteX13" fmla="*/ 1124335 w 2980072"/>
                  <a:gd name="connsiteY13" fmla="*/ 2361518 h 2569026"/>
                  <a:gd name="connsiteX14" fmla="*/ 1228090 w 2980072"/>
                  <a:gd name="connsiteY14" fmla="*/ 2569026 h 2569026"/>
                  <a:gd name="connsiteX15" fmla="*/ 642257 w 2980072"/>
                  <a:gd name="connsiteY15" fmla="*/ 2569026 h 2569026"/>
                  <a:gd name="connsiteX16" fmla="*/ 465049 w 2980072"/>
                  <a:gd name="connsiteY16" fmla="*/ 1733187 h 2569026"/>
                  <a:gd name="connsiteX17" fmla="*/ 624225 w 2980072"/>
                  <a:gd name="connsiteY17" fmla="*/ 2051540 h 2569026"/>
                  <a:gd name="connsiteX18" fmla="*/ 624223 w 2980072"/>
                  <a:gd name="connsiteY18" fmla="*/ 2051540 h 2569026"/>
                  <a:gd name="connsiteX19" fmla="*/ 727976 w 2980072"/>
                  <a:gd name="connsiteY19" fmla="*/ 2259046 h 2569026"/>
                  <a:gd name="connsiteX20" fmla="*/ 487267 w 2980072"/>
                  <a:gd name="connsiteY20" fmla="*/ 2259046 h 2569026"/>
                  <a:gd name="connsiteX21" fmla="*/ 383513 w 2980072"/>
                  <a:gd name="connsiteY21" fmla="*/ 2051538 h 2569026"/>
                  <a:gd name="connsiteX22" fmla="*/ 383515 w 2980072"/>
                  <a:gd name="connsiteY22" fmla="*/ 2051538 h 2569026"/>
                  <a:gd name="connsiteX23" fmla="*/ 344694 w 2980072"/>
                  <a:gd name="connsiteY23" fmla="*/ 1973896 h 2569026"/>
                  <a:gd name="connsiteX24" fmla="*/ 2515026 w 2980072"/>
                  <a:gd name="connsiteY24" fmla="*/ 1733186 h 2569026"/>
                  <a:gd name="connsiteX25" fmla="*/ 2635381 w 2980072"/>
                  <a:gd name="connsiteY25" fmla="*/ 1973895 h 2569026"/>
                  <a:gd name="connsiteX26" fmla="*/ 2596559 w 2980072"/>
                  <a:gd name="connsiteY26" fmla="*/ 2051539 h 2569026"/>
                  <a:gd name="connsiteX27" fmla="*/ 2596558 w 2980072"/>
                  <a:gd name="connsiteY27" fmla="*/ 2051539 h 2569026"/>
                  <a:gd name="connsiteX28" fmla="*/ 2492805 w 2980072"/>
                  <a:gd name="connsiteY28" fmla="*/ 2259046 h 2569026"/>
                  <a:gd name="connsiteX29" fmla="*/ 2252096 w 2980072"/>
                  <a:gd name="connsiteY29" fmla="*/ 2259046 h 2569026"/>
                  <a:gd name="connsiteX30" fmla="*/ 2355850 w 2980072"/>
                  <a:gd name="connsiteY30" fmla="*/ 2051538 h 2569026"/>
                  <a:gd name="connsiteX31" fmla="*/ 224337 w 2980072"/>
                  <a:gd name="connsiteY31" fmla="*/ 835839 h 2569026"/>
                  <a:gd name="connsiteX32" fmla="*/ 344691 w 2980072"/>
                  <a:gd name="connsiteY32" fmla="*/ 1076548 h 2569026"/>
                  <a:gd name="connsiteX33" fmla="*/ 240709 w 2980072"/>
                  <a:gd name="connsiteY33" fmla="*/ 1284513 h 2569026"/>
                  <a:gd name="connsiteX34" fmla="*/ 344691 w 2980072"/>
                  <a:gd name="connsiteY34" fmla="*/ 1492478 h 2569026"/>
                  <a:gd name="connsiteX35" fmla="*/ 224337 w 2980072"/>
                  <a:gd name="connsiteY35" fmla="*/ 1733186 h 2569026"/>
                  <a:gd name="connsiteX36" fmla="*/ 0 w 2980072"/>
                  <a:gd name="connsiteY36" fmla="*/ 1284513 h 2569026"/>
                  <a:gd name="connsiteX37" fmla="*/ 2635382 w 2980072"/>
                  <a:gd name="connsiteY37" fmla="*/ 595130 h 2569026"/>
                  <a:gd name="connsiteX38" fmla="*/ 2755736 w 2980072"/>
                  <a:gd name="connsiteY38" fmla="*/ 835839 h 2569026"/>
                  <a:gd name="connsiteX39" fmla="*/ 2755736 w 2980072"/>
                  <a:gd name="connsiteY39" fmla="*/ 835840 h 2569026"/>
                  <a:gd name="connsiteX40" fmla="*/ 2980072 w 2980072"/>
                  <a:gd name="connsiteY40" fmla="*/ 1284513 h 2569026"/>
                  <a:gd name="connsiteX41" fmla="*/ 2755735 w 2980072"/>
                  <a:gd name="connsiteY41" fmla="*/ 1733186 h 2569026"/>
                  <a:gd name="connsiteX42" fmla="*/ 2635381 w 2980072"/>
                  <a:gd name="connsiteY42" fmla="*/ 1492478 h 2569026"/>
                  <a:gd name="connsiteX43" fmla="*/ 2739363 w 2980072"/>
                  <a:gd name="connsiteY43" fmla="*/ 1284513 h 2569026"/>
                  <a:gd name="connsiteX44" fmla="*/ 2635381 w 2980072"/>
                  <a:gd name="connsiteY44" fmla="*/ 1076548 h 2569026"/>
                  <a:gd name="connsiteX45" fmla="*/ 2635382 w 2980072"/>
                  <a:gd name="connsiteY45" fmla="*/ 1076547 h 2569026"/>
                  <a:gd name="connsiteX46" fmla="*/ 2515027 w 2980072"/>
                  <a:gd name="connsiteY46" fmla="*/ 835839 h 2569026"/>
                  <a:gd name="connsiteX47" fmla="*/ 642256 w 2980072"/>
                  <a:gd name="connsiteY47" fmla="*/ 0 h 2569026"/>
                  <a:gd name="connsiteX48" fmla="*/ 2337814 w 2980072"/>
                  <a:gd name="connsiteY48" fmla="*/ 0 h 2569026"/>
                  <a:gd name="connsiteX49" fmla="*/ 2635380 w 2980072"/>
                  <a:gd name="connsiteY49" fmla="*/ 595130 h 2569026"/>
                  <a:gd name="connsiteX50" fmla="*/ 2515025 w 2980072"/>
                  <a:gd name="connsiteY50" fmla="*/ 835839 h 2569026"/>
                  <a:gd name="connsiteX51" fmla="*/ 2200859 w 2980072"/>
                  <a:gd name="connsiteY51" fmla="*/ 207508 h 2569026"/>
                  <a:gd name="connsiteX52" fmla="*/ 779211 w 2980072"/>
                  <a:gd name="connsiteY52" fmla="*/ 207508 h 2569026"/>
                  <a:gd name="connsiteX53" fmla="*/ 465046 w 2980072"/>
                  <a:gd name="connsiteY53" fmla="*/ 835837 h 2569026"/>
                  <a:gd name="connsiteX54" fmla="*/ 465046 w 2980072"/>
                  <a:gd name="connsiteY54" fmla="*/ 835838 h 2569026"/>
                  <a:gd name="connsiteX55" fmla="*/ 344691 w 2980072"/>
                  <a:gd name="connsiteY55" fmla="*/ 1076547 h 2569026"/>
                  <a:gd name="connsiteX56" fmla="*/ 224337 w 2980072"/>
                  <a:gd name="connsiteY56" fmla="*/ 835838 h 2569026"/>
                  <a:gd name="connsiteX57" fmla="*/ 344690 w 2980072"/>
                  <a:gd name="connsiteY57" fmla="*/ 595130 h 2569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2980072" h="2569026">
                    <a:moveTo>
                      <a:pt x="1365044" y="2361517"/>
                    </a:moveTo>
                    <a:lnTo>
                      <a:pt x="1650196" y="2361517"/>
                    </a:lnTo>
                    <a:lnTo>
                      <a:pt x="1546442" y="2569025"/>
                    </a:lnTo>
                    <a:lnTo>
                      <a:pt x="1468798" y="2569025"/>
                    </a:lnTo>
                    <a:close/>
                    <a:moveTo>
                      <a:pt x="2252096" y="2259047"/>
                    </a:moveTo>
                    <a:lnTo>
                      <a:pt x="2492805" y="2259047"/>
                    </a:lnTo>
                    <a:lnTo>
                      <a:pt x="2337815" y="2569026"/>
                    </a:lnTo>
                    <a:lnTo>
                      <a:pt x="1787152" y="2569026"/>
                    </a:lnTo>
                    <a:lnTo>
                      <a:pt x="1890906" y="2361518"/>
                    </a:lnTo>
                    <a:lnTo>
                      <a:pt x="2200860" y="2361518"/>
                    </a:lnTo>
                    <a:close/>
                    <a:moveTo>
                      <a:pt x="487267" y="2259047"/>
                    </a:moveTo>
                    <a:lnTo>
                      <a:pt x="727976" y="2259047"/>
                    </a:lnTo>
                    <a:lnTo>
                      <a:pt x="779212" y="2361518"/>
                    </a:lnTo>
                    <a:lnTo>
                      <a:pt x="1124335" y="2361518"/>
                    </a:lnTo>
                    <a:lnTo>
                      <a:pt x="1228090" y="2569026"/>
                    </a:lnTo>
                    <a:lnTo>
                      <a:pt x="642257" y="2569026"/>
                    </a:lnTo>
                    <a:close/>
                    <a:moveTo>
                      <a:pt x="465049" y="1733187"/>
                    </a:moveTo>
                    <a:lnTo>
                      <a:pt x="624225" y="2051540"/>
                    </a:lnTo>
                    <a:lnTo>
                      <a:pt x="624223" y="2051540"/>
                    </a:lnTo>
                    <a:lnTo>
                      <a:pt x="727976" y="2259046"/>
                    </a:lnTo>
                    <a:lnTo>
                      <a:pt x="487267" y="2259046"/>
                    </a:lnTo>
                    <a:lnTo>
                      <a:pt x="383513" y="2051538"/>
                    </a:lnTo>
                    <a:lnTo>
                      <a:pt x="383515" y="2051538"/>
                    </a:lnTo>
                    <a:lnTo>
                      <a:pt x="344694" y="1973896"/>
                    </a:lnTo>
                    <a:close/>
                    <a:moveTo>
                      <a:pt x="2515026" y="1733186"/>
                    </a:moveTo>
                    <a:lnTo>
                      <a:pt x="2635381" y="1973895"/>
                    </a:lnTo>
                    <a:lnTo>
                      <a:pt x="2596559" y="2051539"/>
                    </a:lnTo>
                    <a:lnTo>
                      <a:pt x="2596558" y="2051539"/>
                    </a:lnTo>
                    <a:lnTo>
                      <a:pt x="2492805" y="2259046"/>
                    </a:lnTo>
                    <a:lnTo>
                      <a:pt x="2252096" y="2259046"/>
                    </a:lnTo>
                    <a:lnTo>
                      <a:pt x="2355850" y="2051538"/>
                    </a:lnTo>
                    <a:close/>
                    <a:moveTo>
                      <a:pt x="224337" y="835839"/>
                    </a:moveTo>
                    <a:lnTo>
                      <a:pt x="344691" y="1076548"/>
                    </a:lnTo>
                    <a:lnTo>
                      <a:pt x="240709" y="1284513"/>
                    </a:lnTo>
                    <a:lnTo>
                      <a:pt x="344691" y="1492478"/>
                    </a:lnTo>
                    <a:lnTo>
                      <a:pt x="224337" y="1733186"/>
                    </a:lnTo>
                    <a:lnTo>
                      <a:pt x="0" y="1284513"/>
                    </a:lnTo>
                    <a:close/>
                    <a:moveTo>
                      <a:pt x="2635382" y="595130"/>
                    </a:moveTo>
                    <a:lnTo>
                      <a:pt x="2755736" y="835839"/>
                    </a:lnTo>
                    <a:lnTo>
                      <a:pt x="2755736" y="835840"/>
                    </a:lnTo>
                    <a:lnTo>
                      <a:pt x="2980072" y="1284513"/>
                    </a:lnTo>
                    <a:lnTo>
                      <a:pt x="2755735" y="1733186"/>
                    </a:lnTo>
                    <a:lnTo>
                      <a:pt x="2635381" y="1492478"/>
                    </a:lnTo>
                    <a:lnTo>
                      <a:pt x="2739363" y="1284513"/>
                    </a:lnTo>
                    <a:lnTo>
                      <a:pt x="2635381" y="1076548"/>
                    </a:lnTo>
                    <a:lnTo>
                      <a:pt x="2635382" y="1076547"/>
                    </a:lnTo>
                    <a:lnTo>
                      <a:pt x="2515027" y="835839"/>
                    </a:lnTo>
                    <a:close/>
                    <a:moveTo>
                      <a:pt x="642256" y="0"/>
                    </a:moveTo>
                    <a:lnTo>
                      <a:pt x="2337814" y="0"/>
                    </a:lnTo>
                    <a:lnTo>
                      <a:pt x="2635380" y="595130"/>
                    </a:lnTo>
                    <a:lnTo>
                      <a:pt x="2515025" y="835839"/>
                    </a:lnTo>
                    <a:lnTo>
                      <a:pt x="2200859" y="207508"/>
                    </a:lnTo>
                    <a:lnTo>
                      <a:pt x="779211" y="207508"/>
                    </a:lnTo>
                    <a:lnTo>
                      <a:pt x="465046" y="835837"/>
                    </a:lnTo>
                    <a:lnTo>
                      <a:pt x="465046" y="835838"/>
                    </a:lnTo>
                    <a:lnTo>
                      <a:pt x="344691" y="1076547"/>
                    </a:lnTo>
                    <a:lnTo>
                      <a:pt x="224337" y="835838"/>
                    </a:lnTo>
                    <a:lnTo>
                      <a:pt x="344690" y="595130"/>
                    </a:lnTo>
                    <a:close/>
                  </a:path>
                </a:pathLst>
              </a:cu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Univers for KPMG Light" panose="020B0403020202020204" pitchFamily="34" charset="0"/>
                </a:endParaRPr>
              </a:p>
            </p:txBody>
          </p:sp>
          <p:sp>
            <p:nvSpPr>
              <p:cNvPr id="12" name="Freeform 11"/>
              <p:cNvSpPr/>
              <p:nvPr/>
            </p:nvSpPr>
            <p:spPr>
              <a:xfrm>
                <a:off x="1541231" y="3801162"/>
                <a:ext cx="3301303" cy="2845950"/>
              </a:xfrm>
              <a:custGeom>
                <a:avLst/>
                <a:gdLst>
                  <a:gd name="connsiteX0" fmla="*/ 2355850 w 2980072"/>
                  <a:gd name="connsiteY0" fmla="*/ 517488 h 2569027"/>
                  <a:gd name="connsiteX1" fmla="*/ 2596559 w 2980072"/>
                  <a:gd name="connsiteY1" fmla="*/ 517488 h 2569027"/>
                  <a:gd name="connsiteX2" fmla="*/ 2635381 w 2980072"/>
                  <a:gd name="connsiteY2" fmla="*/ 595132 h 2569027"/>
                  <a:gd name="connsiteX3" fmla="*/ 2755735 w 2980072"/>
                  <a:gd name="connsiteY3" fmla="*/ 835841 h 2569027"/>
                  <a:gd name="connsiteX4" fmla="*/ 2980072 w 2980072"/>
                  <a:gd name="connsiteY4" fmla="*/ 1284514 h 2569027"/>
                  <a:gd name="connsiteX5" fmla="*/ 2755735 w 2980072"/>
                  <a:gd name="connsiteY5" fmla="*/ 1733188 h 2569027"/>
                  <a:gd name="connsiteX6" fmla="*/ 2635381 w 2980072"/>
                  <a:gd name="connsiteY6" fmla="*/ 1492479 h 2569027"/>
                  <a:gd name="connsiteX7" fmla="*/ 2739363 w 2980072"/>
                  <a:gd name="connsiteY7" fmla="*/ 1284514 h 2569027"/>
                  <a:gd name="connsiteX8" fmla="*/ 2635381 w 2980072"/>
                  <a:gd name="connsiteY8" fmla="*/ 1076549 h 2569027"/>
                  <a:gd name="connsiteX9" fmla="*/ 2515026 w 2980072"/>
                  <a:gd name="connsiteY9" fmla="*/ 835841 h 2569027"/>
                  <a:gd name="connsiteX10" fmla="*/ 383513 w 2980072"/>
                  <a:gd name="connsiteY10" fmla="*/ 517488 h 2569027"/>
                  <a:gd name="connsiteX11" fmla="*/ 624222 w 2980072"/>
                  <a:gd name="connsiteY11" fmla="*/ 517488 h 2569027"/>
                  <a:gd name="connsiteX12" fmla="*/ 240709 w 2980072"/>
                  <a:gd name="connsiteY12" fmla="*/ 1284514 h 2569027"/>
                  <a:gd name="connsiteX13" fmla="*/ 779212 w 2980072"/>
                  <a:gd name="connsiteY13" fmla="*/ 2361519 h 2569027"/>
                  <a:gd name="connsiteX14" fmla="*/ 2200860 w 2980072"/>
                  <a:gd name="connsiteY14" fmla="*/ 2361519 h 2569027"/>
                  <a:gd name="connsiteX15" fmla="*/ 2515026 w 2980072"/>
                  <a:gd name="connsiteY15" fmla="*/ 1733188 h 2569027"/>
                  <a:gd name="connsiteX16" fmla="*/ 2635381 w 2980072"/>
                  <a:gd name="connsiteY16" fmla="*/ 1973897 h 2569027"/>
                  <a:gd name="connsiteX17" fmla="*/ 2337815 w 2980072"/>
                  <a:gd name="connsiteY17" fmla="*/ 2569027 h 2569027"/>
                  <a:gd name="connsiteX18" fmla="*/ 642257 w 2980072"/>
                  <a:gd name="connsiteY18" fmla="*/ 2569027 h 2569027"/>
                  <a:gd name="connsiteX19" fmla="*/ 0 w 2980072"/>
                  <a:gd name="connsiteY19" fmla="*/ 1284514 h 2569027"/>
                  <a:gd name="connsiteX20" fmla="*/ 1751982 w 2980072"/>
                  <a:gd name="connsiteY20" fmla="*/ 1 h 2569027"/>
                  <a:gd name="connsiteX21" fmla="*/ 2337815 w 2980072"/>
                  <a:gd name="connsiteY21" fmla="*/ 1 h 2569027"/>
                  <a:gd name="connsiteX22" fmla="*/ 2492805 w 2980072"/>
                  <a:gd name="connsiteY22" fmla="*/ 309980 h 2569027"/>
                  <a:gd name="connsiteX23" fmla="*/ 2492805 w 2980072"/>
                  <a:gd name="connsiteY23" fmla="*/ 309980 h 2569027"/>
                  <a:gd name="connsiteX24" fmla="*/ 2596558 w 2980072"/>
                  <a:gd name="connsiteY24" fmla="*/ 517487 h 2569027"/>
                  <a:gd name="connsiteX25" fmla="*/ 2355849 w 2980072"/>
                  <a:gd name="connsiteY25" fmla="*/ 517487 h 2569027"/>
                  <a:gd name="connsiteX26" fmla="*/ 2252094 w 2980072"/>
                  <a:gd name="connsiteY26" fmla="*/ 309979 h 2569027"/>
                  <a:gd name="connsiteX27" fmla="*/ 2252095 w 2980072"/>
                  <a:gd name="connsiteY27" fmla="*/ 309979 h 2569027"/>
                  <a:gd name="connsiteX28" fmla="*/ 2200860 w 2980072"/>
                  <a:gd name="connsiteY28" fmla="*/ 207509 h 2569027"/>
                  <a:gd name="connsiteX29" fmla="*/ 1855736 w 2980072"/>
                  <a:gd name="connsiteY29" fmla="*/ 207509 h 2569027"/>
                  <a:gd name="connsiteX30" fmla="*/ 642256 w 2980072"/>
                  <a:gd name="connsiteY30" fmla="*/ 1 h 2569027"/>
                  <a:gd name="connsiteX31" fmla="*/ 1192920 w 2980072"/>
                  <a:gd name="connsiteY31" fmla="*/ 1 h 2569027"/>
                  <a:gd name="connsiteX32" fmla="*/ 1089165 w 2980072"/>
                  <a:gd name="connsiteY32" fmla="*/ 207509 h 2569027"/>
                  <a:gd name="connsiteX33" fmla="*/ 779211 w 2980072"/>
                  <a:gd name="connsiteY33" fmla="*/ 207509 h 2569027"/>
                  <a:gd name="connsiteX34" fmla="*/ 727976 w 2980072"/>
                  <a:gd name="connsiteY34" fmla="*/ 309979 h 2569027"/>
                  <a:gd name="connsiteX35" fmla="*/ 727976 w 2980072"/>
                  <a:gd name="connsiteY35" fmla="*/ 309979 h 2569027"/>
                  <a:gd name="connsiteX36" fmla="*/ 624222 w 2980072"/>
                  <a:gd name="connsiteY36" fmla="*/ 517487 h 2569027"/>
                  <a:gd name="connsiteX37" fmla="*/ 383513 w 2980072"/>
                  <a:gd name="connsiteY37" fmla="*/ 517487 h 2569027"/>
                  <a:gd name="connsiteX38" fmla="*/ 487267 w 2980072"/>
                  <a:gd name="connsiteY38" fmla="*/ 309980 h 2569027"/>
                  <a:gd name="connsiteX39" fmla="*/ 487266 w 2980072"/>
                  <a:gd name="connsiteY39" fmla="*/ 309980 h 2569027"/>
                  <a:gd name="connsiteX40" fmla="*/ 1433629 w 2980072"/>
                  <a:gd name="connsiteY40" fmla="*/ 0 h 2569027"/>
                  <a:gd name="connsiteX41" fmla="*/ 1511272 w 2980072"/>
                  <a:gd name="connsiteY41" fmla="*/ 0 h 2569027"/>
                  <a:gd name="connsiteX42" fmla="*/ 1615026 w 2980072"/>
                  <a:gd name="connsiteY42" fmla="*/ 207508 h 2569027"/>
                  <a:gd name="connsiteX43" fmla="*/ 1329874 w 2980072"/>
                  <a:gd name="connsiteY43" fmla="*/ 207508 h 256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2980072" h="2569027">
                    <a:moveTo>
                      <a:pt x="2355850" y="517488"/>
                    </a:moveTo>
                    <a:lnTo>
                      <a:pt x="2596559" y="517488"/>
                    </a:lnTo>
                    <a:lnTo>
                      <a:pt x="2635381" y="595132"/>
                    </a:lnTo>
                    <a:lnTo>
                      <a:pt x="2755735" y="835841"/>
                    </a:lnTo>
                    <a:lnTo>
                      <a:pt x="2980072" y="1284514"/>
                    </a:lnTo>
                    <a:lnTo>
                      <a:pt x="2755735" y="1733188"/>
                    </a:lnTo>
                    <a:lnTo>
                      <a:pt x="2635381" y="1492479"/>
                    </a:lnTo>
                    <a:lnTo>
                      <a:pt x="2739363" y="1284514"/>
                    </a:lnTo>
                    <a:lnTo>
                      <a:pt x="2635381" y="1076549"/>
                    </a:lnTo>
                    <a:lnTo>
                      <a:pt x="2515026" y="835841"/>
                    </a:lnTo>
                    <a:close/>
                    <a:moveTo>
                      <a:pt x="383513" y="517488"/>
                    </a:moveTo>
                    <a:lnTo>
                      <a:pt x="624222" y="517488"/>
                    </a:lnTo>
                    <a:lnTo>
                      <a:pt x="240709" y="1284514"/>
                    </a:lnTo>
                    <a:lnTo>
                      <a:pt x="779212" y="2361519"/>
                    </a:lnTo>
                    <a:lnTo>
                      <a:pt x="2200860" y="2361519"/>
                    </a:lnTo>
                    <a:lnTo>
                      <a:pt x="2515026" y="1733188"/>
                    </a:lnTo>
                    <a:lnTo>
                      <a:pt x="2635381" y="1973897"/>
                    </a:lnTo>
                    <a:lnTo>
                      <a:pt x="2337815" y="2569027"/>
                    </a:lnTo>
                    <a:lnTo>
                      <a:pt x="642257" y="2569027"/>
                    </a:lnTo>
                    <a:lnTo>
                      <a:pt x="0" y="1284514"/>
                    </a:lnTo>
                    <a:close/>
                    <a:moveTo>
                      <a:pt x="1751982" y="1"/>
                    </a:moveTo>
                    <a:lnTo>
                      <a:pt x="2337815" y="1"/>
                    </a:lnTo>
                    <a:lnTo>
                      <a:pt x="2492805" y="309980"/>
                    </a:lnTo>
                    <a:lnTo>
                      <a:pt x="2492805" y="309980"/>
                    </a:lnTo>
                    <a:lnTo>
                      <a:pt x="2596558" y="517487"/>
                    </a:lnTo>
                    <a:lnTo>
                      <a:pt x="2355849" y="517487"/>
                    </a:lnTo>
                    <a:lnTo>
                      <a:pt x="2252094" y="309979"/>
                    </a:lnTo>
                    <a:lnTo>
                      <a:pt x="2252095" y="309979"/>
                    </a:lnTo>
                    <a:lnTo>
                      <a:pt x="2200860" y="207509"/>
                    </a:lnTo>
                    <a:lnTo>
                      <a:pt x="1855736" y="207509"/>
                    </a:lnTo>
                    <a:close/>
                    <a:moveTo>
                      <a:pt x="642256" y="1"/>
                    </a:moveTo>
                    <a:lnTo>
                      <a:pt x="1192920" y="1"/>
                    </a:lnTo>
                    <a:lnTo>
                      <a:pt x="1089165" y="207509"/>
                    </a:lnTo>
                    <a:lnTo>
                      <a:pt x="779211" y="207509"/>
                    </a:lnTo>
                    <a:lnTo>
                      <a:pt x="727976" y="309979"/>
                    </a:lnTo>
                    <a:lnTo>
                      <a:pt x="727976" y="309979"/>
                    </a:lnTo>
                    <a:lnTo>
                      <a:pt x="624222" y="517487"/>
                    </a:lnTo>
                    <a:lnTo>
                      <a:pt x="383513" y="517487"/>
                    </a:lnTo>
                    <a:lnTo>
                      <a:pt x="487267" y="309980"/>
                    </a:lnTo>
                    <a:lnTo>
                      <a:pt x="487266" y="309980"/>
                    </a:lnTo>
                    <a:close/>
                    <a:moveTo>
                      <a:pt x="1433629" y="0"/>
                    </a:moveTo>
                    <a:lnTo>
                      <a:pt x="1511272" y="0"/>
                    </a:lnTo>
                    <a:lnTo>
                      <a:pt x="1615026" y="207508"/>
                    </a:lnTo>
                    <a:lnTo>
                      <a:pt x="1329874" y="207508"/>
                    </a:lnTo>
                    <a:close/>
                  </a:path>
                </a:pathLst>
              </a:custGeom>
              <a:solidFill>
                <a:srgbClr val="483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Univers for KPMG Light" panose="020B0403020202020204" pitchFamily="34" charset="0"/>
                </a:endParaRPr>
              </a:p>
            </p:txBody>
          </p:sp>
          <p:sp>
            <p:nvSpPr>
              <p:cNvPr id="13" name="Freeform 12"/>
              <p:cNvSpPr/>
              <p:nvPr/>
            </p:nvSpPr>
            <p:spPr>
              <a:xfrm>
                <a:off x="5328164" y="1528482"/>
                <a:ext cx="3301303" cy="2845950"/>
              </a:xfrm>
              <a:custGeom>
                <a:avLst/>
                <a:gdLst>
                  <a:gd name="connsiteX0" fmla="*/ 487268 w 2980072"/>
                  <a:gd name="connsiteY0" fmla="*/ 2259048 h 2569027"/>
                  <a:gd name="connsiteX1" fmla="*/ 727977 w 2980072"/>
                  <a:gd name="connsiteY1" fmla="*/ 2259048 h 2569027"/>
                  <a:gd name="connsiteX2" fmla="*/ 779212 w 2980072"/>
                  <a:gd name="connsiteY2" fmla="*/ 2361519 h 2569027"/>
                  <a:gd name="connsiteX3" fmla="*/ 1124336 w 2980072"/>
                  <a:gd name="connsiteY3" fmla="*/ 2361519 h 2569027"/>
                  <a:gd name="connsiteX4" fmla="*/ 1228090 w 2980072"/>
                  <a:gd name="connsiteY4" fmla="*/ 2569027 h 2569027"/>
                  <a:gd name="connsiteX5" fmla="*/ 642257 w 2980072"/>
                  <a:gd name="connsiteY5" fmla="*/ 2569027 h 2569027"/>
                  <a:gd name="connsiteX6" fmla="*/ 344693 w 2980072"/>
                  <a:gd name="connsiteY6" fmla="*/ 1492479 h 2569027"/>
                  <a:gd name="connsiteX7" fmla="*/ 465047 w 2980072"/>
                  <a:gd name="connsiteY7" fmla="*/ 1733187 h 2569027"/>
                  <a:gd name="connsiteX8" fmla="*/ 624224 w 2980072"/>
                  <a:gd name="connsiteY8" fmla="*/ 2051539 h 2569027"/>
                  <a:gd name="connsiteX9" fmla="*/ 624224 w 2980072"/>
                  <a:gd name="connsiteY9" fmla="*/ 2051539 h 2569027"/>
                  <a:gd name="connsiteX10" fmla="*/ 727978 w 2980072"/>
                  <a:gd name="connsiteY10" fmla="*/ 2259047 h 2569027"/>
                  <a:gd name="connsiteX11" fmla="*/ 487269 w 2980072"/>
                  <a:gd name="connsiteY11" fmla="*/ 2259047 h 2569027"/>
                  <a:gd name="connsiteX12" fmla="*/ 383516 w 2980072"/>
                  <a:gd name="connsiteY12" fmla="*/ 2051540 h 2569027"/>
                  <a:gd name="connsiteX13" fmla="*/ 383515 w 2980072"/>
                  <a:gd name="connsiteY13" fmla="*/ 2051540 h 2569027"/>
                  <a:gd name="connsiteX14" fmla="*/ 344693 w 2980072"/>
                  <a:gd name="connsiteY14" fmla="*/ 1973896 h 2569027"/>
                  <a:gd name="connsiteX15" fmla="*/ 224338 w 2980072"/>
                  <a:gd name="connsiteY15" fmla="*/ 1733187 h 2569027"/>
                  <a:gd name="connsiteX16" fmla="*/ 224337 w 2980072"/>
                  <a:gd name="connsiteY16" fmla="*/ 835840 h 2569027"/>
                  <a:gd name="connsiteX17" fmla="*/ 344692 w 2980072"/>
                  <a:gd name="connsiteY17" fmla="*/ 1076549 h 2569027"/>
                  <a:gd name="connsiteX18" fmla="*/ 240709 w 2980072"/>
                  <a:gd name="connsiteY18" fmla="*/ 1284514 h 2569027"/>
                  <a:gd name="connsiteX19" fmla="*/ 344692 w 2980072"/>
                  <a:gd name="connsiteY19" fmla="*/ 1492479 h 2569027"/>
                  <a:gd name="connsiteX20" fmla="*/ 224337 w 2980072"/>
                  <a:gd name="connsiteY20" fmla="*/ 1733187 h 2569027"/>
                  <a:gd name="connsiteX21" fmla="*/ 0 w 2980072"/>
                  <a:gd name="connsiteY21" fmla="*/ 1284514 h 2569027"/>
                  <a:gd name="connsiteX22" fmla="*/ 642257 w 2980072"/>
                  <a:gd name="connsiteY22" fmla="*/ 0 h 2569027"/>
                  <a:gd name="connsiteX23" fmla="*/ 2337815 w 2980072"/>
                  <a:gd name="connsiteY23" fmla="*/ 0 h 2569027"/>
                  <a:gd name="connsiteX24" fmla="*/ 2980072 w 2980072"/>
                  <a:gd name="connsiteY24" fmla="*/ 1284513 h 2569027"/>
                  <a:gd name="connsiteX25" fmla="*/ 2337815 w 2980072"/>
                  <a:gd name="connsiteY25" fmla="*/ 2569026 h 2569027"/>
                  <a:gd name="connsiteX26" fmla="*/ 1468799 w 2980072"/>
                  <a:gd name="connsiteY26" fmla="*/ 2569026 h 2569027"/>
                  <a:gd name="connsiteX27" fmla="*/ 1365045 w 2980072"/>
                  <a:gd name="connsiteY27" fmla="*/ 2361518 h 2569027"/>
                  <a:gd name="connsiteX28" fmla="*/ 2200860 w 2980072"/>
                  <a:gd name="connsiteY28" fmla="*/ 2361518 h 2569027"/>
                  <a:gd name="connsiteX29" fmla="*/ 2739363 w 2980072"/>
                  <a:gd name="connsiteY29" fmla="*/ 1284513 h 2569027"/>
                  <a:gd name="connsiteX30" fmla="*/ 2200860 w 2980072"/>
                  <a:gd name="connsiteY30" fmla="*/ 207508 h 2569027"/>
                  <a:gd name="connsiteX31" fmla="*/ 779212 w 2980072"/>
                  <a:gd name="connsiteY31" fmla="*/ 207508 h 2569027"/>
                  <a:gd name="connsiteX32" fmla="*/ 465046 w 2980072"/>
                  <a:gd name="connsiteY32" fmla="*/ 835839 h 2569027"/>
                  <a:gd name="connsiteX33" fmla="*/ 344692 w 2980072"/>
                  <a:gd name="connsiteY33" fmla="*/ 595130 h 256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980072" h="2569027">
                    <a:moveTo>
                      <a:pt x="487268" y="2259048"/>
                    </a:moveTo>
                    <a:lnTo>
                      <a:pt x="727977" y="2259048"/>
                    </a:lnTo>
                    <a:lnTo>
                      <a:pt x="779212" y="2361519"/>
                    </a:lnTo>
                    <a:lnTo>
                      <a:pt x="1124336" y="2361519"/>
                    </a:lnTo>
                    <a:lnTo>
                      <a:pt x="1228090" y="2569027"/>
                    </a:lnTo>
                    <a:lnTo>
                      <a:pt x="642257" y="2569027"/>
                    </a:lnTo>
                    <a:close/>
                    <a:moveTo>
                      <a:pt x="344693" y="1492479"/>
                    </a:moveTo>
                    <a:lnTo>
                      <a:pt x="465047" y="1733187"/>
                    </a:lnTo>
                    <a:lnTo>
                      <a:pt x="624224" y="2051539"/>
                    </a:lnTo>
                    <a:lnTo>
                      <a:pt x="624224" y="2051539"/>
                    </a:lnTo>
                    <a:lnTo>
                      <a:pt x="727978" y="2259047"/>
                    </a:lnTo>
                    <a:lnTo>
                      <a:pt x="487269" y="2259047"/>
                    </a:lnTo>
                    <a:lnTo>
                      <a:pt x="383516" y="2051540"/>
                    </a:lnTo>
                    <a:lnTo>
                      <a:pt x="383515" y="2051540"/>
                    </a:lnTo>
                    <a:lnTo>
                      <a:pt x="344693" y="1973896"/>
                    </a:lnTo>
                    <a:lnTo>
                      <a:pt x="224338" y="1733187"/>
                    </a:lnTo>
                    <a:close/>
                    <a:moveTo>
                      <a:pt x="224337" y="835840"/>
                    </a:moveTo>
                    <a:lnTo>
                      <a:pt x="344692" y="1076549"/>
                    </a:lnTo>
                    <a:lnTo>
                      <a:pt x="240709" y="1284514"/>
                    </a:lnTo>
                    <a:lnTo>
                      <a:pt x="344692" y="1492479"/>
                    </a:lnTo>
                    <a:lnTo>
                      <a:pt x="224337" y="1733187"/>
                    </a:lnTo>
                    <a:lnTo>
                      <a:pt x="0" y="1284514"/>
                    </a:lnTo>
                    <a:close/>
                    <a:moveTo>
                      <a:pt x="642257" y="0"/>
                    </a:moveTo>
                    <a:lnTo>
                      <a:pt x="2337815" y="0"/>
                    </a:lnTo>
                    <a:lnTo>
                      <a:pt x="2980072" y="1284513"/>
                    </a:lnTo>
                    <a:lnTo>
                      <a:pt x="2337815" y="2569026"/>
                    </a:lnTo>
                    <a:lnTo>
                      <a:pt x="1468799" y="2569026"/>
                    </a:lnTo>
                    <a:lnTo>
                      <a:pt x="1365045" y="2361518"/>
                    </a:lnTo>
                    <a:lnTo>
                      <a:pt x="2200860" y="2361518"/>
                    </a:lnTo>
                    <a:lnTo>
                      <a:pt x="2739363" y="1284513"/>
                    </a:lnTo>
                    <a:lnTo>
                      <a:pt x="2200860" y="207508"/>
                    </a:lnTo>
                    <a:lnTo>
                      <a:pt x="779212" y="207508"/>
                    </a:lnTo>
                    <a:lnTo>
                      <a:pt x="465046" y="835839"/>
                    </a:lnTo>
                    <a:lnTo>
                      <a:pt x="344692" y="595130"/>
                    </a:lnTo>
                    <a:close/>
                  </a:path>
                </a:pathLst>
              </a:custGeom>
              <a:solidFill>
                <a:srgbClr val="009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Univers for KPMG Light" panose="020B0403020202020204" pitchFamily="34" charset="0"/>
                </a:endParaRPr>
              </a:p>
            </p:txBody>
          </p:sp>
          <p:sp>
            <p:nvSpPr>
              <p:cNvPr id="14" name="Freeform 13"/>
              <p:cNvSpPr/>
              <p:nvPr/>
            </p:nvSpPr>
            <p:spPr>
              <a:xfrm>
                <a:off x="252945" y="1528482"/>
                <a:ext cx="3301303" cy="2845950"/>
              </a:xfrm>
              <a:custGeom>
                <a:avLst/>
                <a:gdLst>
                  <a:gd name="connsiteX0" fmla="*/ 2252096 w 2980072"/>
                  <a:gd name="connsiteY0" fmla="*/ 2259048 h 2569027"/>
                  <a:gd name="connsiteX1" fmla="*/ 2492805 w 2980072"/>
                  <a:gd name="connsiteY1" fmla="*/ 2259048 h 2569027"/>
                  <a:gd name="connsiteX2" fmla="*/ 2337816 w 2980072"/>
                  <a:gd name="connsiteY2" fmla="*/ 2569027 h 2569027"/>
                  <a:gd name="connsiteX3" fmla="*/ 1787152 w 2980072"/>
                  <a:gd name="connsiteY3" fmla="*/ 2569027 h 2569027"/>
                  <a:gd name="connsiteX4" fmla="*/ 1890906 w 2980072"/>
                  <a:gd name="connsiteY4" fmla="*/ 2361519 h 2569027"/>
                  <a:gd name="connsiteX5" fmla="*/ 2200861 w 2980072"/>
                  <a:gd name="connsiteY5" fmla="*/ 2361519 h 2569027"/>
                  <a:gd name="connsiteX6" fmla="*/ 2515026 w 2980072"/>
                  <a:gd name="connsiteY6" fmla="*/ 1733187 h 2569027"/>
                  <a:gd name="connsiteX7" fmla="*/ 2635380 w 2980072"/>
                  <a:gd name="connsiteY7" fmla="*/ 1973896 h 2569027"/>
                  <a:gd name="connsiteX8" fmla="*/ 2596560 w 2980072"/>
                  <a:gd name="connsiteY8" fmla="*/ 2051539 h 2569027"/>
                  <a:gd name="connsiteX9" fmla="*/ 2596560 w 2980072"/>
                  <a:gd name="connsiteY9" fmla="*/ 2051539 h 2569027"/>
                  <a:gd name="connsiteX10" fmla="*/ 2492805 w 2980072"/>
                  <a:gd name="connsiteY10" fmla="*/ 2259047 h 2569027"/>
                  <a:gd name="connsiteX11" fmla="*/ 2252096 w 2980072"/>
                  <a:gd name="connsiteY11" fmla="*/ 2259047 h 2569027"/>
                  <a:gd name="connsiteX12" fmla="*/ 2355851 w 2980072"/>
                  <a:gd name="connsiteY12" fmla="*/ 2051540 h 2569027"/>
                  <a:gd name="connsiteX13" fmla="*/ 2355850 w 2980072"/>
                  <a:gd name="connsiteY13" fmla="*/ 2051540 h 2569027"/>
                  <a:gd name="connsiteX14" fmla="*/ 2755735 w 2980072"/>
                  <a:gd name="connsiteY14" fmla="*/ 835840 h 2569027"/>
                  <a:gd name="connsiteX15" fmla="*/ 2980072 w 2980072"/>
                  <a:gd name="connsiteY15" fmla="*/ 1284514 h 2569027"/>
                  <a:gd name="connsiteX16" fmla="*/ 2755736 w 2980072"/>
                  <a:gd name="connsiteY16" fmla="*/ 1733186 h 2569027"/>
                  <a:gd name="connsiteX17" fmla="*/ 2755736 w 2980072"/>
                  <a:gd name="connsiteY17" fmla="*/ 1733187 h 2569027"/>
                  <a:gd name="connsiteX18" fmla="*/ 2635381 w 2980072"/>
                  <a:gd name="connsiteY18" fmla="*/ 1973896 h 2569027"/>
                  <a:gd name="connsiteX19" fmla="*/ 2515027 w 2980072"/>
                  <a:gd name="connsiteY19" fmla="*/ 1733187 h 2569027"/>
                  <a:gd name="connsiteX20" fmla="*/ 2635381 w 2980072"/>
                  <a:gd name="connsiteY20" fmla="*/ 1492480 h 2569027"/>
                  <a:gd name="connsiteX21" fmla="*/ 2635380 w 2980072"/>
                  <a:gd name="connsiteY21" fmla="*/ 1492479 h 2569027"/>
                  <a:gd name="connsiteX22" fmla="*/ 2739363 w 2980072"/>
                  <a:gd name="connsiteY22" fmla="*/ 1284514 h 2569027"/>
                  <a:gd name="connsiteX23" fmla="*/ 2635380 w 2980072"/>
                  <a:gd name="connsiteY23" fmla="*/ 1076549 h 2569027"/>
                  <a:gd name="connsiteX24" fmla="*/ 642257 w 2980072"/>
                  <a:gd name="connsiteY24" fmla="*/ 0 h 2569027"/>
                  <a:gd name="connsiteX25" fmla="*/ 2337815 w 2980072"/>
                  <a:gd name="connsiteY25" fmla="*/ 0 h 2569027"/>
                  <a:gd name="connsiteX26" fmla="*/ 2635380 w 2980072"/>
                  <a:gd name="connsiteY26" fmla="*/ 595130 h 2569027"/>
                  <a:gd name="connsiteX27" fmla="*/ 2515026 w 2980072"/>
                  <a:gd name="connsiteY27" fmla="*/ 835839 h 2569027"/>
                  <a:gd name="connsiteX28" fmla="*/ 2200860 w 2980072"/>
                  <a:gd name="connsiteY28" fmla="*/ 207508 h 2569027"/>
                  <a:gd name="connsiteX29" fmla="*/ 779212 w 2980072"/>
                  <a:gd name="connsiteY29" fmla="*/ 207508 h 2569027"/>
                  <a:gd name="connsiteX30" fmla="*/ 240709 w 2980072"/>
                  <a:gd name="connsiteY30" fmla="*/ 1284513 h 2569027"/>
                  <a:gd name="connsiteX31" fmla="*/ 779212 w 2980072"/>
                  <a:gd name="connsiteY31" fmla="*/ 2361518 h 2569027"/>
                  <a:gd name="connsiteX32" fmla="*/ 1650196 w 2980072"/>
                  <a:gd name="connsiteY32" fmla="*/ 2361518 h 2569027"/>
                  <a:gd name="connsiteX33" fmla="*/ 1546442 w 2980072"/>
                  <a:gd name="connsiteY33" fmla="*/ 2569026 h 2569027"/>
                  <a:gd name="connsiteX34" fmla="*/ 642257 w 2980072"/>
                  <a:gd name="connsiteY34" fmla="*/ 2569026 h 2569027"/>
                  <a:gd name="connsiteX35" fmla="*/ 0 w 2980072"/>
                  <a:gd name="connsiteY35" fmla="*/ 1284513 h 256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2980072" h="2569027">
                    <a:moveTo>
                      <a:pt x="2252096" y="2259048"/>
                    </a:moveTo>
                    <a:lnTo>
                      <a:pt x="2492805" y="2259048"/>
                    </a:lnTo>
                    <a:lnTo>
                      <a:pt x="2337816" y="2569027"/>
                    </a:lnTo>
                    <a:lnTo>
                      <a:pt x="1787152" y="2569027"/>
                    </a:lnTo>
                    <a:lnTo>
                      <a:pt x="1890906" y="2361519"/>
                    </a:lnTo>
                    <a:lnTo>
                      <a:pt x="2200861" y="2361519"/>
                    </a:lnTo>
                    <a:close/>
                    <a:moveTo>
                      <a:pt x="2515026" y="1733187"/>
                    </a:moveTo>
                    <a:lnTo>
                      <a:pt x="2635380" y="1973896"/>
                    </a:lnTo>
                    <a:lnTo>
                      <a:pt x="2596560" y="2051539"/>
                    </a:lnTo>
                    <a:lnTo>
                      <a:pt x="2596560" y="2051539"/>
                    </a:lnTo>
                    <a:lnTo>
                      <a:pt x="2492805" y="2259047"/>
                    </a:lnTo>
                    <a:lnTo>
                      <a:pt x="2252096" y="2259047"/>
                    </a:lnTo>
                    <a:lnTo>
                      <a:pt x="2355851" y="2051540"/>
                    </a:lnTo>
                    <a:lnTo>
                      <a:pt x="2355850" y="2051540"/>
                    </a:lnTo>
                    <a:close/>
                    <a:moveTo>
                      <a:pt x="2755735" y="835840"/>
                    </a:moveTo>
                    <a:lnTo>
                      <a:pt x="2980072" y="1284514"/>
                    </a:lnTo>
                    <a:lnTo>
                      <a:pt x="2755736" y="1733186"/>
                    </a:lnTo>
                    <a:lnTo>
                      <a:pt x="2755736" y="1733187"/>
                    </a:lnTo>
                    <a:lnTo>
                      <a:pt x="2635381" y="1973896"/>
                    </a:lnTo>
                    <a:lnTo>
                      <a:pt x="2515027" y="1733187"/>
                    </a:lnTo>
                    <a:lnTo>
                      <a:pt x="2635381" y="1492480"/>
                    </a:lnTo>
                    <a:lnTo>
                      <a:pt x="2635380" y="1492479"/>
                    </a:lnTo>
                    <a:lnTo>
                      <a:pt x="2739363" y="1284514"/>
                    </a:lnTo>
                    <a:lnTo>
                      <a:pt x="2635380" y="1076549"/>
                    </a:lnTo>
                    <a:close/>
                    <a:moveTo>
                      <a:pt x="642257" y="0"/>
                    </a:moveTo>
                    <a:lnTo>
                      <a:pt x="2337815" y="0"/>
                    </a:lnTo>
                    <a:lnTo>
                      <a:pt x="2635380" y="595130"/>
                    </a:lnTo>
                    <a:lnTo>
                      <a:pt x="2515026" y="835839"/>
                    </a:lnTo>
                    <a:lnTo>
                      <a:pt x="2200860" y="207508"/>
                    </a:lnTo>
                    <a:lnTo>
                      <a:pt x="779212" y="207508"/>
                    </a:lnTo>
                    <a:lnTo>
                      <a:pt x="240709" y="1284513"/>
                    </a:lnTo>
                    <a:lnTo>
                      <a:pt x="779212" y="2361518"/>
                    </a:lnTo>
                    <a:lnTo>
                      <a:pt x="1650196" y="2361518"/>
                    </a:lnTo>
                    <a:lnTo>
                      <a:pt x="1546442" y="2569026"/>
                    </a:lnTo>
                    <a:lnTo>
                      <a:pt x="642257" y="2569026"/>
                    </a:lnTo>
                    <a:lnTo>
                      <a:pt x="0" y="1284513"/>
                    </a:lnTo>
                    <a:close/>
                  </a:path>
                </a:pathLst>
              </a:cu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Univers for KPMG Light" panose="020B0403020202020204" pitchFamily="34" charset="0"/>
                </a:endParaRPr>
              </a:p>
            </p:txBody>
          </p:sp>
          <p:sp>
            <p:nvSpPr>
              <p:cNvPr id="15" name="Freeform 14"/>
              <p:cNvSpPr/>
              <p:nvPr/>
            </p:nvSpPr>
            <p:spPr>
              <a:xfrm>
                <a:off x="4078840" y="3801162"/>
                <a:ext cx="3301303" cy="2845950"/>
              </a:xfrm>
              <a:custGeom>
                <a:avLst/>
                <a:gdLst>
                  <a:gd name="connsiteX0" fmla="*/ 224337 w 2980072"/>
                  <a:gd name="connsiteY0" fmla="*/ 835841 h 2569027"/>
                  <a:gd name="connsiteX1" fmla="*/ 344692 w 2980072"/>
                  <a:gd name="connsiteY1" fmla="*/ 1076549 h 2569027"/>
                  <a:gd name="connsiteX2" fmla="*/ 240709 w 2980072"/>
                  <a:gd name="connsiteY2" fmla="*/ 1284514 h 2569027"/>
                  <a:gd name="connsiteX3" fmla="*/ 344692 w 2980072"/>
                  <a:gd name="connsiteY3" fmla="*/ 1492479 h 2569027"/>
                  <a:gd name="connsiteX4" fmla="*/ 224337 w 2980072"/>
                  <a:gd name="connsiteY4" fmla="*/ 1733188 h 2569027"/>
                  <a:gd name="connsiteX5" fmla="*/ 0 w 2980072"/>
                  <a:gd name="connsiteY5" fmla="*/ 1284514 h 2569027"/>
                  <a:gd name="connsiteX6" fmla="*/ 2355850 w 2980072"/>
                  <a:gd name="connsiteY6" fmla="*/ 517488 h 2569027"/>
                  <a:gd name="connsiteX7" fmla="*/ 2596559 w 2980072"/>
                  <a:gd name="connsiteY7" fmla="*/ 517488 h 2569027"/>
                  <a:gd name="connsiteX8" fmla="*/ 2980072 w 2980072"/>
                  <a:gd name="connsiteY8" fmla="*/ 1284514 h 2569027"/>
                  <a:gd name="connsiteX9" fmla="*/ 2337815 w 2980072"/>
                  <a:gd name="connsiteY9" fmla="*/ 2569027 h 2569027"/>
                  <a:gd name="connsiteX10" fmla="*/ 642257 w 2980072"/>
                  <a:gd name="connsiteY10" fmla="*/ 2569027 h 2569027"/>
                  <a:gd name="connsiteX11" fmla="*/ 344692 w 2980072"/>
                  <a:gd name="connsiteY11" fmla="*/ 1973897 h 2569027"/>
                  <a:gd name="connsiteX12" fmla="*/ 344693 w 2980072"/>
                  <a:gd name="connsiteY12" fmla="*/ 1973896 h 2569027"/>
                  <a:gd name="connsiteX13" fmla="*/ 224338 w 2980072"/>
                  <a:gd name="connsiteY13" fmla="*/ 1733187 h 2569027"/>
                  <a:gd name="connsiteX14" fmla="*/ 344693 w 2980072"/>
                  <a:gd name="connsiteY14" fmla="*/ 1492478 h 2569027"/>
                  <a:gd name="connsiteX15" fmla="*/ 465047 w 2980072"/>
                  <a:gd name="connsiteY15" fmla="*/ 1733187 h 2569027"/>
                  <a:gd name="connsiteX16" fmla="*/ 465047 w 2980072"/>
                  <a:gd name="connsiteY16" fmla="*/ 1733189 h 2569027"/>
                  <a:gd name="connsiteX17" fmla="*/ 779212 w 2980072"/>
                  <a:gd name="connsiteY17" fmla="*/ 2361519 h 2569027"/>
                  <a:gd name="connsiteX18" fmla="*/ 2200860 w 2980072"/>
                  <a:gd name="connsiteY18" fmla="*/ 2361519 h 2569027"/>
                  <a:gd name="connsiteX19" fmla="*/ 2739363 w 2980072"/>
                  <a:gd name="connsiteY19" fmla="*/ 1284514 h 2569027"/>
                  <a:gd name="connsiteX20" fmla="*/ 383515 w 2980072"/>
                  <a:gd name="connsiteY20" fmla="*/ 517488 h 2569027"/>
                  <a:gd name="connsiteX21" fmla="*/ 624224 w 2980072"/>
                  <a:gd name="connsiteY21" fmla="*/ 517488 h 2569027"/>
                  <a:gd name="connsiteX22" fmla="*/ 465047 w 2980072"/>
                  <a:gd name="connsiteY22" fmla="*/ 835841 h 2569027"/>
                  <a:gd name="connsiteX23" fmla="*/ 344693 w 2980072"/>
                  <a:gd name="connsiteY23" fmla="*/ 595132 h 2569027"/>
                  <a:gd name="connsiteX24" fmla="*/ 1751983 w 2980072"/>
                  <a:gd name="connsiteY24" fmla="*/ 1 h 2569027"/>
                  <a:gd name="connsiteX25" fmla="*/ 2337815 w 2980072"/>
                  <a:gd name="connsiteY25" fmla="*/ 1 h 2569027"/>
                  <a:gd name="connsiteX26" fmla="*/ 2492805 w 2980072"/>
                  <a:gd name="connsiteY26" fmla="*/ 309979 h 2569027"/>
                  <a:gd name="connsiteX27" fmla="*/ 2492806 w 2980072"/>
                  <a:gd name="connsiteY27" fmla="*/ 309979 h 2569027"/>
                  <a:gd name="connsiteX28" fmla="*/ 2596560 w 2980072"/>
                  <a:gd name="connsiteY28" fmla="*/ 517487 h 2569027"/>
                  <a:gd name="connsiteX29" fmla="*/ 2355851 w 2980072"/>
                  <a:gd name="connsiteY29" fmla="*/ 517487 h 2569027"/>
                  <a:gd name="connsiteX30" fmla="*/ 2252098 w 2980072"/>
                  <a:gd name="connsiteY30" fmla="*/ 309980 h 2569027"/>
                  <a:gd name="connsiteX31" fmla="*/ 2252096 w 2980072"/>
                  <a:gd name="connsiteY31" fmla="*/ 309980 h 2569027"/>
                  <a:gd name="connsiteX32" fmla="*/ 2200860 w 2980072"/>
                  <a:gd name="connsiteY32" fmla="*/ 207509 h 2569027"/>
                  <a:gd name="connsiteX33" fmla="*/ 1855737 w 2980072"/>
                  <a:gd name="connsiteY33" fmla="*/ 207509 h 2569027"/>
                  <a:gd name="connsiteX34" fmla="*/ 642258 w 2980072"/>
                  <a:gd name="connsiteY34" fmla="*/ 1 h 2569027"/>
                  <a:gd name="connsiteX35" fmla="*/ 1192922 w 2980072"/>
                  <a:gd name="connsiteY35" fmla="*/ 1 h 2569027"/>
                  <a:gd name="connsiteX36" fmla="*/ 1089168 w 2980072"/>
                  <a:gd name="connsiteY36" fmla="*/ 207509 h 2569027"/>
                  <a:gd name="connsiteX37" fmla="*/ 779213 w 2980072"/>
                  <a:gd name="connsiteY37" fmla="*/ 207509 h 2569027"/>
                  <a:gd name="connsiteX38" fmla="*/ 727978 w 2980072"/>
                  <a:gd name="connsiteY38" fmla="*/ 309980 h 2569027"/>
                  <a:gd name="connsiteX39" fmla="*/ 624224 w 2980072"/>
                  <a:gd name="connsiteY39" fmla="*/ 517487 h 2569027"/>
                  <a:gd name="connsiteX40" fmla="*/ 383515 w 2980072"/>
                  <a:gd name="connsiteY40" fmla="*/ 517487 h 2569027"/>
                  <a:gd name="connsiteX41" fmla="*/ 487269 w 2980072"/>
                  <a:gd name="connsiteY41" fmla="*/ 309979 h 2569027"/>
                  <a:gd name="connsiteX42" fmla="*/ 487270 w 2980072"/>
                  <a:gd name="connsiteY42" fmla="*/ 309979 h 2569027"/>
                  <a:gd name="connsiteX43" fmla="*/ 1433630 w 2980072"/>
                  <a:gd name="connsiteY43" fmla="*/ 0 h 2569027"/>
                  <a:gd name="connsiteX44" fmla="*/ 1511274 w 2980072"/>
                  <a:gd name="connsiteY44" fmla="*/ 0 h 2569027"/>
                  <a:gd name="connsiteX45" fmla="*/ 1615028 w 2980072"/>
                  <a:gd name="connsiteY45" fmla="*/ 207508 h 2569027"/>
                  <a:gd name="connsiteX46" fmla="*/ 1329876 w 2980072"/>
                  <a:gd name="connsiteY46" fmla="*/ 207508 h 2569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2980072" h="2569027">
                    <a:moveTo>
                      <a:pt x="224337" y="835841"/>
                    </a:moveTo>
                    <a:lnTo>
                      <a:pt x="344692" y="1076549"/>
                    </a:lnTo>
                    <a:lnTo>
                      <a:pt x="240709" y="1284514"/>
                    </a:lnTo>
                    <a:lnTo>
                      <a:pt x="344692" y="1492479"/>
                    </a:lnTo>
                    <a:lnTo>
                      <a:pt x="224337" y="1733188"/>
                    </a:lnTo>
                    <a:lnTo>
                      <a:pt x="0" y="1284514"/>
                    </a:lnTo>
                    <a:close/>
                    <a:moveTo>
                      <a:pt x="2355850" y="517488"/>
                    </a:moveTo>
                    <a:lnTo>
                      <a:pt x="2596559" y="517488"/>
                    </a:lnTo>
                    <a:lnTo>
                      <a:pt x="2980072" y="1284514"/>
                    </a:lnTo>
                    <a:lnTo>
                      <a:pt x="2337815" y="2569027"/>
                    </a:lnTo>
                    <a:lnTo>
                      <a:pt x="642257" y="2569027"/>
                    </a:lnTo>
                    <a:lnTo>
                      <a:pt x="344692" y="1973897"/>
                    </a:lnTo>
                    <a:lnTo>
                      <a:pt x="344693" y="1973896"/>
                    </a:lnTo>
                    <a:lnTo>
                      <a:pt x="224338" y="1733187"/>
                    </a:lnTo>
                    <a:lnTo>
                      <a:pt x="344693" y="1492478"/>
                    </a:lnTo>
                    <a:lnTo>
                      <a:pt x="465047" y="1733187"/>
                    </a:lnTo>
                    <a:lnTo>
                      <a:pt x="465047" y="1733189"/>
                    </a:lnTo>
                    <a:lnTo>
                      <a:pt x="779212" y="2361519"/>
                    </a:lnTo>
                    <a:lnTo>
                      <a:pt x="2200860" y="2361519"/>
                    </a:lnTo>
                    <a:lnTo>
                      <a:pt x="2739363" y="1284514"/>
                    </a:lnTo>
                    <a:close/>
                    <a:moveTo>
                      <a:pt x="383515" y="517488"/>
                    </a:moveTo>
                    <a:lnTo>
                      <a:pt x="624224" y="517488"/>
                    </a:lnTo>
                    <a:lnTo>
                      <a:pt x="465047" y="835841"/>
                    </a:lnTo>
                    <a:lnTo>
                      <a:pt x="344693" y="595132"/>
                    </a:lnTo>
                    <a:close/>
                    <a:moveTo>
                      <a:pt x="1751983" y="1"/>
                    </a:moveTo>
                    <a:lnTo>
                      <a:pt x="2337815" y="1"/>
                    </a:lnTo>
                    <a:lnTo>
                      <a:pt x="2492805" y="309979"/>
                    </a:lnTo>
                    <a:lnTo>
                      <a:pt x="2492806" y="309979"/>
                    </a:lnTo>
                    <a:lnTo>
                      <a:pt x="2596560" y="517487"/>
                    </a:lnTo>
                    <a:lnTo>
                      <a:pt x="2355851" y="517487"/>
                    </a:lnTo>
                    <a:lnTo>
                      <a:pt x="2252098" y="309980"/>
                    </a:lnTo>
                    <a:lnTo>
                      <a:pt x="2252096" y="309980"/>
                    </a:lnTo>
                    <a:lnTo>
                      <a:pt x="2200860" y="207509"/>
                    </a:lnTo>
                    <a:lnTo>
                      <a:pt x="1855737" y="207509"/>
                    </a:lnTo>
                    <a:close/>
                    <a:moveTo>
                      <a:pt x="642258" y="1"/>
                    </a:moveTo>
                    <a:lnTo>
                      <a:pt x="1192922" y="1"/>
                    </a:lnTo>
                    <a:lnTo>
                      <a:pt x="1089168" y="207509"/>
                    </a:lnTo>
                    <a:lnTo>
                      <a:pt x="779213" y="207509"/>
                    </a:lnTo>
                    <a:lnTo>
                      <a:pt x="727978" y="309980"/>
                    </a:lnTo>
                    <a:lnTo>
                      <a:pt x="624224" y="517487"/>
                    </a:lnTo>
                    <a:lnTo>
                      <a:pt x="383515" y="517487"/>
                    </a:lnTo>
                    <a:lnTo>
                      <a:pt x="487269" y="309979"/>
                    </a:lnTo>
                    <a:lnTo>
                      <a:pt x="487270" y="309979"/>
                    </a:lnTo>
                    <a:close/>
                    <a:moveTo>
                      <a:pt x="1433630" y="0"/>
                    </a:moveTo>
                    <a:lnTo>
                      <a:pt x="1511274" y="0"/>
                    </a:lnTo>
                    <a:lnTo>
                      <a:pt x="1615028" y="207508"/>
                    </a:lnTo>
                    <a:lnTo>
                      <a:pt x="1329876" y="207508"/>
                    </a:lnTo>
                    <a:close/>
                  </a:path>
                </a:pathLst>
              </a:custGeom>
              <a:solidFill>
                <a:srgbClr val="470A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Univers for KPMG Light" panose="020B0403020202020204" pitchFamily="34" charset="0"/>
                </a:endParaRPr>
              </a:p>
            </p:txBody>
          </p:sp>
        </p:grpSp>
        <p:sp>
          <p:nvSpPr>
            <p:cNvPr id="6" name="TextBox 5"/>
            <p:cNvSpPr txBox="1"/>
            <p:nvPr/>
          </p:nvSpPr>
          <p:spPr>
            <a:xfrm>
              <a:off x="1605651" y="1710402"/>
              <a:ext cx="2495355" cy="1403577"/>
            </a:xfrm>
            <a:prstGeom prst="rect">
              <a:avLst/>
            </a:prstGeom>
            <a:noFill/>
          </p:spPr>
          <p:txBody>
            <a:bodyPr wrap="square" lIns="54610" tIns="54610" rIns="54610" bIns="54610" rtlCol="0">
              <a:noAutofit/>
            </a:bodyPr>
            <a:lstStyle>
              <a:defPPr>
                <a:defRPr lang="en-US"/>
              </a:defPPr>
              <a:lvl1pPr algn="ctr">
                <a:spcAft>
                  <a:spcPts val="600"/>
                </a:spcAft>
                <a:defRPr sz="1400" b="1">
                  <a:solidFill>
                    <a:schemeClr val="tx2"/>
                  </a:solidFill>
                  <a:latin typeface="Calibri" panose="020F0502020204030204" pitchFamily="34" charset="0"/>
                  <a:cs typeface="Calibri" panose="020F0502020204030204" pitchFamily="34" charset="0"/>
                </a:defRPr>
              </a:lvl1pPr>
            </a:lstStyle>
            <a:p>
              <a:r>
                <a:rPr lang="en-US" sz="1600" dirty="0"/>
                <a:t>A</a:t>
              </a:r>
              <a:r>
                <a:rPr lang="en-US" sz="1600" dirty="0" smtClean="0"/>
                <a:t> Society, registered </a:t>
              </a:r>
              <a:r>
                <a:rPr lang="en-US" sz="1600" dirty="0"/>
                <a:t>under </a:t>
              </a:r>
              <a:r>
                <a:rPr lang="en-US" sz="1600" dirty="0" smtClean="0"/>
                <a:t>Societies </a:t>
              </a:r>
              <a:r>
                <a:rPr lang="en-US" sz="1600" dirty="0"/>
                <a:t>Registration Act, 1860</a:t>
              </a:r>
            </a:p>
          </p:txBody>
        </p:sp>
        <p:sp>
          <p:nvSpPr>
            <p:cNvPr id="7" name="TextBox 6"/>
            <p:cNvSpPr txBox="1"/>
            <p:nvPr/>
          </p:nvSpPr>
          <p:spPr>
            <a:xfrm>
              <a:off x="4865984" y="1507085"/>
              <a:ext cx="2495355" cy="1403577"/>
            </a:xfrm>
            <a:prstGeom prst="rect">
              <a:avLst/>
            </a:prstGeom>
            <a:noFill/>
          </p:spPr>
          <p:txBody>
            <a:bodyPr wrap="square" lIns="54610" tIns="54610" rIns="54610" bIns="54610" rtlCol="0">
              <a:noAutofit/>
            </a:bodyPr>
            <a:lstStyle>
              <a:defPPr>
                <a:defRPr lang="en-US"/>
              </a:defPPr>
              <a:lvl1pPr algn="ctr">
                <a:spcAft>
                  <a:spcPts val="600"/>
                </a:spcAft>
                <a:defRPr sz="1400" b="1">
                  <a:solidFill>
                    <a:schemeClr val="tx2"/>
                  </a:solidFill>
                  <a:latin typeface="Calibri" panose="020F0502020204030204" pitchFamily="34" charset="0"/>
                  <a:cs typeface="Calibri" panose="020F0502020204030204" pitchFamily="34" charset="0"/>
                </a:defRPr>
              </a:lvl1pPr>
            </a:lstStyle>
            <a:p>
              <a:r>
                <a:rPr lang="en-US" sz="1600" dirty="0"/>
                <a:t>A</a:t>
              </a:r>
              <a:r>
                <a:rPr lang="en-US" sz="1600" dirty="0" smtClean="0"/>
                <a:t> </a:t>
              </a:r>
              <a:r>
                <a:rPr lang="en-US" sz="1600" dirty="0"/>
                <a:t>Center of Excellence in water supply and </a:t>
              </a:r>
              <a:r>
                <a:rPr lang="en-US" sz="1600" dirty="0" smtClean="0"/>
                <a:t>sewerage &amp; </a:t>
              </a:r>
              <a:r>
                <a:rPr lang="en-US" sz="1600" dirty="0" err="1" smtClean="0"/>
                <a:t>septage</a:t>
              </a:r>
              <a:r>
                <a:rPr lang="en-US" sz="1600" dirty="0" smtClean="0"/>
                <a:t> management</a:t>
              </a:r>
              <a:endParaRPr lang="en-US" sz="1600" dirty="0"/>
            </a:p>
          </p:txBody>
        </p:sp>
        <p:sp>
          <p:nvSpPr>
            <p:cNvPr id="8" name="TextBox 7"/>
            <p:cNvSpPr txBox="1"/>
            <p:nvPr/>
          </p:nvSpPr>
          <p:spPr>
            <a:xfrm>
              <a:off x="6550716" y="4039076"/>
              <a:ext cx="2495355" cy="1727203"/>
            </a:xfrm>
            <a:prstGeom prst="rect">
              <a:avLst/>
            </a:prstGeom>
            <a:noFill/>
          </p:spPr>
          <p:txBody>
            <a:bodyPr wrap="square" lIns="54610" tIns="54610" rIns="54610" bIns="54610" rtlCol="0">
              <a:noAutofit/>
            </a:bodyPr>
            <a:lstStyle>
              <a:defPPr>
                <a:defRPr lang="en-US"/>
              </a:defPPr>
              <a:lvl1pPr algn="ctr">
                <a:spcAft>
                  <a:spcPts val="600"/>
                </a:spcAft>
                <a:defRPr sz="1400" b="1">
                  <a:solidFill>
                    <a:schemeClr val="tx2"/>
                  </a:solidFill>
                  <a:latin typeface="Calibri" panose="020F0502020204030204" pitchFamily="34" charset="0"/>
                  <a:cs typeface="Calibri" panose="020F0502020204030204" pitchFamily="34" charset="0"/>
                </a:defRPr>
              </a:lvl1pPr>
            </a:lstStyle>
            <a:p>
              <a:r>
                <a:rPr lang="en-US" sz="1600" dirty="0" smtClean="0"/>
                <a:t>To be staffed by a Full Time Executive Director (on deputation) and Technical Staff in Water Supply, Sewerage and Septage Management</a:t>
              </a:r>
              <a:endParaRPr lang="en-US" sz="1600" dirty="0"/>
            </a:p>
          </p:txBody>
        </p:sp>
        <p:sp>
          <p:nvSpPr>
            <p:cNvPr id="9" name="TextBox 8"/>
            <p:cNvSpPr txBox="1"/>
            <p:nvPr/>
          </p:nvSpPr>
          <p:spPr>
            <a:xfrm>
              <a:off x="3169804" y="4319993"/>
              <a:ext cx="2495355" cy="1403577"/>
            </a:xfrm>
            <a:prstGeom prst="rect">
              <a:avLst/>
            </a:prstGeom>
            <a:noFill/>
          </p:spPr>
          <p:txBody>
            <a:bodyPr wrap="square" lIns="54610" tIns="54610" rIns="54610" bIns="54610" rtlCol="0">
              <a:noAutofit/>
            </a:bodyPr>
            <a:lstStyle>
              <a:defPPr>
                <a:defRPr lang="en-US"/>
              </a:defPPr>
              <a:lvl1pPr algn="ctr">
                <a:spcAft>
                  <a:spcPts val="600"/>
                </a:spcAft>
                <a:defRPr sz="1400" b="1">
                  <a:solidFill>
                    <a:schemeClr val="tx2"/>
                  </a:solidFill>
                  <a:latin typeface="Calibri" panose="020F0502020204030204" pitchFamily="34" charset="0"/>
                  <a:cs typeface="Calibri" panose="020F0502020204030204" pitchFamily="34" charset="0"/>
                </a:defRPr>
              </a:lvl1pPr>
            </a:lstStyle>
            <a:p>
              <a:r>
                <a:rPr lang="en-US" sz="1600" dirty="0"/>
                <a:t>Executive Committee to </a:t>
              </a:r>
              <a:r>
                <a:rPr lang="en-US" sz="1600" dirty="0" smtClean="0"/>
                <a:t>manage the affairs </a:t>
              </a:r>
              <a:r>
                <a:rPr lang="en-US" sz="1600" dirty="0"/>
                <a:t>of the </a:t>
              </a:r>
              <a:r>
                <a:rPr lang="en-US" sz="1600" dirty="0" smtClean="0"/>
                <a:t>Society. Tenure of Executive Committee for 2 years </a:t>
              </a:r>
              <a:endParaRPr lang="en-US" sz="1600" dirty="0"/>
            </a:p>
          </p:txBody>
        </p:sp>
        <p:sp>
          <p:nvSpPr>
            <p:cNvPr id="10" name="TextBox 9"/>
            <p:cNvSpPr txBox="1"/>
            <p:nvPr/>
          </p:nvSpPr>
          <p:spPr>
            <a:xfrm>
              <a:off x="8197644" y="1667889"/>
              <a:ext cx="2495355" cy="1302962"/>
            </a:xfrm>
            <a:prstGeom prst="rect">
              <a:avLst/>
            </a:prstGeom>
            <a:noFill/>
          </p:spPr>
          <p:txBody>
            <a:bodyPr wrap="square" lIns="54610" tIns="54610" rIns="54610" bIns="54610" rtlCol="0">
              <a:noAutofit/>
            </a:bodyPr>
            <a:lstStyle>
              <a:defPPr>
                <a:defRPr lang="en-US"/>
              </a:defPPr>
              <a:lvl1pPr algn="ctr">
                <a:spcAft>
                  <a:spcPts val="600"/>
                </a:spcAft>
                <a:defRPr sz="1400" b="1">
                  <a:solidFill>
                    <a:schemeClr val="tx2"/>
                  </a:solidFill>
                  <a:latin typeface="Calibri" panose="020F0502020204030204" pitchFamily="34" charset="0"/>
                  <a:cs typeface="Calibri" panose="020F0502020204030204" pitchFamily="34" charset="0"/>
                </a:defRPr>
              </a:lvl1pPr>
            </a:lstStyle>
            <a:p>
              <a:r>
                <a:rPr lang="en-US" sz="1600" dirty="0" smtClean="0"/>
                <a:t>To be established under the umbrella of </a:t>
              </a:r>
              <a:r>
                <a:rPr lang="en-US" sz="1600" dirty="0"/>
                <a:t>Ministry of Housing and Urban Affairs</a:t>
              </a:r>
            </a:p>
            <a:p>
              <a:endParaRPr lang="en-US" sz="1600" dirty="0"/>
            </a:p>
          </p:txBody>
        </p:sp>
      </p:grpSp>
      <p:sp>
        <p:nvSpPr>
          <p:cNvPr id="3" name="Slide Number Placeholder 2"/>
          <p:cNvSpPr>
            <a:spLocks noGrp="1"/>
          </p:cNvSpPr>
          <p:nvPr>
            <p:ph type="sldNum" sz="quarter" idx="12"/>
          </p:nvPr>
        </p:nvSpPr>
        <p:spPr/>
        <p:txBody>
          <a:bodyPr/>
          <a:lstStyle/>
          <a:p>
            <a:fld id="{4C946790-6BD5-4113-806B-B0D4820C505C}" type="slidenum">
              <a:rPr lang="en-US" smtClean="0"/>
              <a:pPr/>
              <a:t>8</a:t>
            </a:fld>
            <a:endParaRPr lang="en-US"/>
          </a:p>
        </p:txBody>
      </p:sp>
    </p:spTree>
    <p:extLst>
      <p:ext uri="{BB962C8B-B14F-4D97-AF65-F5344CB8AC3E}">
        <p14:creationId xmlns:p14="http://schemas.microsoft.com/office/powerpoint/2010/main" val="2917742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741" y="190315"/>
            <a:ext cx="10515600" cy="697192"/>
          </a:xfrm>
        </p:spPr>
        <p:txBody>
          <a:bodyPr vert="horz" lIns="91440" tIns="45720" rIns="91440" bIns="45720" rtlCol="0" anchor="ctr">
            <a:noAutofit/>
          </a:bodyPr>
          <a:lstStyle/>
          <a:p>
            <a:r>
              <a:rPr lang="en-US" sz="3600" b="1" dirty="0" smtClean="0">
                <a:solidFill>
                  <a:schemeClr val="accent1">
                    <a:lumMod val="50000"/>
                  </a:schemeClr>
                </a:solidFill>
              </a:rPr>
              <a:t>Members Of the Executive Committee</a:t>
            </a:r>
            <a:endParaRPr lang="en-US" sz="3600" b="1" dirty="0">
              <a:solidFill>
                <a:schemeClr val="accent1">
                  <a:lumMod val="5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80637327"/>
              </p:ext>
            </p:extLst>
          </p:nvPr>
        </p:nvGraphicFramePr>
        <p:xfrm>
          <a:off x="421248" y="988245"/>
          <a:ext cx="11331481" cy="4927763"/>
        </p:xfrm>
        <a:graphic>
          <a:graphicData uri="http://schemas.openxmlformats.org/drawingml/2006/table">
            <a:tbl>
              <a:tblPr firstRow="1" bandRow="1">
                <a:tableStyleId>{5C22544A-7EE6-4342-B048-85BDC9FD1C3A}</a:tableStyleId>
              </a:tblPr>
              <a:tblGrid>
                <a:gridCol w="424907"/>
                <a:gridCol w="8647468"/>
                <a:gridCol w="2259106"/>
              </a:tblGrid>
              <a:tr h="406493">
                <a:tc>
                  <a:txBody>
                    <a:bodyPr/>
                    <a:lstStyle/>
                    <a:p>
                      <a:r>
                        <a:rPr lang="en-US" dirty="0" smtClean="0"/>
                        <a:t>#</a:t>
                      </a:r>
                      <a:endParaRPr lang="en-US" dirty="0"/>
                    </a:p>
                  </a:txBody>
                  <a:tcPr/>
                </a:tc>
                <a:tc>
                  <a:txBody>
                    <a:bodyPr/>
                    <a:lstStyle/>
                    <a:p>
                      <a:r>
                        <a:rPr lang="en-US" dirty="0" smtClean="0"/>
                        <a:t>Member</a:t>
                      </a:r>
                      <a:r>
                        <a:rPr lang="en-US" baseline="0" dirty="0" smtClean="0"/>
                        <a:t> Organizations/ Representatives</a:t>
                      </a:r>
                      <a:endParaRPr lang="en-US" dirty="0"/>
                    </a:p>
                  </a:txBody>
                  <a:tcPr/>
                </a:tc>
                <a:tc>
                  <a:txBody>
                    <a:bodyPr/>
                    <a:lstStyle/>
                    <a:p>
                      <a:r>
                        <a:rPr lang="en-US" dirty="0" smtClean="0"/>
                        <a:t>Number of members</a:t>
                      </a:r>
                      <a:endParaRPr lang="en-US" dirty="0"/>
                    </a:p>
                  </a:txBody>
                  <a:tcPr/>
                </a:tc>
              </a:tr>
              <a:tr h="363070">
                <a:tc>
                  <a:txBody>
                    <a:bodyPr/>
                    <a:lstStyle/>
                    <a:p>
                      <a:r>
                        <a:rPr lang="en-US" dirty="0" smtClean="0"/>
                        <a:t>1</a:t>
                      </a:r>
                      <a:endParaRPr lang="en-US" dirty="0"/>
                    </a:p>
                  </a:txBody>
                  <a:tcPr/>
                </a:tc>
                <a:tc>
                  <a:txBody>
                    <a:bodyPr/>
                    <a:lstStyle/>
                    <a:p>
                      <a:r>
                        <a:rPr lang="en-US" dirty="0" smtClean="0"/>
                        <a:t>Megacities</a:t>
                      </a:r>
                      <a:r>
                        <a:rPr lang="en-US" baseline="0" dirty="0" smtClean="0"/>
                        <a:t> (Water Boards and Municipal Corporations with more than 4 Million Population </a:t>
                      </a:r>
                      <a:endParaRPr lang="en-US" dirty="0"/>
                    </a:p>
                  </a:txBody>
                  <a:tcPr/>
                </a:tc>
                <a:tc>
                  <a:txBody>
                    <a:bodyPr/>
                    <a:lstStyle/>
                    <a:p>
                      <a:pPr algn="ctr"/>
                      <a:r>
                        <a:rPr lang="en-US" dirty="0" smtClean="0"/>
                        <a:t>3</a:t>
                      </a:r>
                      <a:endParaRPr lang="en-US" dirty="0"/>
                    </a:p>
                  </a:txBody>
                  <a:tcPr/>
                </a:tc>
              </a:tr>
              <a:tr h="293146">
                <a:tc>
                  <a:txBody>
                    <a:bodyPr/>
                    <a:lstStyle/>
                    <a:p>
                      <a:r>
                        <a:rPr lang="en-US" dirty="0" smtClean="0"/>
                        <a:t>2</a:t>
                      </a:r>
                      <a:endParaRPr lang="en-US" dirty="0"/>
                    </a:p>
                  </a:txBody>
                  <a:tcPr/>
                </a:tc>
                <a:tc>
                  <a:txBody>
                    <a:bodyPr/>
                    <a:lstStyle/>
                    <a:p>
                      <a:r>
                        <a:rPr lang="en-US" dirty="0" smtClean="0"/>
                        <a:t>Parastatal Agencies</a:t>
                      </a:r>
                      <a:endParaRPr lang="en-US" dirty="0"/>
                    </a:p>
                  </a:txBody>
                  <a:tcPr/>
                </a:tc>
                <a:tc>
                  <a:txBody>
                    <a:bodyPr/>
                    <a:lstStyle/>
                    <a:p>
                      <a:pPr algn="ctr"/>
                      <a:r>
                        <a:rPr lang="en-US" dirty="0" smtClean="0"/>
                        <a:t>2</a:t>
                      </a:r>
                      <a:endParaRPr lang="en-US" dirty="0"/>
                    </a:p>
                  </a:txBody>
                  <a:tcPr/>
                </a:tc>
              </a:tr>
              <a:tr h="378975">
                <a:tc>
                  <a:txBody>
                    <a:bodyPr/>
                    <a:lstStyle/>
                    <a:p>
                      <a:r>
                        <a:rPr lang="en-US" dirty="0" smtClean="0"/>
                        <a:t>3</a:t>
                      </a:r>
                      <a:endParaRPr lang="en-US" dirty="0"/>
                    </a:p>
                  </a:txBody>
                  <a:tcPr/>
                </a:tc>
                <a:tc>
                  <a:txBody>
                    <a:bodyPr/>
                    <a:lstStyle/>
                    <a:p>
                      <a:r>
                        <a:rPr lang="en-US" dirty="0" smtClean="0"/>
                        <a:t>Million +</a:t>
                      </a:r>
                      <a:r>
                        <a:rPr lang="en-US" baseline="0" dirty="0" smtClean="0"/>
                        <a:t> to 4 million</a:t>
                      </a:r>
                      <a:endParaRPr lang="en-US" dirty="0"/>
                    </a:p>
                  </a:txBody>
                  <a:tcPr/>
                </a:tc>
                <a:tc>
                  <a:txBody>
                    <a:bodyPr/>
                    <a:lstStyle/>
                    <a:p>
                      <a:pPr algn="ctr"/>
                      <a:r>
                        <a:rPr lang="en-US" dirty="0" smtClean="0"/>
                        <a:t>3</a:t>
                      </a:r>
                      <a:endParaRPr lang="en-US" dirty="0"/>
                    </a:p>
                  </a:txBody>
                  <a:tcPr/>
                </a:tc>
              </a:tr>
              <a:tr h="378975">
                <a:tc>
                  <a:txBody>
                    <a:bodyPr/>
                    <a:lstStyle/>
                    <a:p>
                      <a:r>
                        <a:rPr lang="en-US" dirty="0" smtClean="0"/>
                        <a:t>4</a:t>
                      </a:r>
                      <a:endParaRPr lang="en-US" dirty="0"/>
                    </a:p>
                  </a:txBody>
                  <a:tcPr/>
                </a:tc>
                <a:tc>
                  <a:txBody>
                    <a:bodyPr/>
                    <a:lstStyle/>
                    <a:p>
                      <a:r>
                        <a:rPr lang="en-US" dirty="0" smtClean="0"/>
                        <a:t>Cities with Population between 5,00,000</a:t>
                      </a:r>
                      <a:r>
                        <a:rPr lang="en-US" baseline="0" dirty="0" smtClean="0"/>
                        <a:t> – 10,00,000 </a:t>
                      </a:r>
                      <a:endParaRPr lang="en-US" dirty="0"/>
                    </a:p>
                  </a:txBody>
                  <a:tcPr/>
                </a:tc>
                <a:tc>
                  <a:txBody>
                    <a:bodyPr/>
                    <a:lstStyle/>
                    <a:p>
                      <a:pPr algn="ctr"/>
                      <a:r>
                        <a:rPr lang="en-US" dirty="0" smtClean="0"/>
                        <a:t>3</a:t>
                      </a:r>
                      <a:endParaRPr lang="en-US" dirty="0"/>
                    </a:p>
                  </a:txBody>
                  <a:tcPr/>
                </a:tc>
              </a:tr>
              <a:tr h="378975">
                <a:tc>
                  <a:txBody>
                    <a:bodyPr/>
                    <a:lstStyle/>
                    <a:p>
                      <a:r>
                        <a:rPr lang="en-US" dirty="0" smtClean="0"/>
                        <a:t>5</a:t>
                      </a:r>
                      <a:endParaRPr lang="en-US" dirty="0"/>
                    </a:p>
                  </a:txBody>
                  <a:tcPr/>
                </a:tc>
                <a:tc>
                  <a:txBody>
                    <a:bodyPr/>
                    <a:lstStyle/>
                    <a:p>
                      <a:r>
                        <a:rPr lang="en-US" dirty="0" smtClean="0"/>
                        <a:t>Cities with Population &lt; 5,00,000 with at least</a:t>
                      </a:r>
                      <a:r>
                        <a:rPr lang="en-US" baseline="0" dirty="0" smtClean="0"/>
                        <a:t> 1 City from North Eastern States</a:t>
                      </a:r>
                      <a:endParaRPr lang="en-US" dirty="0"/>
                    </a:p>
                  </a:txBody>
                  <a:tcPr/>
                </a:tc>
                <a:tc>
                  <a:txBody>
                    <a:bodyPr/>
                    <a:lstStyle/>
                    <a:p>
                      <a:pPr algn="ctr"/>
                      <a:r>
                        <a:rPr lang="en-US" dirty="0" smtClean="0"/>
                        <a:t>5</a:t>
                      </a:r>
                      <a:endParaRPr lang="en-US" dirty="0"/>
                    </a:p>
                  </a:txBody>
                  <a:tcPr/>
                </a:tc>
              </a:tr>
              <a:tr h="378975">
                <a:tc>
                  <a:txBody>
                    <a:bodyPr/>
                    <a:lstStyle/>
                    <a:p>
                      <a:r>
                        <a:rPr lang="en-US" dirty="0" smtClean="0"/>
                        <a:t>6</a:t>
                      </a:r>
                      <a:endParaRPr lang="en-US" dirty="0"/>
                    </a:p>
                  </a:txBody>
                  <a:tcPr/>
                </a:tc>
                <a:tc>
                  <a:txBody>
                    <a:bodyPr/>
                    <a:lstStyle/>
                    <a:p>
                      <a:r>
                        <a:rPr lang="en-US" dirty="0" smtClean="0"/>
                        <a:t>President</a:t>
                      </a:r>
                      <a:endParaRPr lang="en-US" dirty="0"/>
                    </a:p>
                  </a:txBody>
                  <a:tcPr/>
                </a:tc>
                <a:tc>
                  <a:txBody>
                    <a:bodyPr/>
                    <a:lstStyle/>
                    <a:p>
                      <a:pPr algn="ctr"/>
                      <a:r>
                        <a:rPr lang="en-US" dirty="0" smtClean="0"/>
                        <a:t>1</a:t>
                      </a:r>
                      <a:endParaRPr lang="en-US" dirty="0"/>
                    </a:p>
                  </a:txBody>
                  <a:tcPr/>
                </a:tc>
              </a:tr>
              <a:tr h="378975">
                <a:tc>
                  <a:txBody>
                    <a:bodyPr/>
                    <a:lstStyle/>
                    <a:p>
                      <a:r>
                        <a:rPr lang="en-US" dirty="0" smtClean="0"/>
                        <a:t>7</a:t>
                      </a:r>
                      <a:endParaRPr lang="en-US" dirty="0"/>
                    </a:p>
                  </a:txBody>
                  <a:tcPr/>
                </a:tc>
                <a:tc>
                  <a:txBody>
                    <a:bodyPr/>
                    <a:lstStyle/>
                    <a:p>
                      <a:r>
                        <a:rPr lang="en-US" dirty="0" smtClean="0"/>
                        <a:t>Ex-Officio Member Joint Secretary </a:t>
                      </a:r>
                      <a:r>
                        <a:rPr lang="en-US" baseline="0" dirty="0" smtClean="0"/>
                        <a:t>- MoHUA dealing with Water Supply and Sewerage</a:t>
                      </a:r>
                      <a:endParaRPr lang="en-US" dirty="0"/>
                    </a:p>
                  </a:txBody>
                  <a:tcPr/>
                </a:tc>
                <a:tc>
                  <a:txBody>
                    <a:bodyPr/>
                    <a:lstStyle/>
                    <a:p>
                      <a:pPr algn="ctr"/>
                      <a:r>
                        <a:rPr lang="en-US" dirty="0" smtClean="0"/>
                        <a:t>1</a:t>
                      </a:r>
                      <a:endParaRPr lang="en-US" dirty="0"/>
                    </a:p>
                  </a:txBody>
                  <a:tcPr/>
                </a:tc>
              </a:tr>
              <a:tr h="378975">
                <a:tc>
                  <a:txBody>
                    <a:bodyPr/>
                    <a:lstStyle/>
                    <a:p>
                      <a:r>
                        <a:rPr lang="en-US" dirty="0" smtClean="0"/>
                        <a:t>8</a:t>
                      </a:r>
                      <a:endParaRPr lang="en-US" dirty="0"/>
                    </a:p>
                  </a:txBody>
                  <a:tcPr/>
                </a:tc>
                <a:tc>
                  <a:txBody>
                    <a:bodyPr/>
                    <a:lstStyle/>
                    <a:p>
                      <a:r>
                        <a:rPr lang="en-US" dirty="0" smtClean="0"/>
                        <a:t>Vice-President</a:t>
                      </a:r>
                      <a:endParaRPr lang="en-US" dirty="0"/>
                    </a:p>
                  </a:txBody>
                  <a:tcPr/>
                </a:tc>
                <a:tc>
                  <a:txBody>
                    <a:bodyPr/>
                    <a:lstStyle/>
                    <a:p>
                      <a:pPr algn="ctr"/>
                      <a:r>
                        <a:rPr lang="en-US" dirty="0" smtClean="0"/>
                        <a:t>1</a:t>
                      </a:r>
                      <a:endParaRPr lang="en-US" dirty="0"/>
                    </a:p>
                  </a:txBody>
                  <a:tcPr/>
                </a:tc>
              </a:tr>
              <a:tr h="378975">
                <a:tc>
                  <a:txBody>
                    <a:bodyPr/>
                    <a:lstStyle/>
                    <a:p>
                      <a:r>
                        <a:rPr lang="en-US" dirty="0" smtClean="0"/>
                        <a:t>9</a:t>
                      </a:r>
                      <a:endParaRPr lang="en-US" dirty="0"/>
                    </a:p>
                  </a:txBody>
                  <a:tcPr/>
                </a:tc>
                <a:tc>
                  <a:txBody>
                    <a:bodyPr/>
                    <a:lstStyle/>
                    <a:p>
                      <a:r>
                        <a:rPr lang="en-US" dirty="0" smtClean="0"/>
                        <a:t>Executive</a:t>
                      </a:r>
                      <a:r>
                        <a:rPr lang="en-US" baseline="0" dirty="0" smtClean="0"/>
                        <a:t> Director</a:t>
                      </a:r>
                      <a:endParaRPr lang="en-US" dirty="0"/>
                    </a:p>
                  </a:txBody>
                  <a:tcPr/>
                </a:tc>
                <a:tc>
                  <a:txBody>
                    <a:bodyPr/>
                    <a:lstStyle/>
                    <a:p>
                      <a:pPr algn="ctr"/>
                      <a:r>
                        <a:rPr lang="en-US" dirty="0" smtClean="0"/>
                        <a:t>1</a:t>
                      </a:r>
                      <a:endParaRPr lang="en-US" dirty="0"/>
                    </a:p>
                  </a:txBody>
                  <a:tcPr/>
                </a:tc>
              </a:tr>
              <a:tr h="378975">
                <a:tc>
                  <a:txBody>
                    <a:bodyPr/>
                    <a:lstStyle/>
                    <a:p>
                      <a:r>
                        <a:rPr lang="en-US" dirty="0" smtClean="0"/>
                        <a:t>10</a:t>
                      </a:r>
                      <a:endParaRPr lang="en-US" dirty="0"/>
                    </a:p>
                  </a:txBody>
                  <a:tcPr/>
                </a:tc>
                <a:tc>
                  <a:txBody>
                    <a:bodyPr/>
                    <a:lstStyle/>
                    <a:p>
                      <a:r>
                        <a:rPr lang="en-US" dirty="0" smtClean="0"/>
                        <a:t>Ex-officio</a:t>
                      </a:r>
                      <a:r>
                        <a:rPr lang="en-US" baseline="0" dirty="0" smtClean="0"/>
                        <a:t> member-Advisor CPHEEO</a:t>
                      </a:r>
                      <a:endParaRPr lang="en-US" dirty="0"/>
                    </a:p>
                  </a:txBody>
                  <a:tcPr/>
                </a:tc>
                <a:tc>
                  <a:txBody>
                    <a:bodyPr/>
                    <a:lstStyle/>
                    <a:p>
                      <a:pPr algn="ctr"/>
                      <a:r>
                        <a:rPr lang="en-US" dirty="0" smtClean="0"/>
                        <a:t>1</a:t>
                      </a:r>
                      <a:endParaRPr lang="en-US" dirty="0"/>
                    </a:p>
                  </a:txBody>
                  <a:tcPr/>
                </a:tc>
              </a:tr>
              <a:tr h="378975">
                <a:tc>
                  <a:txBody>
                    <a:bodyPr/>
                    <a:lstStyle/>
                    <a:p>
                      <a:r>
                        <a:rPr lang="en-US" dirty="0" smtClean="0"/>
                        <a:t>11</a:t>
                      </a:r>
                      <a:endParaRPr lang="en-US" dirty="0"/>
                    </a:p>
                  </a:txBody>
                  <a:tcPr/>
                </a:tc>
                <a:tc>
                  <a:txBody>
                    <a:bodyPr/>
                    <a:lstStyle/>
                    <a:p>
                      <a:r>
                        <a:rPr lang="en-US" dirty="0" smtClean="0"/>
                        <a:t>Treasurer</a:t>
                      </a:r>
                      <a:endParaRPr lang="en-US" dirty="0"/>
                    </a:p>
                  </a:txBody>
                  <a:tcPr/>
                </a:tc>
                <a:tc>
                  <a:txBody>
                    <a:bodyPr/>
                    <a:lstStyle/>
                    <a:p>
                      <a:pPr algn="ctr"/>
                      <a:r>
                        <a:rPr lang="en-US" dirty="0" smtClean="0"/>
                        <a:t>1</a:t>
                      </a:r>
                      <a:endParaRPr lang="en-US" dirty="0"/>
                    </a:p>
                  </a:txBody>
                  <a:tcPr/>
                </a:tc>
              </a:tr>
              <a:tr h="378975">
                <a:tc>
                  <a:txBody>
                    <a:bodyPr/>
                    <a:lstStyle/>
                    <a:p>
                      <a:endParaRPr lang="en-US" b="1" dirty="0"/>
                    </a:p>
                  </a:txBody>
                  <a:tcPr>
                    <a:solidFill>
                      <a:schemeClr val="accent5">
                        <a:lumMod val="60000"/>
                        <a:lumOff val="40000"/>
                      </a:schemeClr>
                    </a:solidFill>
                  </a:tcPr>
                </a:tc>
                <a:tc>
                  <a:txBody>
                    <a:bodyPr/>
                    <a:lstStyle/>
                    <a:p>
                      <a:r>
                        <a:rPr lang="en-US" b="1" dirty="0" smtClean="0"/>
                        <a:t>Total Members of the Executive Committee</a:t>
                      </a:r>
                      <a:endParaRPr lang="en-US" b="1" dirty="0"/>
                    </a:p>
                  </a:txBody>
                  <a:tcPr>
                    <a:solidFill>
                      <a:schemeClr val="accent5">
                        <a:lumMod val="60000"/>
                        <a:lumOff val="40000"/>
                      </a:schemeClr>
                    </a:solidFill>
                  </a:tcPr>
                </a:tc>
                <a:tc>
                  <a:txBody>
                    <a:bodyPr/>
                    <a:lstStyle/>
                    <a:p>
                      <a:pPr algn="ctr"/>
                      <a:r>
                        <a:rPr lang="en-US" b="1" dirty="0" smtClean="0"/>
                        <a:t>22</a:t>
                      </a:r>
                      <a:endParaRPr lang="en-US" b="1" dirty="0"/>
                    </a:p>
                  </a:txBody>
                  <a:tcPr>
                    <a:solidFill>
                      <a:schemeClr val="accent5">
                        <a:lumMod val="60000"/>
                        <a:lumOff val="40000"/>
                      </a:schemeClr>
                    </a:solidFill>
                  </a:tcPr>
                </a:tc>
              </a:tr>
            </a:tbl>
          </a:graphicData>
        </a:graphic>
      </p:graphicFrame>
      <p:sp>
        <p:nvSpPr>
          <p:cNvPr id="4" name="Slide Number Placeholder 3"/>
          <p:cNvSpPr>
            <a:spLocks noGrp="1"/>
          </p:cNvSpPr>
          <p:nvPr>
            <p:ph type="sldNum" sz="quarter" idx="12"/>
          </p:nvPr>
        </p:nvSpPr>
        <p:spPr/>
        <p:txBody>
          <a:bodyPr/>
          <a:lstStyle/>
          <a:p>
            <a:fld id="{4C946790-6BD5-4113-806B-B0D4820C505C}" type="slidenum">
              <a:rPr lang="en-US" smtClean="0"/>
              <a:pPr/>
              <a:t>9</a:t>
            </a:fld>
            <a:endParaRPr lang="en-US"/>
          </a:p>
        </p:txBody>
      </p:sp>
      <p:sp>
        <p:nvSpPr>
          <p:cNvPr id="6" name="Rectangle 5"/>
          <p:cNvSpPr/>
          <p:nvPr/>
        </p:nvSpPr>
        <p:spPr>
          <a:xfrm>
            <a:off x="421248" y="5966050"/>
            <a:ext cx="11506293" cy="882742"/>
          </a:xfrm>
          <a:prstGeom prst="rect">
            <a:avLst/>
          </a:prstGeom>
        </p:spPr>
        <p:txBody>
          <a:bodyPr wrap="square">
            <a:spAutoFit/>
          </a:bodyPr>
          <a:lstStyle/>
          <a:p>
            <a:pPr marR="0" lvl="0">
              <a:lnSpc>
                <a:spcPct val="107000"/>
              </a:lnSpc>
              <a:spcBef>
                <a:spcPts val="0"/>
              </a:spcBef>
              <a:spcAft>
                <a:spcPts val="0"/>
              </a:spcAft>
            </a:pPr>
            <a:r>
              <a:rPr lang="en-US" sz="1600" b="1" dirty="0" smtClean="0">
                <a:latin typeface="Times New Roman" panose="02020603050405020304" pitchFamily="18" charset="0"/>
                <a:ea typeface="Calibri" panose="020F0502020204030204" pitchFamily="34" charset="0"/>
                <a:cs typeface="Times New Roman" panose="02020603050405020304" pitchFamily="18" charset="0"/>
              </a:rPr>
              <a:t>Central, State and Non-Government Agencies, industry and academia, </a:t>
            </a:r>
            <a:r>
              <a:rPr lang="en-US" sz="1600" b="1" dirty="0">
                <a:latin typeface="Times New Roman" panose="02020603050405020304" pitchFamily="18" charset="0"/>
                <a:ea typeface="Calibri" panose="020F0502020204030204" pitchFamily="34" charset="0"/>
                <a:cs typeface="Times New Roman" panose="02020603050405020304" pitchFamily="18" charset="0"/>
              </a:rPr>
              <a:t>engaged in providing policy, technical assistance, and advisory services, carrying out research and training, in areas of water supply, sewerage (including septage) in rural and urban areas will be eligible to be associate members without any right to vote.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219569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ASFONT" val="Univers55"/>
</p:tagLst>
</file>

<file path=ppt/tags/tag10.xml><?xml version="1.0" encoding="utf-8"?>
<p:tagLst xmlns:a="http://schemas.openxmlformats.org/drawingml/2006/main" xmlns:r="http://schemas.openxmlformats.org/officeDocument/2006/relationships" xmlns:p="http://schemas.openxmlformats.org/presentationml/2006/main">
  <p:tag name="FASFONT" val="Univers55"/>
</p:tagLst>
</file>

<file path=ppt/tags/tag11.xml><?xml version="1.0" encoding="utf-8"?>
<p:tagLst xmlns:a="http://schemas.openxmlformats.org/drawingml/2006/main" xmlns:r="http://schemas.openxmlformats.org/officeDocument/2006/relationships" xmlns:p="http://schemas.openxmlformats.org/presentationml/2006/main">
  <p:tag name="FASFONT" val="Univers55"/>
</p:tagLst>
</file>

<file path=ppt/tags/tag12.xml><?xml version="1.0" encoding="utf-8"?>
<p:tagLst xmlns:a="http://schemas.openxmlformats.org/drawingml/2006/main" xmlns:r="http://schemas.openxmlformats.org/officeDocument/2006/relationships" xmlns:p="http://schemas.openxmlformats.org/presentationml/2006/main">
  <p:tag name="FASFONT" val="Univers55"/>
</p:tagLst>
</file>

<file path=ppt/tags/tag13.xml><?xml version="1.0" encoding="utf-8"?>
<p:tagLst xmlns:a="http://schemas.openxmlformats.org/drawingml/2006/main" xmlns:r="http://schemas.openxmlformats.org/officeDocument/2006/relationships" xmlns:p="http://schemas.openxmlformats.org/presentationml/2006/main">
  <p:tag name="FASFONT" val="Univers55"/>
</p:tagLst>
</file>

<file path=ppt/tags/tag14.xml><?xml version="1.0" encoding="utf-8"?>
<p:tagLst xmlns:a="http://schemas.openxmlformats.org/drawingml/2006/main" xmlns:r="http://schemas.openxmlformats.org/officeDocument/2006/relationships" xmlns:p="http://schemas.openxmlformats.org/presentationml/2006/main">
  <p:tag name="FASFONT" val="Univers55"/>
</p:tagLst>
</file>

<file path=ppt/tags/tag15.xml><?xml version="1.0" encoding="utf-8"?>
<p:tagLst xmlns:a="http://schemas.openxmlformats.org/drawingml/2006/main" xmlns:r="http://schemas.openxmlformats.org/officeDocument/2006/relationships" xmlns:p="http://schemas.openxmlformats.org/presentationml/2006/main">
  <p:tag name="FASFONT" val="Univers55"/>
</p:tagLst>
</file>

<file path=ppt/tags/tag16.xml><?xml version="1.0" encoding="utf-8"?>
<p:tagLst xmlns:a="http://schemas.openxmlformats.org/drawingml/2006/main" xmlns:r="http://schemas.openxmlformats.org/officeDocument/2006/relationships" xmlns:p="http://schemas.openxmlformats.org/presentationml/2006/main">
  <p:tag name="FASFONT" val="Univers55"/>
</p:tagLst>
</file>

<file path=ppt/tags/tag2.xml><?xml version="1.0" encoding="utf-8"?>
<p:tagLst xmlns:a="http://schemas.openxmlformats.org/drawingml/2006/main" xmlns:r="http://schemas.openxmlformats.org/officeDocument/2006/relationships" xmlns:p="http://schemas.openxmlformats.org/presentationml/2006/main">
  <p:tag name="FASFONT" val="Univers55"/>
</p:tagLst>
</file>

<file path=ppt/tags/tag3.xml><?xml version="1.0" encoding="utf-8"?>
<p:tagLst xmlns:a="http://schemas.openxmlformats.org/drawingml/2006/main" xmlns:r="http://schemas.openxmlformats.org/officeDocument/2006/relationships" xmlns:p="http://schemas.openxmlformats.org/presentationml/2006/main">
  <p:tag name="FASFONT" val="Univers55"/>
</p:tagLst>
</file>

<file path=ppt/tags/tag4.xml><?xml version="1.0" encoding="utf-8"?>
<p:tagLst xmlns:a="http://schemas.openxmlformats.org/drawingml/2006/main" xmlns:r="http://schemas.openxmlformats.org/officeDocument/2006/relationships" xmlns:p="http://schemas.openxmlformats.org/presentationml/2006/main">
  <p:tag name="FASFONT" val="Univers55"/>
</p:tagLst>
</file>

<file path=ppt/tags/tag5.xml><?xml version="1.0" encoding="utf-8"?>
<p:tagLst xmlns:a="http://schemas.openxmlformats.org/drawingml/2006/main" xmlns:r="http://schemas.openxmlformats.org/officeDocument/2006/relationships" xmlns:p="http://schemas.openxmlformats.org/presentationml/2006/main">
  <p:tag name="FASFONT" val="Univers55"/>
</p:tagLst>
</file>

<file path=ppt/tags/tag6.xml><?xml version="1.0" encoding="utf-8"?>
<p:tagLst xmlns:a="http://schemas.openxmlformats.org/drawingml/2006/main" xmlns:r="http://schemas.openxmlformats.org/officeDocument/2006/relationships" xmlns:p="http://schemas.openxmlformats.org/presentationml/2006/main">
  <p:tag name="FASFONT" val="Univers55"/>
</p:tagLst>
</file>

<file path=ppt/tags/tag7.xml><?xml version="1.0" encoding="utf-8"?>
<p:tagLst xmlns:a="http://schemas.openxmlformats.org/drawingml/2006/main" xmlns:r="http://schemas.openxmlformats.org/officeDocument/2006/relationships" xmlns:p="http://schemas.openxmlformats.org/presentationml/2006/main">
  <p:tag name="FASFONT" val="Univers55"/>
</p:tagLst>
</file>

<file path=ppt/tags/tag8.xml><?xml version="1.0" encoding="utf-8"?>
<p:tagLst xmlns:a="http://schemas.openxmlformats.org/drawingml/2006/main" xmlns:r="http://schemas.openxmlformats.org/officeDocument/2006/relationships" xmlns:p="http://schemas.openxmlformats.org/presentationml/2006/main">
  <p:tag name="FASFONT" val="Univers55"/>
</p:tagLst>
</file>

<file path=ppt/tags/tag9.xml><?xml version="1.0" encoding="utf-8"?>
<p:tagLst xmlns:a="http://schemas.openxmlformats.org/drawingml/2006/main" xmlns:r="http://schemas.openxmlformats.org/officeDocument/2006/relationships" xmlns:p="http://schemas.openxmlformats.org/presentationml/2006/main">
  <p:tag name="FASFONT" val="Univers5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35468</TotalTime>
  <Words>2461</Words>
  <Application>Microsoft Macintosh PowerPoint</Application>
  <PresentationFormat>Widescreen</PresentationFormat>
  <Paragraphs>340</Paragraphs>
  <Slides>19</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19</vt:i4>
      </vt:variant>
    </vt:vector>
  </HeadingPairs>
  <TitlesOfParts>
    <vt:vector size="29" baseType="lpstr">
      <vt:lpstr>Aharoni</vt:lpstr>
      <vt:lpstr>Calibri</vt:lpstr>
      <vt:lpstr>Calibri Light</vt:lpstr>
      <vt:lpstr>Symbol</vt:lpstr>
      <vt:lpstr>Times New Roman</vt:lpstr>
      <vt:lpstr>Univers for KPMG Light</vt:lpstr>
      <vt:lpstr>Wingdings</vt:lpstr>
      <vt:lpstr>Arial</vt:lpstr>
      <vt:lpstr>Office Theme</vt:lpstr>
      <vt:lpstr>1_Office Theme</vt:lpstr>
      <vt:lpstr>Association of Water Supply and Sanitation Organizations (AWSSAR)</vt:lpstr>
      <vt:lpstr>Background</vt:lpstr>
      <vt:lpstr>Key challenges faced by Urban Water Supply and Sewerage Agencies </vt:lpstr>
      <vt:lpstr>Thus there is a need to have an organization to…</vt:lpstr>
      <vt:lpstr>International experience in this regard…</vt:lpstr>
      <vt:lpstr>National Experience</vt:lpstr>
      <vt:lpstr>Key objectives of the Proposed Association</vt:lpstr>
      <vt:lpstr>Institutional and Governance Framework</vt:lpstr>
      <vt:lpstr>Members Of the Executive Committee</vt:lpstr>
      <vt:lpstr>Constitution of Executive Committee</vt:lpstr>
      <vt:lpstr>Membership fee Options</vt:lpstr>
      <vt:lpstr>Membership of similar associations: ASRTU and AREAS</vt:lpstr>
      <vt:lpstr>Proposed Organogram</vt:lpstr>
      <vt:lpstr>Membership of the Executive Committee-ASRTU</vt:lpstr>
      <vt:lpstr>Membership to Executive Committee-AREAS</vt:lpstr>
      <vt:lpstr>Standing Committees</vt:lpstr>
      <vt:lpstr>Thank You</vt:lpstr>
      <vt:lpstr>Membership of Similar International Organizations</vt:lpstr>
      <vt:lpstr>Organogram of Executive Committee of ASRTU</vt:lpstr>
    </vt:vector>
  </TitlesOfParts>
  <Company>KPMG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Association of Water Supply and Sewerage Agencies (NAWSSA)</dc:title>
  <dc:creator>Administrator</dc:creator>
  <cp:lastModifiedBy>Microsoft Office User</cp:lastModifiedBy>
  <cp:revision>197</cp:revision>
  <dcterms:created xsi:type="dcterms:W3CDTF">2018-03-05T08:53:20Z</dcterms:created>
  <dcterms:modified xsi:type="dcterms:W3CDTF">2018-07-27T11:36:06Z</dcterms:modified>
</cp:coreProperties>
</file>